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slideLayouts/slideLayout2.xml" ContentType="application/vnd.openxmlformats-officedocument.presentationml.slideLayout+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slideLayouts/slideLayout8.xml" ContentType="application/vnd.openxmlformats-officedocument.presentationml.slideLayout+xml"/>
  <Override PartName="/ppt/theme/theme9.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ppt/slideLayouts/slideLayout10.xml" ContentType="application/vnd.openxmlformats-officedocument.presentationml.slideLayout+xml"/>
  <Override PartName="/ppt/theme/theme11.xml" ContentType="application/vnd.openxmlformats-officedocument.theme+xml"/>
  <Override PartName="/ppt/slideLayouts/slideLayout11.xml" ContentType="application/vnd.openxmlformats-officedocument.presentationml.slideLayout+xml"/>
  <Override PartName="/ppt/theme/theme12.xml" ContentType="application/vnd.openxmlformats-officedocument.theme+xml"/>
  <Override PartName="/ppt/slideLayouts/slideLayout12.xml" ContentType="application/vnd.openxmlformats-officedocument.presentationml.slideLayout+xml"/>
  <Override PartName="/ppt/theme/theme13.xml" ContentType="application/vnd.openxmlformats-officedocument.theme+xml"/>
  <Override PartName="/ppt/slideLayouts/slideLayout13.xml" ContentType="application/vnd.openxmlformats-officedocument.presentationml.slideLayout+xml"/>
  <Override PartName="/ppt/theme/theme14.xml" ContentType="application/vnd.openxmlformats-officedocument.theme+xml"/>
  <Override PartName="/ppt/slideLayouts/slideLayout14.xml" ContentType="application/vnd.openxmlformats-officedocument.presentationml.slideLayout+xml"/>
  <Override PartName="/ppt/theme/theme15.xml" ContentType="application/vnd.openxmlformats-officedocument.theme+xml"/>
  <Override PartName="/ppt/slideLayouts/slideLayout15.xml" ContentType="application/vnd.openxmlformats-officedocument.presentationml.slideLayout+xml"/>
  <Override PartName="/ppt/theme/theme16.xml" ContentType="application/vnd.openxmlformats-officedocument.theme+xml"/>
  <Override PartName="/ppt/slideLayouts/slideLayout16.xml" ContentType="application/vnd.openxmlformats-officedocument.presentationml.slideLayout+xml"/>
  <Override PartName="/ppt/theme/theme17.xml" ContentType="application/vnd.openxmlformats-officedocument.theme+xml"/>
  <Override PartName="/ppt/slideLayouts/slideLayout17.xml" ContentType="application/vnd.openxmlformats-officedocument.presentationml.slideLayout+xml"/>
  <Override PartName="/ppt/theme/theme18.xml" ContentType="application/vnd.openxmlformats-officedocument.theme+xml"/>
  <Override PartName="/ppt/slideLayouts/slideLayout18.xml" ContentType="application/vnd.openxmlformats-officedocument.presentationml.slideLayout+xml"/>
  <Override PartName="/ppt/theme/theme19.xml" ContentType="application/vnd.openxmlformats-officedocument.theme+xml"/>
  <Override PartName="/ppt/slideLayouts/slideLayout19.xml" ContentType="application/vnd.openxmlformats-officedocument.presentationml.slideLayout+xml"/>
  <Override PartName="/ppt/theme/theme20.xml" ContentType="application/vnd.openxmlformats-officedocument.theme+xml"/>
  <Override PartName="/ppt/slideLayouts/slideLayout20.xml" ContentType="application/vnd.openxmlformats-officedocument.presentationml.slideLayout+xml"/>
  <Override PartName="/ppt/theme/theme21.xml" ContentType="application/vnd.openxmlformats-officedocument.theme+xml"/>
  <Override PartName="/ppt/slideLayouts/slideLayout21.xml" ContentType="application/vnd.openxmlformats-officedocument.presentationml.slideLayout+xml"/>
  <Override PartName="/ppt/theme/theme22.xml" ContentType="application/vnd.openxmlformats-officedocument.theme+xml"/>
  <Override PartName="/ppt/slideLayouts/slideLayout22.xml" ContentType="application/vnd.openxmlformats-officedocument.presentationml.slideLayout+xml"/>
  <Override PartName="/ppt/theme/theme23.xml" ContentType="application/vnd.openxmlformats-officedocument.theme+xml"/>
  <Override PartName="/ppt/slideLayouts/slideLayout23.xml" ContentType="application/vnd.openxmlformats-officedocument.presentationml.slideLayout+xml"/>
  <Override PartName="/ppt/theme/theme24.xml" ContentType="application/vnd.openxmlformats-officedocument.theme+xml"/>
  <Override PartName="/ppt/slideLayouts/slideLayout24.xml" ContentType="application/vnd.openxmlformats-officedocument.presentationml.slideLayout+xml"/>
  <Override PartName="/ppt/theme/theme25.xml" ContentType="application/vnd.openxmlformats-officedocument.theme+xml"/>
  <Override PartName="/ppt/slideLayouts/slideLayout25.xml" ContentType="application/vnd.openxmlformats-officedocument.presentationml.slideLayout+xml"/>
  <Override PartName="/ppt/theme/theme26.xml" ContentType="application/vnd.openxmlformats-officedocument.theme+xml"/>
  <Override PartName="/ppt/slideLayouts/slideLayout26.xml" ContentType="application/vnd.openxmlformats-officedocument.presentationml.slideLayout+xml"/>
  <Override PartName="/ppt/theme/theme27.xml" ContentType="application/vnd.openxmlformats-officedocument.theme+xml"/>
  <Override PartName="/ppt/slideLayouts/slideLayout27.xml" ContentType="application/vnd.openxmlformats-officedocument.presentationml.slideLayout+xml"/>
  <Override PartName="/ppt/theme/theme28.xml" ContentType="application/vnd.openxmlformats-officedocument.theme+xml"/>
  <Override PartName="/ppt/slideLayouts/slideLayout28.xml" ContentType="application/vnd.openxmlformats-officedocument.presentationml.slideLayout+xml"/>
  <Override PartName="/ppt/theme/theme29.xml" ContentType="application/vnd.openxmlformats-officedocument.theme+xml"/>
  <Override PartName="/ppt/slideLayouts/slideLayout29.xml" ContentType="application/vnd.openxmlformats-officedocument.presentationml.slideLayout+xml"/>
  <Override PartName="/ppt/theme/theme30.xml" ContentType="application/vnd.openxmlformats-officedocument.theme+xml"/>
  <Override PartName="/ppt/slideLayouts/slideLayout30.xml" ContentType="application/vnd.openxmlformats-officedocument.presentationml.slideLayout+xml"/>
  <Override PartName="/ppt/theme/theme31.xml" ContentType="application/vnd.openxmlformats-officedocument.theme+xml"/>
  <Override PartName="/ppt/slideLayouts/slideLayout31.xml" ContentType="application/vnd.openxmlformats-officedocument.presentationml.slideLayout+xml"/>
  <Override PartName="/ppt/theme/theme32.xml" ContentType="application/vnd.openxmlformats-officedocument.theme+xml"/>
  <Override PartName="/ppt/slideLayouts/slideLayout32.xml" ContentType="application/vnd.openxmlformats-officedocument.presentationml.slideLayout+xml"/>
  <Override PartName="/ppt/theme/theme33.xml" ContentType="application/vnd.openxmlformats-officedocument.theme+xml"/>
  <Override PartName="/ppt/slideLayouts/slideLayout33.xml" ContentType="application/vnd.openxmlformats-officedocument.presentationml.slideLayout+xml"/>
  <Override PartName="/ppt/theme/theme34.xml" ContentType="application/vnd.openxmlformats-officedocument.theme+xml"/>
  <Override PartName="/ppt/slideLayouts/slideLayout34.xml" ContentType="application/vnd.openxmlformats-officedocument.presentationml.slideLayout+xml"/>
  <Override PartName="/ppt/theme/theme35.xml" ContentType="application/vnd.openxmlformats-officedocument.theme+xml"/>
  <Override PartName="/ppt/slideLayouts/slideLayout35.xml" ContentType="application/vnd.openxmlformats-officedocument.presentationml.slideLayout+xml"/>
  <Override PartName="/ppt/theme/theme36.xml" ContentType="application/vnd.openxmlformats-officedocument.theme+xml"/>
  <Override PartName="/ppt/slideLayouts/slideLayout36.xml" ContentType="application/vnd.openxmlformats-officedocument.presentationml.slideLayout+xml"/>
  <Override PartName="/ppt/theme/theme37.xml" ContentType="application/vnd.openxmlformats-officedocument.theme+xml"/>
  <Override PartName="/ppt/slideLayouts/slideLayout37.xml" ContentType="application/vnd.openxmlformats-officedocument.presentationml.slideLayout+xml"/>
  <Override PartName="/ppt/theme/theme38.xml" ContentType="application/vnd.openxmlformats-officedocument.theme+xml"/>
  <Override PartName="/ppt/slideLayouts/slideLayout38.xml" ContentType="application/vnd.openxmlformats-officedocument.presentationml.slideLayout+xml"/>
  <Override PartName="/ppt/theme/theme39.xml" ContentType="application/vnd.openxmlformats-officedocument.theme+xml"/>
  <Override PartName="/ppt/slideLayouts/slideLayout39.xml" ContentType="application/vnd.openxmlformats-officedocument.presentationml.slideLayout+xml"/>
  <Override PartName="/ppt/theme/theme40.xml" ContentType="application/vnd.openxmlformats-officedocument.theme+xml"/>
  <Override PartName="/ppt/slideLayouts/slideLayout40.xml" ContentType="application/vnd.openxmlformats-officedocument.presentationml.slideLayout+xml"/>
  <Override PartName="/ppt/theme/theme41.xml" ContentType="application/vnd.openxmlformats-officedocument.theme+xml"/>
  <Override PartName="/ppt/slideLayouts/slideLayout41.xml" ContentType="application/vnd.openxmlformats-officedocument.presentationml.slideLayout+xml"/>
  <Override PartName="/ppt/theme/theme42.xml" ContentType="application/vnd.openxmlformats-officedocument.theme+xml"/>
  <Override PartName="/ppt/slideLayouts/slideLayout42.xml" ContentType="application/vnd.openxmlformats-officedocument.presentationml.slideLayout+xml"/>
  <Override PartName="/ppt/theme/theme4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5.xml" ContentType="application/vnd.openxmlformats-officedocument.theme+xml"/>
  <Override PartName="/ppt/slideLayouts/slideLayout47.xml" ContentType="application/vnd.openxmlformats-officedocument.presentationml.slideLayout+xml"/>
  <Override PartName="/ppt/theme/theme46.xml" ContentType="application/vnd.openxmlformats-officedocument.theme+xml"/>
  <Override PartName="/ppt/slideLayouts/slideLayout48.xml" ContentType="application/vnd.openxmlformats-officedocument.presentationml.slideLayout+xml"/>
  <Override PartName="/ppt/theme/theme47.xml" ContentType="application/vnd.openxmlformats-officedocument.theme+xml"/>
  <Override PartName="/ppt/slideLayouts/slideLayout49.xml" ContentType="application/vnd.openxmlformats-officedocument.presentationml.slideLayout+xml"/>
  <Override PartName="/ppt/theme/theme48.xml" ContentType="application/vnd.openxmlformats-officedocument.theme+xml"/>
  <Override PartName="/ppt/theme/theme4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1.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2.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notesSlides/notesSlide3.xml" ContentType="application/vnd.openxmlformats-officedocument.presentationml.notesSlide+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notesSlides/notesSlide4.xml" ContentType="application/vnd.openxmlformats-officedocument.presentationml.notesSlide+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notesSlides/notesSlide5.xml" ContentType="application/vnd.openxmlformats-officedocument.presentationml.notesSlide+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24" r:id="rId24"/>
    <p:sldMasterId id="2147483936" r:id="rId25"/>
    <p:sldMasterId id="2147483948" r:id="rId26"/>
    <p:sldMasterId id="2147483960" r:id="rId27"/>
    <p:sldMasterId id="2147483972" r:id="rId28"/>
    <p:sldMasterId id="2147483984" r:id="rId29"/>
    <p:sldMasterId id="2147483996" r:id="rId30"/>
    <p:sldMasterId id="2147484008" r:id="rId31"/>
    <p:sldMasterId id="2147484020" r:id="rId32"/>
    <p:sldMasterId id="2147484032" r:id="rId33"/>
    <p:sldMasterId id="2147484044" r:id="rId34"/>
    <p:sldMasterId id="2147484056" r:id="rId35"/>
    <p:sldMasterId id="2147484068" r:id="rId36"/>
    <p:sldMasterId id="2147484080" r:id="rId37"/>
    <p:sldMasterId id="2147484092" r:id="rId38"/>
    <p:sldMasterId id="2147484104" r:id="rId39"/>
    <p:sldMasterId id="2147484116" r:id="rId40"/>
    <p:sldMasterId id="2147484128" r:id="rId41"/>
    <p:sldMasterId id="2147484140" r:id="rId42"/>
    <p:sldMasterId id="2147484152" r:id="rId43"/>
    <p:sldMasterId id="2147484164" r:id="rId44"/>
    <p:sldMasterId id="2147484176" r:id="rId45"/>
    <p:sldMasterId id="2147484188" r:id="rId46"/>
    <p:sldMasterId id="2147484200" r:id="rId47"/>
    <p:sldMasterId id="2147484212" r:id="rId48"/>
  </p:sldMasterIdLst>
  <p:notesMasterIdLst>
    <p:notesMasterId r:id="rId203"/>
  </p:notesMasterIdLst>
  <p:sldIdLst>
    <p:sldId id="398" r:id="rId49"/>
    <p:sldId id="533" r:id="rId50"/>
    <p:sldId id="546" r:id="rId51"/>
    <p:sldId id="399" r:id="rId52"/>
    <p:sldId id="531" r:id="rId53"/>
    <p:sldId id="532"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27" r:id="rId82"/>
    <p:sldId id="428" r:id="rId83"/>
    <p:sldId id="429" r:id="rId84"/>
    <p:sldId id="430" r:id="rId85"/>
    <p:sldId id="431" r:id="rId86"/>
    <p:sldId id="432" r:id="rId87"/>
    <p:sldId id="433" r:id="rId88"/>
    <p:sldId id="434" r:id="rId89"/>
    <p:sldId id="435" r:id="rId90"/>
    <p:sldId id="436" r:id="rId91"/>
    <p:sldId id="437" r:id="rId92"/>
    <p:sldId id="438" r:id="rId93"/>
    <p:sldId id="439" r:id="rId94"/>
    <p:sldId id="440" r:id="rId95"/>
    <p:sldId id="441" r:id="rId96"/>
    <p:sldId id="442" r:id="rId97"/>
    <p:sldId id="534" r:id="rId98"/>
    <p:sldId id="535" r:id="rId99"/>
    <p:sldId id="536" r:id="rId100"/>
    <p:sldId id="537" r:id="rId101"/>
    <p:sldId id="538" r:id="rId102"/>
    <p:sldId id="539" r:id="rId103"/>
    <p:sldId id="540" r:id="rId104"/>
    <p:sldId id="541" r:id="rId105"/>
    <p:sldId id="542" r:id="rId106"/>
    <p:sldId id="543" r:id="rId107"/>
    <p:sldId id="544" r:id="rId108"/>
    <p:sldId id="443" r:id="rId109"/>
    <p:sldId id="444" r:id="rId110"/>
    <p:sldId id="445" r:id="rId111"/>
    <p:sldId id="446" r:id="rId112"/>
    <p:sldId id="447" r:id="rId113"/>
    <p:sldId id="448" r:id="rId114"/>
    <p:sldId id="449" r:id="rId115"/>
    <p:sldId id="545" r:id="rId116"/>
    <p:sldId id="547" r:id="rId117"/>
    <p:sldId id="450" r:id="rId118"/>
    <p:sldId id="451" r:id="rId119"/>
    <p:sldId id="452" r:id="rId120"/>
    <p:sldId id="453" r:id="rId121"/>
    <p:sldId id="454" r:id="rId122"/>
    <p:sldId id="455" r:id="rId123"/>
    <p:sldId id="548" r:id="rId124"/>
    <p:sldId id="456" r:id="rId125"/>
    <p:sldId id="457" r:id="rId126"/>
    <p:sldId id="458" r:id="rId127"/>
    <p:sldId id="549" r:id="rId128"/>
    <p:sldId id="459" r:id="rId129"/>
    <p:sldId id="460" r:id="rId130"/>
    <p:sldId id="461" r:id="rId131"/>
    <p:sldId id="462" r:id="rId132"/>
    <p:sldId id="463" r:id="rId133"/>
    <p:sldId id="464" r:id="rId134"/>
    <p:sldId id="465" r:id="rId135"/>
    <p:sldId id="466" r:id="rId136"/>
    <p:sldId id="467" r:id="rId137"/>
    <p:sldId id="468" r:id="rId138"/>
    <p:sldId id="469" r:id="rId139"/>
    <p:sldId id="470" r:id="rId140"/>
    <p:sldId id="471" r:id="rId141"/>
    <p:sldId id="472" r:id="rId142"/>
    <p:sldId id="473" r:id="rId143"/>
    <p:sldId id="474" r:id="rId144"/>
    <p:sldId id="475" r:id="rId145"/>
    <p:sldId id="476" r:id="rId146"/>
    <p:sldId id="477" r:id="rId147"/>
    <p:sldId id="478" r:id="rId148"/>
    <p:sldId id="479" r:id="rId149"/>
    <p:sldId id="480" r:id="rId150"/>
    <p:sldId id="481" r:id="rId151"/>
    <p:sldId id="482" r:id="rId152"/>
    <p:sldId id="483" r:id="rId153"/>
    <p:sldId id="484" r:id="rId154"/>
    <p:sldId id="485" r:id="rId155"/>
    <p:sldId id="486" r:id="rId156"/>
    <p:sldId id="487" r:id="rId157"/>
    <p:sldId id="488" r:id="rId158"/>
    <p:sldId id="489" r:id="rId159"/>
    <p:sldId id="490" r:id="rId160"/>
    <p:sldId id="491" r:id="rId161"/>
    <p:sldId id="492" r:id="rId162"/>
    <p:sldId id="493" r:id="rId163"/>
    <p:sldId id="494" r:id="rId164"/>
    <p:sldId id="495" r:id="rId165"/>
    <p:sldId id="496" r:id="rId166"/>
    <p:sldId id="497" r:id="rId167"/>
    <p:sldId id="498" r:id="rId168"/>
    <p:sldId id="499"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4" r:id="rId184"/>
    <p:sldId id="515" r:id="rId185"/>
    <p:sldId id="516" r:id="rId186"/>
    <p:sldId id="517" r:id="rId187"/>
    <p:sldId id="518" r:id="rId188"/>
    <p:sldId id="519" r:id="rId189"/>
    <p:sldId id="520" r:id="rId190"/>
    <p:sldId id="521" r:id="rId191"/>
    <p:sldId id="522" r:id="rId192"/>
    <p:sldId id="523" r:id="rId193"/>
    <p:sldId id="524" r:id="rId194"/>
    <p:sldId id="525" r:id="rId195"/>
    <p:sldId id="526" r:id="rId196"/>
    <p:sldId id="527" r:id="rId197"/>
    <p:sldId id="528" r:id="rId198"/>
    <p:sldId id="529" r:id="rId199"/>
    <p:sldId id="530" r:id="rId200"/>
    <p:sldId id="550" r:id="rId201"/>
    <p:sldId id="551" r:id="rId202"/>
  </p:sldIdLst>
  <p:sldSz cx="12192000" cy="6858000"/>
  <p:notesSz cx="6858000" cy="9144000"/>
  <p:custDataLst>
    <p:tags r:id="rId2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252"/>
    <a:srgbClr val="C0262E"/>
    <a:srgbClr val="FFFFFF"/>
    <a:srgbClr val="E94A47"/>
    <a:srgbClr val="D4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504"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5.xml"/><Relationship Id="rId84" Type="http://schemas.openxmlformats.org/officeDocument/2006/relationships/slide" Target="slides/slide36.xml"/><Relationship Id="rId138" Type="http://schemas.openxmlformats.org/officeDocument/2006/relationships/slide" Target="slides/slide90.xml"/><Relationship Id="rId159" Type="http://schemas.openxmlformats.org/officeDocument/2006/relationships/slide" Target="slides/slide111.xml"/><Relationship Id="rId170" Type="http://schemas.openxmlformats.org/officeDocument/2006/relationships/slide" Target="slides/slide122.xml"/><Relationship Id="rId191" Type="http://schemas.openxmlformats.org/officeDocument/2006/relationships/slide" Target="slides/slide143.xml"/><Relationship Id="rId205" Type="http://schemas.openxmlformats.org/officeDocument/2006/relationships/presProps" Target="presProps.xml"/><Relationship Id="rId107" Type="http://schemas.openxmlformats.org/officeDocument/2006/relationships/slide" Target="slides/slide5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5.xml"/><Relationship Id="rId74" Type="http://schemas.openxmlformats.org/officeDocument/2006/relationships/slide" Target="slides/slide26.xml"/><Relationship Id="rId128" Type="http://schemas.openxmlformats.org/officeDocument/2006/relationships/slide" Target="slides/slide80.xml"/><Relationship Id="rId149" Type="http://schemas.openxmlformats.org/officeDocument/2006/relationships/slide" Target="slides/slide101.xml"/><Relationship Id="rId5" Type="http://schemas.openxmlformats.org/officeDocument/2006/relationships/slideMaster" Target="slideMasters/slideMaster5.xml"/><Relationship Id="rId95" Type="http://schemas.openxmlformats.org/officeDocument/2006/relationships/slide" Target="slides/slide47.xml"/><Relationship Id="rId160" Type="http://schemas.openxmlformats.org/officeDocument/2006/relationships/slide" Target="slides/slide112.xml"/><Relationship Id="rId181" Type="http://schemas.openxmlformats.org/officeDocument/2006/relationships/slide" Target="slides/slide133.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16.xml"/><Relationship Id="rId118" Type="http://schemas.openxmlformats.org/officeDocument/2006/relationships/slide" Target="slides/slide70.xml"/><Relationship Id="rId139" Type="http://schemas.openxmlformats.org/officeDocument/2006/relationships/slide" Target="slides/slide91.xml"/><Relationship Id="rId85" Type="http://schemas.openxmlformats.org/officeDocument/2006/relationships/slide" Target="slides/slide37.xml"/><Relationship Id="rId150" Type="http://schemas.openxmlformats.org/officeDocument/2006/relationships/slide" Target="slides/slide102.xml"/><Relationship Id="rId171" Type="http://schemas.openxmlformats.org/officeDocument/2006/relationships/slide" Target="slides/slide123.xml"/><Relationship Id="rId192" Type="http://schemas.openxmlformats.org/officeDocument/2006/relationships/slide" Target="slides/slide144.xml"/><Relationship Id="rId206" Type="http://schemas.openxmlformats.org/officeDocument/2006/relationships/viewProps" Target="viewProps.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60.xml"/><Relationship Id="rId129" Type="http://schemas.openxmlformats.org/officeDocument/2006/relationships/slide" Target="slides/slide81.xml"/><Relationship Id="rId54" Type="http://schemas.openxmlformats.org/officeDocument/2006/relationships/slide" Target="slides/slide6.xml"/><Relationship Id="rId75" Type="http://schemas.openxmlformats.org/officeDocument/2006/relationships/slide" Target="slides/slide27.xml"/><Relationship Id="rId96" Type="http://schemas.openxmlformats.org/officeDocument/2006/relationships/slide" Target="slides/slide48.xml"/><Relationship Id="rId140" Type="http://schemas.openxmlformats.org/officeDocument/2006/relationships/slide" Target="slides/slide92.xml"/><Relationship Id="rId161" Type="http://schemas.openxmlformats.org/officeDocument/2006/relationships/slide" Target="slides/slide113.xml"/><Relationship Id="rId182" Type="http://schemas.openxmlformats.org/officeDocument/2006/relationships/slide" Target="slides/slide134.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71.xml"/><Relationship Id="rId44" Type="http://schemas.openxmlformats.org/officeDocument/2006/relationships/slideMaster" Target="slideMasters/slideMaster44.xml"/><Relationship Id="rId65" Type="http://schemas.openxmlformats.org/officeDocument/2006/relationships/slide" Target="slides/slide17.xml"/><Relationship Id="rId86" Type="http://schemas.openxmlformats.org/officeDocument/2006/relationships/slide" Target="slides/slide38.xml"/><Relationship Id="rId130" Type="http://schemas.openxmlformats.org/officeDocument/2006/relationships/slide" Target="slides/slide82.xml"/><Relationship Id="rId151" Type="http://schemas.openxmlformats.org/officeDocument/2006/relationships/slide" Target="slides/slide103.xml"/><Relationship Id="rId172" Type="http://schemas.openxmlformats.org/officeDocument/2006/relationships/slide" Target="slides/slide124.xml"/><Relationship Id="rId193" Type="http://schemas.openxmlformats.org/officeDocument/2006/relationships/slide" Target="slides/slide145.xml"/><Relationship Id="rId207" Type="http://schemas.openxmlformats.org/officeDocument/2006/relationships/theme" Target="theme/theme1.xml"/><Relationship Id="rId13" Type="http://schemas.openxmlformats.org/officeDocument/2006/relationships/slideMaster" Target="slideMasters/slideMaster13.xml"/><Relationship Id="rId109" Type="http://schemas.openxmlformats.org/officeDocument/2006/relationships/slide" Target="slides/slide61.xml"/><Relationship Id="rId34" Type="http://schemas.openxmlformats.org/officeDocument/2006/relationships/slideMaster" Target="slideMasters/slideMaster34.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20" Type="http://schemas.openxmlformats.org/officeDocument/2006/relationships/slide" Target="slides/slide72.xml"/><Relationship Id="rId141" Type="http://schemas.openxmlformats.org/officeDocument/2006/relationships/slide" Target="slides/slide93.xml"/><Relationship Id="rId7" Type="http://schemas.openxmlformats.org/officeDocument/2006/relationships/slideMaster" Target="slideMasters/slideMaster7.xml"/><Relationship Id="rId162" Type="http://schemas.openxmlformats.org/officeDocument/2006/relationships/slide" Target="slides/slide114.xml"/><Relationship Id="rId183" Type="http://schemas.openxmlformats.org/officeDocument/2006/relationships/slide" Target="slides/slide135.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slide" Target="slides/slide62.xml"/><Relationship Id="rId115" Type="http://schemas.openxmlformats.org/officeDocument/2006/relationships/slide" Target="slides/slide67.xml"/><Relationship Id="rId131" Type="http://schemas.openxmlformats.org/officeDocument/2006/relationships/slide" Target="slides/slide83.xml"/><Relationship Id="rId136" Type="http://schemas.openxmlformats.org/officeDocument/2006/relationships/slide" Target="slides/slide88.xml"/><Relationship Id="rId157" Type="http://schemas.openxmlformats.org/officeDocument/2006/relationships/slide" Target="slides/slide109.xml"/><Relationship Id="rId178" Type="http://schemas.openxmlformats.org/officeDocument/2006/relationships/slide" Target="slides/slide130.xml"/><Relationship Id="rId61" Type="http://schemas.openxmlformats.org/officeDocument/2006/relationships/slide" Target="slides/slide13.xml"/><Relationship Id="rId82" Type="http://schemas.openxmlformats.org/officeDocument/2006/relationships/slide" Target="slides/slide34.xml"/><Relationship Id="rId152" Type="http://schemas.openxmlformats.org/officeDocument/2006/relationships/slide" Target="slides/slide104.xml"/><Relationship Id="rId173" Type="http://schemas.openxmlformats.org/officeDocument/2006/relationships/slide" Target="slides/slide125.xml"/><Relationship Id="rId194" Type="http://schemas.openxmlformats.org/officeDocument/2006/relationships/slide" Target="slides/slide146.xml"/><Relationship Id="rId199" Type="http://schemas.openxmlformats.org/officeDocument/2006/relationships/slide" Target="slides/slide151.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126" Type="http://schemas.openxmlformats.org/officeDocument/2006/relationships/slide" Target="slides/slide78.xml"/><Relationship Id="rId147" Type="http://schemas.openxmlformats.org/officeDocument/2006/relationships/slide" Target="slides/slide99.xml"/><Relationship Id="rId168" Type="http://schemas.openxmlformats.org/officeDocument/2006/relationships/slide" Target="slides/slide120.xml"/><Relationship Id="rId8" Type="http://schemas.openxmlformats.org/officeDocument/2006/relationships/slideMaster" Target="slideMasters/slideMaster8.xml"/><Relationship Id="rId51" Type="http://schemas.openxmlformats.org/officeDocument/2006/relationships/slide" Target="slides/slide3.xml"/><Relationship Id="rId72" Type="http://schemas.openxmlformats.org/officeDocument/2006/relationships/slide" Target="slides/slide24.xml"/><Relationship Id="rId93" Type="http://schemas.openxmlformats.org/officeDocument/2006/relationships/slide" Target="slides/slide45.xml"/><Relationship Id="rId98" Type="http://schemas.openxmlformats.org/officeDocument/2006/relationships/slide" Target="slides/slide50.xml"/><Relationship Id="rId121" Type="http://schemas.openxmlformats.org/officeDocument/2006/relationships/slide" Target="slides/slide73.xml"/><Relationship Id="rId142" Type="http://schemas.openxmlformats.org/officeDocument/2006/relationships/slide" Target="slides/slide94.xml"/><Relationship Id="rId163" Type="http://schemas.openxmlformats.org/officeDocument/2006/relationships/slide" Target="slides/slide115.xml"/><Relationship Id="rId184" Type="http://schemas.openxmlformats.org/officeDocument/2006/relationships/slide" Target="slides/slide136.xml"/><Relationship Id="rId189" Type="http://schemas.openxmlformats.org/officeDocument/2006/relationships/slide" Target="slides/slide14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9.xml"/><Relationship Id="rId116" Type="http://schemas.openxmlformats.org/officeDocument/2006/relationships/slide" Target="slides/slide68.xml"/><Relationship Id="rId137" Type="http://schemas.openxmlformats.org/officeDocument/2006/relationships/slide" Target="slides/slide89.xml"/><Relationship Id="rId158" Type="http://schemas.openxmlformats.org/officeDocument/2006/relationships/slide" Target="slides/slide11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4.xml"/><Relationship Id="rId83" Type="http://schemas.openxmlformats.org/officeDocument/2006/relationships/slide" Target="slides/slide35.xml"/><Relationship Id="rId88" Type="http://schemas.openxmlformats.org/officeDocument/2006/relationships/slide" Target="slides/slide40.xml"/><Relationship Id="rId111" Type="http://schemas.openxmlformats.org/officeDocument/2006/relationships/slide" Target="slides/slide63.xml"/><Relationship Id="rId132" Type="http://schemas.openxmlformats.org/officeDocument/2006/relationships/slide" Target="slides/slide84.xml"/><Relationship Id="rId153" Type="http://schemas.openxmlformats.org/officeDocument/2006/relationships/slide" Target="slides/slide105.xml"/><Relationship Id="rId174" Type="http://schemas.openxmlformats.org/officeDocument/2006/relationships/slide" Target="slides/slide126.xml"/><Relationship Id="rId179" Type="http://schemas.openxmlformats.org/officeDocument/2006/relationships/slide" Target="slides/slide131.xml"/><Relationship Id="rId195" Type="http://schemas.openxmlformats.org/officeDocument/2006/relationships/slide" Target="slides/slide147.xml"/><Relationship Id="rId190" Type="http://schemas.openxmlformats.org/officeDocument/2006/relationships/slide" Target="slides/slide142.xml"/><Relationship Id="rId204" Type="http://schemas.openxmlformats.org/officeDocument/2006/relationships/tags" Target="tags/tag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9.xml"/><Relationship Id="rId106" Type="http://schemas.openxmlformats.org/officeDocument/2006/relationships/slide" Target="slides/slide58.xml"/><Relationship Id="rId127" Type="http://schemas.openxmlformats.org/officeDocument/2006/relationships/slide" Target="slides/slide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4.xml"/><Relationship Id="rId73" Type="http://schemas.openxmlformats.org/officeDocument/2006/relationships/slide" Target="slides/slide25.xml"/><Relationship Id="rId78" Type="http://schemas.openxmlformats.org/officeDocument/2006/relationships/slide" Target="slides/slide30.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122" Type="http://schemas.openxmlformats.org/officeDocument/2006/relationships/slide" Target="slides/slide74.xml"/><Relationship Id="rId143" Type="http://schemas.openxmlformats.org/officeDocument/2006/relationships/slide" Target="slides/slide95.xml"/><Relationship Id="rId148" Type="http://schemas.openxmlformats.org/officeDocument/2006/relationships/slide" Target="slides/slide100.xml"/><Relationship Id="rId164" Type="http://schemas.openxmlformats.org/officeDocument/2006/relationships/slide" Target="slides/slide116.xml"/><Relationship Id="rId169" Type="http://schemas.openxmlformats.org/officeDocument/2006/relationships/slide" Target="slides/slide121.xml"/><Relationship Id="rId185" Type="http://schemas.openxmlformats.org/officeDocument/2006/relationships/slide" Target="slides/slide137.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32.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20.xml"/><Relationship Id="rId89" Type="http://schemas.openxmlformats.org/officeDocument/2006/relationships/slide" Target="slides/slide41.xml"/><Relationship Id="rId112" Type="http://schemas.openxmlformats.org/officeDocument/2006/relationships/slide" Target="slides/slide64.xml"/><Relationship Id="rId133" Type="http://schemas.openxmlformats.org/officeDocument/2006/relationships/slide" Target="slides/slide85.xml"/><Relationship Id="rId154" Type="http://schemas.openxmlformats.org/officeDocument/2006/relationships/slide" Target="slides/slide106.xml"/><Relationship Id="rId175" Type="http://schemas.openxmlformats.org/officeDocument/2006/relationships/slide" Target="slides/slide127.xml"/><Relationship Id="rId196" Type="http://schemas.openxmlformats.org/officeDocument/2006/relationships/slide" Target="slides/slide148.xml"/><Relationship Id="rId200" Type="http://schemas.openxmlformats.org/officeDocument/2006/relationships/slide" Target="slides/slide152.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0.xml"/><Relationship Id="rId79" Type="http://schemas.openxmlformats.org/officeDocument/2006/relationships/slide" Target="slides/slide31.xml"/><Relationship Id="rId102" Type="http://schemas.openxmlformats.org/officeDocument/2006/relationships/slide" Target="slides/slide54.xml"/><Relationship Id="rId123" Type="http://schemas.openxmlformats.org/officeDocument/2006/relationships/slide" Target="slides/slide75.xml"/><Relationship Id="rId144" Type="http://schemas.openxmlformats.org/officeDocument/2006/relationships/slide" Target="slides/slide96.xml"/><Relationship Id="rId90" Type="http://schemas.openxmlformats.org/officeDocument/2006/relationships/slide" Target="slides/slide42.xml"/><Relationship Id="rId165" Type="http://schemas.openxmlformats.org/officeDocument/2006/relationships/slide" Target="slides/slide117.xml"/><Relationship Id="rId186" Type="http://schemas.openxmlformats.org/officeDocument/2006/relationships/slide" Target="slides/slide138.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21.xml"/><Relationship Id="rId113" Type="http://schemas.openxmlformats.org/officeDocument/2006/relationships/slide" Target="slides/slide65.xml"/><Relationship Id="rId134" Type="http://schemas.openxmlformats.org/officeDocument/2006/relationships/slide" Target="slides/slide86.xml"/><Relationship Id="rId80" Type="http://schemas.openxmlformats.org/officeDocument/2006/relationships/slide" Target="slides/slide32.xml"/><Relationship Id="rId155" Type="http://schemas.openxmlformats.org/officeDocument/2006/relationships/slide" Target="slides/slide107.xml"/><Relationship Id="rId176" Type="http://schemas.openxmlformats.org/officeDocument/2006/relationships/slide" Target="slides/slide128.xml"/><Relationship Id="rId197" Type="http://schemas.openxmlformats.org/officeDocument/2006/relationships/slide" Target="slides/slide149.xml"/><Relationship Id="rId201" Type="http://schemas.openxmlformats.org/officeDocument/2006/relationships/slide" Target="slides/slide153.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11.xml"/><Relationship Id="rId103" Type="http://schemas.openxmlformats.org/officeDocument/2006/relationships/slide" Target="slides/slide55.xml"/><Relationship Id="rId124" Type="http://schemas.openxmlformats.org/officeDocument/2006/relationships/slide" Target="slides/slide76.xml"/><Relationship Id="rId70" Type="http://schemas.openxmlformats.org/officeDocument/2006/relationships/slide" Target="slides/slide22.xml"/><Relationship Id="rId91" Type="http://schemas.openxmlformats.org/officeDocument/2006/relationships/slide" Target="slides/slide43.xml"/><Relationship Id="rId145" Type="http://schemas.openxmlformats.org/officeDocument/2006/relationships/slide" Target="slides/slide97.xml"/><Relationship Id="rId166" Type="http://schemas.openxmlformats.org/officeDocument/2006/relationships/slide" Target="slides/slide118.xml"/><Relationship Id="rId187" Type="http://schemas.openxmlformats.org/officeDocument/2006/relationships/slide" Target="slides/slide139.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 Target="slides/slide1.xml"/><Relationship Id="rId114" Type="http://schemas.openxmlformats.org/officeDocument/2006/relationships/slide" Target="slides/slide66.xml"/><Relationship Id="rId60" Type="http://schemas.openxmlformats.org/officeDocument/2006/relationships/slide" Target="slides/slide12.xml"/><Relationship Id="rId81" Type="http://schemas.openxmlformats.org/officeDocument/2006/relationships/slide" Target="slides/slide33.xml"/><Relationship Id="rId135" Type="http://schemas.openxmlformats.org/officeDocument/2006/relationships/slide" Target="slides/slide87.xml"/><Relationship Id="rId156" Type="http://schemas.openxmlformats.org/officeDocument/2006/relationships/slide" Target="slides/slide108.xml"/><Relationship Id="rId177" Type="http://schemas.openxmlformats.org/officeDocument/2006/relationships/slide" Target="slides/slide129.xml"/><Relationship Id="rId198" Type="http://schemas.openxmlformats.org/officeDocument/2006/relationships/slide" Target="slides/slide150.xml"/><Relationship Id="rId202" Type="http://schemas.openxmlformats.org/officeDocument/2006/relationships/slide" Target="slides/slide154.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 Target="slides/slide2.xml"/><Relationship Id="rId104" Type="http://schemas.openxmlformats.org/officeDocument/2006/relationships/slide" Target="slides/slide56.xml"/><Relationship Id="rId125" Type="http://schemas.openxmlformats.org/officeDocument/2006/relationships/slide" Target="slides/slide77.xml"/><Relationship Id="rId146" Type="http://schemas.openxmlformats.org/officeDocument/2006/relationships/slide" Target="slides/slide98.xml"/><Relationship Id="rId167" Type="http://schemas.openxmlformats.org/officeDocument/2006/relationships/slide" Target="slides/slide119.xml"/><Relationship Id="rId188" Type="http://schemas.openxmlformats.org/officeDocument/2006/relationships/slide" Target="slides/slide140.xml"/><Relationship Id="rId71" Type="http://schemas.openxmlformats.org/officeDocument/2006/relationships/slide" Target="slides/slide23.xml"/><Relationship Id="rId92" Type="http://schemas.openxmlformats.org/officeDocument/2006/relationships/slide" Target="slides/slide44.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4EE8D-0764-49F7-ADC1-0C7ADA12F194}" type="datetimeFigureOut">
              <a:rPr lang="zh-CN" altLang="en-US" smtClean="0"/>
              <a:t>2024/11/27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3F0AA-A68D-4114-B502-778125E4D74D}" type="slidenum">
              <a:rPr lang="zh-CN" altLang="en-US" smtClean="0"/>
              <a:t>‹#›</a:t>
            </a:fld>
            <a:endParaRPr lang="zh-CN" altLang="en-US"/>
          </a:p>
        </p:txBody>
      </p:sp>
    </p:spTree>
    <p:extLst>
      <p:ext uri="{BB962C8B-B14F-4D97-AF65-F5344CB8AC3E}">
        <p14:creationId xmlns:p14="http://schemas.microsoft.com/office/powerpoint/2010/main" val="35221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43F0AA-A68D-4114-B502-778125E4D74D}" type="slidenum">
              <a:rPr lang="zh-CN" altLang="en-US" smtClean="0"/>
              <a:t>46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0901E9-2F0F-456F-B419-39381F26357B}" type="slidenum">
              <a:rPr lang="zh-CN" altLang="en-US" smtClean="0"/>
              <a:t>66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0901E9-2F0F-456F-B419-39381F26357B}" type="slidenum">
              <a:rPr lang="zh-CN" altLang="en-US" smtClean="0"/>
              <a:t>73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0901E9-2F0F-456F-B419-39381F26357B}" type="slidenum">
              <a:rPr lang="zh-CN" altLang="en-US" smtClean="0"/>
              <a:t>129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0901E9-2F0F-456F-B419-39381F26357B}" type="slidenum">
              <a:rPr lang="zh-CN" altLang="en-US" smtClean="0"/>
              <a:t>131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6B16DEE8-0666-4478-8263-130FD45CE91B}" type="datetime1">
              <a:rPr lang="zh-CN" altLang="en-US"/>
              <a:pPr>
                <a:defRPr/>
              </a:pPr>
              <a:t>2024/11/27</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E94DE01C-0D69-4DEA-942F-E84A07BA3D43}" type="slidenum">
              <a:rPr lang="zh-CN" altLang="en-US"/>
              <a:pPr>
                <a:defRPr/>
              </a:pPr>
              <a:t>‹#›</a:t>
            </a:fld>
            <a:endParaRPr lang="en-US" altLang="zh-CN"/>
          </a:p>
        </p:txBody>
      </p:sp>
    </p:spTree>
    <p:extLst>
      <p:ext uri="{BB962C8B-B14F-4D97-AF65-F5344CB8AC3E}">
        <p14:creationId xmlns:p14="http://schemas.microsoft.com/office/powerpoint/2010/main" val="316361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64C07CDB-9D76-43DD-8B46-04A7E460D814}" type="datetime1">
              <a:rPr lang="zh-CN" altLang="en-US"/>
              <a:pPr>
                <a:defRPr/>
              </a:pPr>
              <a:t>2024/11/27</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BDE9B427-4879-4D19-9348-87DBEACE62F1}" type="slidenum">
              <a:rPr lang="zh-CN" altLang="en-US"/>
              <a:pPr>
                <a:defRPr/>
              </a:pPr>
              <a:t>‹#›</a:t>
            </a:fld>
            <a:endParaRPr lang="en-US" altLang="zh-CN"/>
          </a:p>
        </p:txBody>
      </p:sp>
    </p:spTree>
    <p:extLst>
      <p:ext uri="{BB962C8B-B14F-4D97-AF65-F5344CB8AC3E}">
        <p14:creationId xmlns:p14="http://schemas.microsoft.com/office/powerpoint/2010/main" val="19761073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6B16DEE8-0666-4478-8263-130FD45CE91B}" type="datetime1">
              <a:rPr lang="zh-CN" altLang="en-US"/>
              <a:pPr>
                <a:defRPr/>
              </a:pPr>
              <a:t>2024/11/27</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E94DE01C-0D69-4DEA-942F-E84A07BA3D43}" type="slidenum">
              <a:rPr lang="zh-CN" altLang="en-US"/>
              <a:pPr>
                <a:defRPr/>
              </a:pPr>
              <a:t>‹#›</a:t>
            </a:fld>
            <a:endParaRPr lang="en-US" altLang="zh-CN"/>
          </a:p>
        </p:txBody>
      </p:sp>
    </p:spTree>
    <p:extLst>
      <p:ext uri="{BB962C8B-B14F-4D97-AF65-F5344CB8AC3E}">
        <p14:creationId xmlns:p14="http://schemas.microsoft.com/office/powerpoint/2010/main" val="12823251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6B16DEE8-0666-4478-8263-130FD45CE91B}" type="datetime1">
              <a:rPr lang="zh-CN" altLang="en-US"/>
              <a:pPr>
                <a:defRPr/>
              </a:pPr>
              <a:t>2024/11/27</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E94DE01C-0D69-4DEA-942F-E84A07BA3D43}" type="slidenum">
              <a:rPr lang="zh-CN" altLang="en-US"/>
              <a:pPr>
                <a:defRPr/>
              </a:pPr>
              <a:t>‹#›</a:t>
            </a:fld>
            <a:endParaRPr lang="en-US" altLang="zh-CN"/>
          </a:p>
        </p:txBody>
      </p:sp>
    </p:spTree>
    <p:extLst>
      <p:ext uri="{BB962C8B-B14F-4D97-AF65-F5344CB8AC3E}">
        <p14:creationId xmlns:p14="http://schemas.microsoft.com/office/powerpoint/2010/main" val="8038778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6B16DEE8-0666-4478-8263-130FD45CE91B}" type="datetime1">
              <a:rPr lang="zh-CN" altLang="en-US"/>
              <a:pPr>
                <a:defRPr/>
              </a:pPr>
              <a:t>2024/11/27</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E94DE01C-0D69-4DEA-942F-E84A07BA3D43}" type="slidenum">
              <a:rPr lang="zh-CN" altLang="en-US"/>
              <a:pPr>
                <a:defRPr/>
              </a:pPr>
              <a:t>‹#›</a:t>
            </a:fld>
            <a:endParaRPr lang="en-US" altLang="zh-CN"/>
          </a:p>
        </p:txBody>
      </p:sp>
    </p:spTree>
    <p:extLst>
      <p:ext uri="{BB962C8B-B14F-4D97-AF65-F5344CB8AC3E}">
        <p14:creationId xmlns:p14="http://schemas.microsoft.com/office/powerpoint/2010/main" val="11939618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6B16DEE8-0666-4478-8263-130FD45CE91B}" type="datetime1">
              <a:rPr lang="zh-CN" altLang="en-US"/>
              <a:pPr>
                <a:defRPr/>
              </a:pPr>
              <a:t>2024/11/27</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E94DE01C-0D69-4DEA-942F-E84A07BA3D43}" type="slidenum">
              <a:rPr lang="zh-CN" altLang="en-US"/>
              <a:pPr>
                <a:defRPr/>
              </a:pPr>
              <a:t>‹#›</a:t>
            </a:fld>
            <a:endParaRPr lang="en-US" altLang="zh-CN"/>
          </a:p>
        </p:txBody>
      </p:sp>
    </p:spTree>
    <p:extLst>
      <p:ext uri="{BB962C8B-B14F-4D97-AF65-F5344CB8AC3E}">
        <p14:creationId xmlns:p14="http://schemas.microsoft.com/office/powerpoint/2010/main" val="270075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62"/>
            <a:ext cx="2743200" cy="365125"/>
          </a:xfrm>
          <a:prstGeom prst="rect">
            <a:avLst/>
          </a:prstGeom>
        </p:spPr>
        <p:txBody>
          <a:bodyPr/>
          <a:lstStyle/>
          <a:p>
            <a:fld id="{8EC07E11-47EF-4867-B4FA-5F1CC570C6E8}" type="datetimeFigureOut">
              <a:rPr lang="zh-CN" altLang="en-US" smtClean="0"/>
              <a:t>2024/11/27</a:t>
            </a:fld>
            <a:endParaRPr lang="zh-CN" altLang="en-US"/>
          </a:p>
        </p:txBody>
      </p:sp>
      <p:sp>
        <p:nvSpPr>
          <p:cNvPr id="5" name="页脚占位符 4"/>
          <p:cNvSpPr>
            <a:spLocks noGrp="1"/>
          </p:cNvSpPr>
          <p:nvPr>
            <p:ph type="ftr" sz="quarter" idx="11"/>
          </p:nvPr>
        </p:nvSpPr>
        <p:spPr>
          <a:xfrm>
            <a:off x="4038600" y="635636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62"/>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0.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1.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2.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3.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4.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6.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7.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19.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0.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1.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2.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3.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4.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5.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6.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7.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0.xml"/><Relationship Id="rId1" Type="http://schemas.openxmlformats.org/officeDocument/2006/relationships/slideLayout" Target="../slideLayouts/slideLayout29.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30.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2.xml"/><Relationship Id="rId1" Type="http://schemas.openxmlformats.org/officeDocument/2006/relationships/slideLayout" Target="../slideLayouts/slideLayout31.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3.xml"/><Relationship Id="rId1" Type="http://schemas.openxmlformats.org/officeDocument/2006/relationships/slideLayout" Target="../slideLayouts/slideLayout32.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4.xml"/><Relationship Id="rId1" Type="http://schemas.openxmlformats.org/officeDocument/2006/relationships/slideLayout" Target="../slideLayouts/slideLayout33.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5.xml"/><Relationship Id="rId1" Type="http://schemas.openxmlformats.org/officeDocument/2006/relationships/slideLayout" Target="../slideLayouts/slideLayout34.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6.xml"/><Relationship Id="rId1" Type="http://schemas.openxmlformats.org/officeDocument/2006/relationships/slideLayout" Target="../slideLayouts/slideLayout35.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7.xml"/><Relationship Id="rId1" Type="http://schemas.openxmlformats.org/officeDocument/2006/relationships/slideLayout" Target="../slideLayouts/slideLayout36.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8.xml"/><Relationship Id="rId1" Type="http://schemas.openxmlformats.org/officeDocument/2006/relationships/slideLayout" Target="../slideLayouts/slideLayout37.xml"/></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9.xml"/><Relationship Id="rId1"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0.xml"/><Relationship Id="rId1" Type="http://schemas.openxmlformats.org/officeDocument/2006/relationships/slideLayout" Target="../slideLayouts/slideLayout39.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1.xml"/><Relationship Id="rId1" Type="http://schemas.openxmlformats.org/officeDocument/2006/relationships/slideLayout" Target="../slideLayouts/slideLayout40.xml"/></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2.xml"/><Relationship Id="rId1" Type="http://schemas.openxmlformats.org/officeDocument/2006/relationships/slideLayout" Target="../slideLayouts/slideLayout41.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3.xml"/><Relationship Id="rId1" Type="http://schemas.openxmlformats.org/officeDocument/2006/relationships/slideLayout" Target="../slideLayouts/slideLayout42.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image" Target="../media/image1.png"/></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jpeg"/></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6.xml"/><Relationship Id="rId1" Type="http://schemas.openxmlformats.org/officeDocument/2006/relationships/slideLayout" Target="../slideLayouts/slideLayout47.xml"/></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7.xml"/><Relationship Id="rId1" Type="http://schemas.openxmlformats.org/officeDocument/2006/relationships/slideLayout" Target="../slideLayouts/slideLayout48.xml"/></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8.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2"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3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3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66" r:id="rId1"/>
    <p:sldLayoutId id="214748422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10"/>
          <p:cNvPicPr>
            <a:picLocks noChangeAspect="1" noChangeArrowheads="1"/>
          </p:cNvPicPr>
          <p:nvPr/>
        </p:nvPicPr>
        <p:blipFill>
          <a:blip r:embed="rId4">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Placeholder 2"/>
          <p:cNvSpPr>
            <a:spLocks noGrp="1" noChangeArrowheads="1"/>
          </p:cNvSpPr>
          <p:nvPr>
            <p:ph type="body" idx="1"/>
          </p:nvPr>
        </p:nvSpPr>
        <p:spPr bwMode="auto">
          <a:xfrm>
            <a:off x="755660" y="1054108"/>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3076" name="Date Placeholder 3"/>
          <p:cNvSpPr>
            <a:spLocks noGrp="1" noChangeArrowheads="1"/>
          </p:cNvSpPr>
          <p:nvPr>
            <p:ph type="dt" sz="half" idx="2"/>
          </p:nvPr>
        </p:nvSpPr>
        <p:spPr bwMode="auto">
          <a:xfrm>
            <a:off x="838200" y="635636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225E4786-9B9C-4608-A701-71874D416638}" type="datetime1">
              <a:rPr lang="zh-CN" altLang="en-US" b="1">
                <a:ea typeface="仿宋_GB2312" charset="-122"/>
              </a:rPr>
              <a:pPr fontAlgn="base">
                <a:spcBef>
                  <a:spcPct val="20000"/>
                </a:spcBef>
                <a:spcAft>
                  <a:spcPct val="0"/>
                </a:spcAft>
                <a:buSzPct val="100000"/>
                <a:buFont typeface="Times New Roman" pitchFamily="18" charset="0"/>
                <a:buNone/>
                <a:defRPr/>
              </a:pPr>
              <a:t>2024/11/27</a:t>
            </a:fld>
            <a:endParaRPr lang="en-US" altLang="zh-CN" b="1">
              <a:ea typeface="仿宋_GB2312" charset="-122"/>
            </a:endParaRPr>
          </a:p>
        </p:txBody>
      </p:sp>
      <p:sp>
        <p:nvSpPr>
          <p:cNvPr id="3077" name="Footer Placeholder 4"/>
          <p:cNvSpPr>
            <a:spLocks noGrp="1" noChangeArrowheads="1"/>
          </p:cNvSpPr>
          <p:nvPr>
            <p:ph type="ftr" sz="quarter" idx="3"/>
          </p:nvPr>
        </p:nvSpPr>
        <p:spPr bwMode="auto">
          <a:xfrm>
            <a:off x="4038600" y="6356363"/>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endParaRPr lang="zh-CN" altLang="en-US" b="1">
              <a:ea typeface="仿宋_GB2312" charset="-122"/>
            </a:endParaRPr>
          </a:p>
        </p:txBody>
      </p:sp>
      <p:sp>
        <p:nvSpPr>
          <p:cNvPr id="3078" name="Slide Number Placeholder 5"/>
          <p:cNvSpPr>
            <a:spLocks noGrp="1" noChangeArrowheads="1"/>
          </p:cNvSpPr>
          <p:nvPr>
            <p:ph type="sldNum" sz="quarter" idx="4"/>
          </p:nvPr>
        </p:nvSpPr>
        <p:spPr bwMode="auto">
          <a:xfrm>
            <a:off x="8610600" y="635636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5D327B04-64CF-4B76-8231-7FCC628E7E5A}" type="slidenum">
              <a:rPr lang="zh-CN" altLang="en-US" b="1">
                <a:ea typeface="仿宋_GB2312" charset="-122"/>
              </a:rPr>
              <a:pPr fontAlgn="base">
                <a:spcBef>
                  <a:spcPct val="20000"/>
                </a:spcBef>
                <a:spcAft>
                  <a:spcPct val="0"/>
                </a:spcAft>
                <a:buSzPct val="100000"/>
                <a:buFont typeface="Times New Roman" pitchFamily="18" charset="0"/>
                <a:buNone/>
                <a:defRPr/>
              </a:pPr>
              <a:t>‹#›</a:t>
            </a:fld>
            <a:endParaRPr lang="en-US" altLang="zh-CN" b="1">
              <a:ea typeface="仿宋_GB2312" charset="-122"/>
            </a:endParaRPr>
          </a:p>
        </p:txBody>
      </p:sp>
      <p:sp>
        <p:nvSpPr>
          <p:cNvPr id="3079" name="Title Placeholder 1"/>
          <p:cNvSpPr>
            <a:spLocks noGrp="1" noChangeArrowheads="1"/>
          </p:cNvSpPr>
          <p:nvPr>
            <p:ph type="title"/>
          </p:nvPr>
        </p:nvSpPr>
        <p:spPr bwMode="auto">
          <a:xfrm>
            <a:off x="755659" y="188926"/>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696304778"/>
      </p:ext>
    </p:extLst>
  </p:cSld>
  <p:clrMap bg1="lt1" tx1="dk1" bg2="lt2" tx2="dk2" accent1="accent1" accent2="accent2" accent3="accent3" accent4="accent4" accent5="accent5" accent6="accent6" hlink="hlink" folHlink="folHlink"/>
  <p:sldLayoutIdLst>
    <p:sldLayoutId id="2147484178" r:id="rId1"/>
    <p:sldLayoutId id="2147484183" r:id="rId2"/>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Placeholder 2"/>
          <p:cNvSpPr>
            <a:spLocks noGrp="1" noChangeArrowheads="1"/>
          </p:cNvSpPr>
          <p:nvPr>
            <p:ph type="body" idx="1"/>
          </p:nvPr>
        </p:nvSpPr>
        <p:spPr bwMode="auto">
          <a:xfrm>
            <a:off x="755658" y="1054108"/>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3076" name="Date Placeholder 3"/>
          <p:cNvSpPr>
            <a:spLocks noGrp="1" noChangeArrowheads="1"/>
          </p:cNvSpPr>
          <p:nvPr>
            <p:ph type="dt" sz="half" idx="2"/>
          </p:nvPr>
        </p:nvSpPr>
        <p:spPr bwMode="auto">
          <a:xfrm>
            <a:off x="838200" y="635636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225E4786-9B9C-4608-A701-71874D416638}" type="datetime1">
              <a:rPr lang="zh-CN" altLang="en-US" b="1">
                <a:ea typeface="仿宋_GB2312" charset="-122"/>
              </a:rPr>
              <a:pPr fontAlgn="base">
                <a:spcBef>
                  <a:spcPct val="20000"/>
                </a:spcBef>
                <a:spcAft>
                  <a:spcPct val="0"/>
                </a:spcAft>
                <a:buSzPct val="100000"/>
                <a:buFont typeface="Times New Roman" pitchFamily="18" charset="0"/>
                <a:buNone/>
                <a:defRPr/>
              </a:pPr>
              <a:t>2024/11/27</a:t>
            </a:fld>
            <a:endParaRPr lang="en-US" altLang="zh-CN" b="1">
              <a:ea typeface="仿宋_GB2312" charset="-122"/>
            </a:endParaRPr>
          </a:p>
        </p:txBody>
      </p:sp>
      <p:sp>
        <p:nvSpPr>
          <p:cNvPr id="3077" name="Footer Placeholder 4"/>
          <p:cNvSpPr>
            <a:spLocks noGrp="1" noChangeArrowheads="1"/>
          </p:cNvSpPr>
          <p:nvPr>
            <p:ph type="ftr" sz="quarter" idx="3"/>
          </p:nvPr>
        </p:nvSpPr>
        <p:spPr bwMode="auto">
          <a:xfrm>
            <a:off x="4038600" y="635636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endParaRPr lang="zh-CN" altLang="en-US" b="1">
              <a:ea typeface="仿宋_GB2312" charset="-122"/>
            </a:endParaRPr>
          </a:p>
        </p:txBody>
      </p:sp>
      <p:sp>
        <p:nvSpPr>
          <p:cNvPr id="3078" name="Slide Number Placeholder 5"/>
          <p:cNvSpPr>
            <a:spLocks noGrp="1" noChangeArrowheads="1"/>
          </p:cNvSpPr>
          <p:nvPr>
            <p:ph type="sldNum" sz="quarter" idx="4"/>
          </p:nvPr>
        </p:nvSpPr>
        <p:spPr bwMode="auto">
          <a:xfrm>
            <a:off x="8610600" y="635636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5D327B04-64CF-4B76-8231-7FCC628E7E5A}" type="slidenum">
              <a:rPr lang="zh-CN" altLang="en-US" b="1">
                <a:ea typeface="仿宋_GB2312" charset="-122"/>
              </a:rPr>
              <a:pPr fontAlgn="base">
                <a:spcBef>
                  <a:spcPct val="20000"/>
                </a:spcBef>
                <a:spcAft>
                  <a:spcPct val="0"/>
                </a:spcAft>
                <a:buSzPct val="100000"/>
                <a:buFont typeface="Times New Roman" pitchFamily="18" charset="0"/>
                <a:buNone/>
                <a:defRPr/>
              </a:pPr>
              <a:t>‹#›</a:t>
            </a:fld>
            <a:endParaRPr lang="en-US" altLang="zh-CN" b="1">
              <a:ea typeface="仿宋_GB2312" charset="-122"/>
            </a:endParaRPr>
          </a:p>
        </p:txBody>
      </p:sp>
      <p:sp>
        <p:nvSpPr>
          <p:cNvPr id="3079" name="Title Placeholder 1"/>
          <p:cNvSpPr>
            <a:spLocks noGrp="1" noChangeArrowheads="1"/>
          </p:cNvSpPr>
          <p:nvPr>
            <p:ph type="title"/>
          </p:nvPr>
        </p:nvSpPr>
        <p:spPr bwMode="auto">
          <a:xfrm>
            <a:off x="755658" y="18892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194985785"/>
      </p:ext>
    </p:extLst>
  </p:cSld>
  <p:clrMap bg1="lt1" tx1="dk1" bg2="lt2" tx2="dk2" accent1="accent1" accent2="accent2" accent3="accent3" accent4="accent4" accent5="accent5" accent6="accent6" hlink="hlink" folHlink="folHlink"/>
  <p:sldLayoutIdLst>
    <p:sldLayoutId id="2147484195"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Placeholder 2"/>
          <p:cNvSpPr>
            <a:spLocks noGrp="1" noChangeArrowheads="1"/>
          </p:cNvSpPr>
          <p:nvPr>
            <p:ph type="body" idx="1"/>
          </p:nvPr>
        </p:nvSpPr>
        <p:spPr bwMode="auto">
          <a:xfrm>
            <a:off x="755656" y="1054107"/>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3076" name="Date Placeholder 3"/>
          <p:cNvSpPr>
            <a:spLocks noGrp="1" noChangeArrowheads="1"/>
          </p:cNvSpPr>
          <p:nvPr>
            <p:ph type="dt" sz="half" idx="2"/>
          </p:nvPr>
        </p:nvSpPr>
        <p:spPr bwMode="auto">
          <a:xfrm>
            <a:off x="838200" y="6356357"/>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225E4786-9B9C-4608-A701-71874D416638}" type="datetime1">
              <a:rPr lang="zh-CN" altLang="en-US" b="1">
                <a:ea typeface="仿宋_GB2312" charset="-122"/>
              </a:rPr>
              <a:pPr fontAlgn="base">
                <a:spcBef>
                  <a:spcPct val="20000"/>
                </a:spcBef>
                <a:spcAft>
                  <a:spcPct val="0"/>
                </a:spcAft>
                <a:buSzPct val="100000"/>
                <a:buFont typeface="Times New Roman" pitchFamily="18" charset="0"/>
                <a:buNone/>
                <a:defRPr/>
              </a:pPr>
              <a:t>2024/11/27</a:t>
            </a:fld>
            <a:endParaRPr lang="en-US" altLang="zh-CN" b="1">
              <a:ea typeface="仿宋_GB2312" charset="-122"/>
            </a:endParaRPr>
          </a:p>
        </p:txBody>
      </p:sp>
      <p:sp>
        <p:nvSpPr>
          <p:cNvPr id="3077" name="Footer Placeholder 4"/>
          <p:cNvSpPr>
            <a:spLocks noGrp="1" noChangeArrowheads="1"/>
          </p:cNvSpPr>
          <p:nvPr>
            <p:ph type="ftr" sz="quarter" idx="3"/>
          </p:nvPr>
        </p:nvSpPr>
        <p:spPr bwMode="auto">
          <a:xfrm>
            <a:off x="4038600" y="6356357"/>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endParaRPr lang="zh-CN" altLang="en-US" b="1">
              <a:ea typeface="仿宋_GB2312" charset="-122"/>
            </a:endParaRPr>
          </a:p>
        </p:txBody>
      </p:sp>
      <p:sp>
        <p:nvSpPr>
          <p:cNvPr id="3078" name="Slide Number Placeholder 5"/>
          <p:cNvSpPr>
            <a:spLocks noGrp="1" noChangeArrowheads="1"/>
          </p:cNvSpPr>
          <p:nvPr>
            <p:ph type="sldNum" sz="quarter" idx="4"/>
          </p:nvPr>
        </p:nvSpPr>
        <p:spPr bwMode="auto">
          <a:xfrm>
            <a:off x="8610600" y="6356357"/>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5D327B04-64CF-4B76-8231-7FCC628E7E5A}" type="slidenum">
              <a:rPr lang="zh-CN" altLang="en-US" b="1">
                <a:ea typeface="仿宋_GB2312" charset="-122"/>
              </a:rPr>
              <a:pPr fontAlgn="base">
                <a:spcBef>
                  <a:spcPct val="20000"/>
                </a:spcBef>
                <a:spcAft>
                  <a:spcPct val="0"/>
                </a:spcAft>
                <a:buSzPct val="100000"/>
                <a:buFont typeface="Times New Roman" pitchFamily="18" charset="0"/>
                <a:buNone/>
                <a:defRPr/>
              </a:pPr>
              <a:t>‹#›</a:t>
            </a:fld>
            <a:endParaRPr lang="en-US" altLang="zh-CN" b="1">
              <a:ea typeface="仿宋_GB2312" charset="-122"/>
            </a:endParaRPr>
          </a:p>
        </p:txBody>
      </p:sp>
      <p:sp>
        <p:nvSpPr>
          <p:cNvPr id="3079" name="Title Placeholder 1"/>
          <p:cNvSpPr>
            <a:spLocks noGrp="1" noChangeArrowheads="1"/>
          </p:cNvSpPr>
          <p:nvPr>
            <p:ph type="title"/>
          </p:nvPr>
        </p:nvSpPr>
        <p:spPr bwMode="auto">
          <a:xfrm>
            <a:off x="755655" y="188920"/>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947864025"/>
      </p:ext>
    </p:extLst>
  </p:cSld>
  <p:clrMap bg1="lt1" tx1="dk1" bg2="lt2" tx2="dk2" accent1="accent1" accent2="accent2" accent3="accent3" accent4="accent4" accent5="accent5" accent6="accent6" hlink="hlink" folHlink="folHlink"/>
  <p:sldLayoutIdLst>
    <p:sldLayoutId id="2147484207"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307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225E4786-9B9C-4608-A701-71874D416638}" type="datetime1">
              <a:rPr lang="zh-CN" altLang="en-US" b="1">
                <a:ea typeface="仿宋_GB2312" charset="-122"/>
              </a:rPr>
              <a:pPr fontAlgn="base">
                <a:spcBef>
                  <a:spcPct val="20000"/>
                </a:spcBef>
                <a:spcAft>
                  <a:spcPct val="0"/>
                </a:spcAft>
                <a:buSzPct val="100000"/>
                <a:buFont typeface="Times New Roman" pitchFamily="18" charset="0"/>
                <a:buNone/>
                <a:defRPr/>
              </a:pPr>
              <a:t>2024/11/27</a:t>
            </a:fld>
            <a:endParaRPr lang="en-US" altLang="zh-CN" b="1">
              <a:ea typeface="仿宋_GB2312" charset="-122"/>
            </a:endParaRPr>
          </a:p>
        </p:txBody>
      </p:sp>
      <p:sp>
        <p:nvSpPr>
          <p:cNvPr id="307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endParaRPr lang="zh-CN" altLang="en-US" b="1">
              <a:ea typeface="仿宋_GB2312" charset="-122"/>
            </a:endParaRPr>
          </a:p>
        </p:txBody>
      </p:sp>
      <p:sp>
        <p:nvSpPr>
          <p:cNvPr id="307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defRPr sz="900">
                <a:solidFill>
                  <a:srgbClr val="A6A6A6"/>
                </a:solidFill>
              </a:defRPr>
            </a:lvl1pPr>
          </a:lstStyle>
          <a:p>
            <a:pPr fontAlgn="base">
              <a:spcBef>
                <a:spcPct val="20000"/>
              </a:spcBef>
              <a:spcAft>
                <a:spcPct val="0"/>
              </a:spcAft>
              <a:buSzPct val="100000"/>
              <a:buFont typeface="Times New Roman" pitchFamily="18" charset="0"/>
              <a:buNone/>
              <a:defRPr/>
            </a:pPr>
            <a:fld id="{5D327B04-64CF-4B76-8231-7FCC628E7E5A}" type="slidenum">
              <a:rPr lang="zh-CN" altLang="en-US" b="1">
                <a:ea typeface="仿宋_GB2312" charset="-122"/>
              </a:rPr>
              <a:pPr fontAlgn="base">
                <a:spcBef>
                  <a:spcPct val="20000"/>
                </a:spcBef>
                <a:spcAft>
                  <a:spcPct val="0"/>
                </a:spcAft>
                <a:buSzPct val="100000"/>
                <a:buFont typeface="Times New Roman" pitchFamily="18" charset="0"/>
                <a:buNone/>
                <a:defRPr/>
              </a:pPr>
              <a:t>‹#›</a:t>
            </a:fld>
            <a:endParaRPr lang="en-US" altLang="zh-CN" b="1">
              <a:ea typeface="仿宋_GB2312" charset="-122"/>
            </a:endParaRPr>
          </a:p>
        </p:txBody>
      </p:sp>
      <p:sp>
        <p:nvSpPr>
          <p:cNvPr id="3079"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739100908"/>
      </p:ext>
    </p:extLst>
  </p:cSld>
  <p:clrMap bg1="lt1" tx1="dk1" bg2="lt2" tx2="dk2" accent1="accent1" accent2="accent2" accent3="accent3" accent4="accent4" accent5="accent5" accent6="accent6" hlink="hlink" folHlink="folHlink"/>
  <p:sldLayoutIdLst>
    <p:sldLayoutId id="2147484219"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7"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image" Target="../media/image12.jpe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tags" Target="../tags/tag70.xml"/><Relationship Id="rId10" Type="http://schemas.openxmlformats.org/officeDocument/2006/relationships/tags" Target="../tags/tag65.xml"/><Relationship Id="rId19" Type="http://schemas.openxmlformats.org/officeDocument/2006/relationships/slideLayout" Target="../slideLayouts/slideLayout6.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43.xml"/><Relationship Id="rId1" Type="http://schemas.openxmlformats.org/officeDocument/2006/relationships/tags" Target="../tags/tag993.xml"/></Relationships>
</file>

<file path=ppt/slides/_rels/slide101.xml.rels><?xml version="1.0" encoding="UTF-8" standalone="yes"?>
<Relationships xmlns="http://schemas.openxmlformats.org/package/2006/relationships"><Relationship Id="rId8" Type="http://schemas.openxmlformats.org/officeDocument/2006/relationships/tags" Target="../tags/tag1001.xml"/><Relationship Id="rId13" Type="http://schemas.openxmlformats.org/officeDocument/2006/relationships/image" Target="../media/image54.jpeg"/><Relationship Id="rId3" Type="http://schemas.openxmlformats.org/officeDocument/2006/relationships/tags" Target="../tags/tag996.xml"/><Relationship Id="rId7" Type="http://schemas.openxmlformats.org/officeDocument/2006/relationships/tags" Target="../tags/tag1000.xml"/><Relationship Id="rId12" Type="http://schemas.openxmlformats.org/officeDocument/2006/relationships/slideLayout" Target="../slideLayouts/slideLayout43.xml"/><Relationship Id="rId2" Type="http://schemas.openxmlformats.org/officeDocument/2006/relationships/tags" Target="../tags/tag995.xml"/><Relationship Id="rId1" Type="http://schemas.openxmlformats.org/officeDocument/2006/relationships/tags" Target="../tags/tag994.xml"/><Relationship Id="rId6" Type="http://schemas.openxmlformats.org/officeDocument/2006/relationships/tags" Target="../tags/tag999.xml"/><Relationship Id="rId11" Type="http://schemas.openxmlformats.org/officeDocument/2006/relationships/tags" Target="../tags/tag1004.xml"/><Relationship Id="rId5" Type="http://schemas.openxmlformats.org/officeDocument/2006/relationships/tags" Target="../tags/tag998.xml"/><Relationship Id="rId10" Type="http://schemas.openxmlformats.org/officeDocument/2006/relationships/tags" Target="../tags/tag1003.xml"/><Relationship Id="rId4" Type="http://schemas.openxmlformats.org/officeDocument/2006/relationships/tags" Target="../tags/tag997.xml"/><Relationship Id="rId9" Type="http://schemas.openxmlformats.org/officeDocument/2006/relationships/tags" Target="../tags/tag100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1006.xml"/><Relationship Id="rId1" Type="http://schemas.openxmlformats.org/officeDocument/2006/relationships/tags" Target="../tags/tag1005.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007.xml"/></Relationships>
</file>

<file path=ppt/slides/_rels/slide104.xml.rels><?xml version="1.0" encoding="UTF-8" standalone="yes"?>
<Relationships xmlns="http://schemas.openxmlformats.org/package/2006/relationships"><Relationship Id="rId13" Type="http://schemas.openxmlformats.org/officeDocument/2006/relationships/tags" Target="../tags/tag1020.xml"/><Relationship Id="rId18" Type="http://schemas.openxmlformats.org/officeDocument/2006/relationships/tags" Target="../tags/tag1025.xml"/><Relationship Id="rId26" Type="http://schemas.openxmlformats.org/officeDocument/2006/relationships/tags" Target="../tags/tag1033.xml"/><Relationship Id="rId3" Type="http://schemas.openxmlformats.org/officeDocument/2006/relationships/tags" Target="../tags/tag1010.xml"/><Relationship Id="rId21" Type="http://schemas.openxmlformats.org/officeDocument/2006/relationships/tags" Target="../tags/tag1028.xml"/><Relationship Id="rId34" Type="http://schemas.openxmlformats.org/officeDocument/2006/relationships/tags" Target="../tags/tag1041.xml"/><Relationship Id="rId7" Type="http://schemas.openxmlformats.org/officeDocument/2006/relationships/tags" Target="../tags/tag1014.xml"/><Relationship Id="rId12" Type="http://schemas.openxmlformats.org/officeDocument/2006/relationships/tags" Target="../tags/tag1019.xml"/><Relationship Id="rId17" Type="http://schemas.openxmlformats.org/officeDocument/2006/relationships/tags" Target="../tags/tag1024.xml"/><Relationship Id="rId25" Type="http://schemas.openxmlformats.org/officeDocument/2006/relationships/tags" Target="../tags/tag1032.xml"/><Relationship Id="rId33" Type="http://schemas.openxmlformats.org/officeDocument/2006/relationships/tags" Target="../tags/tag1040.xml"/><Relationship Id="rId2" Type="http://schemas.openxmlformats.org/officeDocument/2006/relationships/tags" Target="../tags/tag1009.xml"/><Relationship Id="rId16" Type="http://schemas.openxmlformats.org/officeDocument/2006/relationships/tags" Target="../tags/tag1023.xml"/><Relationship Id="rId20" Type="http://schemas.openxmlformats.org/officeDocument/2006/relationships/tags" Target="../tags/tag1027.xml"/><Relationship Id="rId29" Type="http://schemas.openxmlformats.org/officeDocument/2006/relationships/tags" Target="../tags/tag1036.xml"/><Relationship Id="rId1" Type="http://schemas.openxmlformats.org/officeDocument/2006/relationships/tags" Target="../tags/tag1008.xml"/><Relationship Id="rId6" Type="http://schemas.openxmlformats.org/officeDocument/2006/relationships/tags" Target="../tags/tag1013.xml"/><Relationship Id="rId11" Type="http://schemas.openxmlformats.org/officeDocument/2006/relationships/tags" Target="../tags/tag1018.xml"/><Relationship Id="rId24" Type="http://schemas.openxmlformats.org/officeDocument/2006/relationships/tags" Target="../tags/tag1031.xml"/><Relationship Id="rId32" Type="http://schemas.openxmlformats.org/officeDocument/2006/relationships/tags" Target="../tags/tag1039.xml"/><Relationship Id="rId5" Type="http://schemas.openxmlformats.org/officeDocument/2006/relationships/tags" Target="../tags/tag1012.xml"/><Relationship Id="rId15" Type="http://schemas.openxmlformats.org/officeDocument/2006/relationships/tags" Target="../tags/tag1022.xml"/><Relationship Id="rId23" Type="http://schemas.openxmlformats.org/officeDocument/2006/relationships/tags" Target="../tags/tag1030.xml"/><Relationship Id="rId28" Type="http://schemas.openxmlformats.org/officeDocument/2006/relationships/tags" Target="../tags/tag1035.xml"/><Relationship Id="rId36" Type="http://schemas.openxmlformats.org/officeDocument/2006/relationships/image" Target="../media/image55.jpeg"/><Relationship Id="rId10" Type="http://schemas.openxmlformats.org/officeDocument/2006/relationships/tags" Target="../tags/tag1017.xml"/><Relationship Id="rId19" Type="http://schemas.openxmlformats.org/officeDocument/2006/relationships/tags" Target="../tags/tag1026.xml"/><Relationship Id="rId31" Type="http://schemas.openxmlformats.org/officeDocument/2006/relationships/tags" Target="../tags/tag1038.xml"/><Relationship Id="rId4" Type="http://schemas.openxmlformats.org/officeDocument/2006/relationships/tags" Target="../tags/tag1011.xml"/><Relationship Id="rId9" Type="http://schemas.openxmlformats.org/officeDocument/2006/relationships/tags" Target="../tags/tag1016.xml"/><Relationship Id="rId14" Type="http://schemas.openxmlformats.org/officeDocument/2006/relationships/tags" Target="../tags/tag1021.xml"/><Relationship Id="rId22" Type="http://schemas.openxmlformats.org/officeDocument/2006/relationships/tags" Target="../tags/tag1029.xml"/><Relationship Id="rId27" Type="http://schemas.openxmlformats.org/officeDocument/2006/relationships/tags" Target="../tags/tag1034.xml"/><Relationship Id="rId30" Type="http://schemas.openxmlformats.org/officeDocument/2006/relationships/tags" Target="../tags/tag1037.xml"/><Relationship Id="rId35" Type="http://schemas.openxmlformats.org/officeDocument/2006/relationships/slideLayout" Target="../slideLayouts/slideLayout43.xml"/><Relationship Id="rId8" Type="http://schemas.openxmlformats.org/officeDocument/2006/relationships/tags" Target="../tags/tag1015.xml"/></Relationships>
</file>

<file path=ppt/slides/_rels/slide105.xml.rels><?xml version="1.0" encoding="UTF-8" standalone="yes"?>
<Relationships xmlns="http://schemas.openxmlformats.org/package/2006/relationships"><Relationship Id="rId8" Type="http://schemas.openxmlformats.org/officeDocument/2006/relationships/tags" Target="../tags/tag1049.xml"/><Relationship Id="rId13" Type="http://schemas.openxmlformats.org/officeDocument/2006/relationships/tags" Target="../tags/tag1054.xml"/><Relationship Id="rId3" Type="http://schemas.openxmlformats.org/officeDocument/2006/relationships/tags" Target="../tags/tag1044.xml"/><Relationship Id="rId7" Type="http://schemas.openxmlformats.org/officeDocument/2006/relationships/tags" Target="../tags/tag1048.xml"/><Relationship Id="rId12" Type="http://schemas.openxmlformats.org/officeDocument/2006/relationships/tags" Target="../tags/tag1053.xml"/><Relationship Id="rId2" Type="http://schemas.openxmlformats.org/officeDocument/2006/relationships/tags" Target="../tags/tag1043.xml"/><Relationship Id="rId1" Type="http://schemas.openxmlformats.org/officeDocument/2006/relationships/tags" Target="../tags/tag1042.xml"/><Relationship Id="rId6" Type="http://schemas.openxmlformats.org/officeDocument/2006/relationships/tags" Target="../tags/tag1047.xml"/><Relationship Id="rId11" Type="http://schemas.openxmlformats.org/officeDocument/2006/relationships/tags" Target="../tags/tag1052.xml"/><Relationship Id="rId5" Type="http://schemas.openxmlformats.org/officeDocument/2006/relationships/tags" Target="../tags/tag1046.xml"/><Relationship Id="rId15" Type="http://schemas.openxmlformats.org/officeDocument/2006/relationships/slideLayout" Target="../slideLayouts/slideLayout43.xml"/><Relationship Id="rId10" Type="http://schemas.openxmlformats.org/officeDocument/2006/relationships/tags" Target="../tags/tag1051.xml"/><Relationship Id="rId4" Type="http://schemas.openxmlformats.org/officeDocument/2006/relationships/tags" Target="../tags/tag1045.xml"/><Relationship Id="rId9" Type="http://schemas.openxmlformats.org/officeDocument/2006/relationships/tags" Target="../tags/tag1050.xml"/><Relationship Id="rId14" Type="http://schemas.openxmlformats.org/officeDocument/2006/relationships/tags" Target="../tags/tag105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056.xml"/></Relationships>
</file>

<file path=ppt/slides/_rels/slide107.xml.rels><?xml version="1.0" encoding="UTF-8" standalone="yes"?>
<Relationships xmlns="http://schemas.openxmlformats.org/package/2006/relationships"><Relationship Id="rId8" Type="http://schemas.openxmlformats.org/officeDocument/2006/relationships/tags" Target="../tags/tag1064.xml"/><Relationship Id="rId13" Type="http://schemas.openxmlformats.org/officeDocument/2006/relationships/tags" Target="../tags/tag1069.xml"/><Relationship Id="rId18" Type="http://schemas.openxmlformats.org/officeDocument/2006/relationships/tags" Target="../tags/tag1074.xml"/><Relationship Id="rId3" Type="http://schemas.openxmlformats.org/officeDocument/2006/relationships/tags" Target="../tags/tag1059.xml"/><Relationship Id="rId7" Type="http://schemas.openxmlformats.org/officeDocument/2006/relationships/tags" Target="../tags/tag1063.xml"/><Relationship Id="rId12" Type="http://schemas.openxmlformats.org/officeDocument/2006/relationships/tags" Target="../tags/tag1068.xml"/><Relationship Id="rId17" Type="http://schemas.openxmlformats.org/officeDocument/2006/relationships/tags" Target="../tags/tag1073.xml"/><Relationship Id="rId2" Type="http://schemas.openxmlformats.org/officeDocument/2006/relationships/tags" Target="../tags/tag1058.xml"/><Relationship Id="rId16" Type="http://schemas.openxmlformats.org/officeDocument/2006/relationships/tags" Target="../tags/tag1072.xml"/><Relationship Id="rId20" Type="http://schemas.openxmlformats.org/officeDocument/2006/relationships/image" Target="../media/image56.png"/><Relationship Id="rId1" Type="http://schemas.openxmlformats.org/officeDocument/2006/relationships/tags" Target="../tags/tag1057.xml"/><Relationship Id="rId6" Type="http://schemas.openxmlformats.org/officeDocument/2006/relationships/tags" Target="../tags/tag1062.xml"/><Relationship Id="rId11" Type="http://schemas.openxmlformats.org/officeDocument/2006/relationships/tags" Target="../tags/tag1067.xml"/><Relationship Id="rId5" Type="http://schemas.openxmlformats.org/officeDocument/2006/relationships/tags" Target="../tags/tag1061.xml"/><Relationship Id="rId15" Type="http://schemas.openxmlformats.org/officeDocument/2006/relationships/tags" Target="../tags/tag1071.xml"/><Relationship Id="rId10" Type="http://schemas.openxmlformats.org/officeDocument/2006/relationships/tags" Target="../tags/tag1066.xml"/><Relationship Id="rId19" Type="http://schemas.openxmlformats.org/officeDocument/2006/relationships/slideLayout" Target="../slideLayouts/slideLayout43.xml"/><Relationship Id="rId4" Type="http://schemas.openxmlformats.org/officeDocument/2006/relationships/tags" Target="../tags/tag1060.xml"/><Relationship Id="rId9" Type="http://schemas.openxmlformats.org/officeDocument/2006/relationships/tags" Target="../tags/tag1065.xml"/><Relationship Id="rId14" Type="http://schemas.openxmlformats.org/officeDocument/2006/relationships/tags" Target="../tags/tag1070.xml"/></Relationships>
</file>

<file path=ppt/slides/_rels/slide108.xml.rels><?xml version="1.0" encoding="UTF-8" standalone="yes"?>
<Relationships xmlns="http://schemas.openxmlformats.org/package/2006/relationships"><Relationship Id="rId8" Type="http://schemas.openxmlformats.org/officeDocument/2006/relationships/tags" Target="../tags/tag1082.xml"/><Relationship Id="rId13" Type="http://schemas.openxmlformats.org/officeDocument/2006/relationships/tags" Target="../tags/tag1087.xml"/><Relationship Id="rId18" Type="http://schemas.openxmlformats.org/officeDocument/2006/relationships/tags" Target="../tags/tag1092.xml"/><Relationship Id="rId3" Type="http://schemas.openxmlformats.org/officeDocument/2006/relationships/tags" Target="../tags/tag1077.xml"/><Relationship Id="rId21" Type="http://schemas.openxmlformats.org/officeDocument/2006/relationships/image" Target="../media/image45.jpeg"/><Relationship Id="rId7" Type="http://schemas.openxmlformats.org/officeDocument/2006/relationships/tags" Target="../tags/tag1081.xml"/><Relationship Id="rId12" Type="http://schemas.openxmlformats.org/officeDocument/2006/relationships/tags" Target="../tags/tag1086.xml"/><Relationship Id="rId17" Type="http://schemas.openxmlformats.org/officeDocument/2006/relationships/tags" Target="../tags/tag1091.xml"/><Relationship Id="rId2" Type="http://schemas.openxmlformats.org/officeDocument/2006/relationships/tags" Target="../tags/tag1076.xml"/><Relationship Id="rId16" Type="http://schemas.openxmlformats.org/officeDocument/2006/relationships/tags" Target="../tags/tag1090.xml"/><Relationship Id="rId20" Type="http://schemas.openxmlformats.org/officeDocument/2006/relationships/slideLayout" Target="../slideLayouts/slideLayout43.xml"/><Relationship Id="rId1" Type="http://schemas.openxmlformats.org/officeDocument/2006/relationships/tags" Target="../tags/tag1075.xml"/><Relationship Id="rId6" Type="http://schemas.openxmlformats.org/officeDocument/2006/relationships/tags" Target="../tags/tag1080.xml"/><Relationship Id="rId11" Type="http://schemas.openxmlformats.org/officeDocument/2006/relationships/tags" Target="../tags/tag1085.xml"/><Relationship Id="rId5" Type="http://schemas.openxmlformats.org/officeDocument/2006/relationships/tags" Target="../tags/tag1079.xml"/><Relationship Id="rId15" Type="http://schemas.openxmlformats.org/officeDocument/2006/relationships/tags" Target="../tags/tag1089.xml"/><Relationship Id="rId10" Type="http://schemas.openxmlformats.org/officeDocument/2006/relationships/tags" Target="../tags/tag1084.xml"/><Relationship Id="rId19" Type="http://schemas.openxmlformats.org/officeDocument/2006/relationships/tags" Target="../tags/tag1093.xml"/><Relationship Id="rId4" Type="http://schemas.openxmlformats.org/officeDocument/2006/relationships/tags" Target="../tags/tag1078.xml"/><Relationship Id="rId9" Type="http://schemas.openxmlformats.org/officeDocument/2006/relationships/tags" Target="../tags/tag1083.xml"/><Relationship Id="rId14" Type="http://schemas.openxmlformats.org/officeDocument/2006/relationships/tags" Target="../tags/tag1088.xml"/></Relationships>
</file>

<file path=ppt/slides/_rels/slide109.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tags" Target="../tags/tag1096.xml"/><Relationship Id="rId7" Type="http://schemas.openxmlformats.org/officeDocument/2006/relationships/slideLayout" Target="../slideLayouts/slideLayout43.xml"/><Relationship Id="rId2" Type="http://schemas.openxmlformats.org/officeDocument/2006/relationships/tags" Target="../tags/tag1095.xml"/><Relationship Id="rId1" Type="http://schemas.openxmlformats.org/officeDocument/2006/relationships/tags" Target="../tags/tag1094.xml"/><Relationship Id="rId6" Type="http://schemas.openxmlformats.org/officeDocument/2006/relationships/tags" Target="../tags/tag1099.xml"/><Relationship Id="rId5" Type="http://schemas.openxmlformats.org/officeDocument/2006/relationships/tags" Target="../tags/tag1098.xml"/><Relationship Id="rId4" Type="http://schemas.openxmlformats.org/officeDocument/2006/relationships/tags" Target="../tags/tag109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tags" Target="../tags/tag1107.xml"/><Relationship Id="rId3" Type="http://schemas.openxmlformats.org/officeDocument/2006/relationships/tags" Target="../tags/tag1102.xml"/><Relationship Id="rId7" Type="http://schemas.openxmlformats.org/officeDocument/2006/relationships/tags" Target="../tags/tag1106.xml"/><Relationship Id="rId2" Type="http://schemas.openxmlformats.org/officeDocument/2006/relationships/tags" Target="../tags/tag1101.xml"/><Relationship Id="rId1" Type="http://schemas.openxmlformats.org/officeDocument/2006/relationships/tags" Target="../tags/tag1100.xml"/><Relationship Id="rId6" Type="http://schemas.openxmlformats.org/officeDocument/2006/relationships/tags" Target="../tags/tag1105.xml"/><Relationship Id="rId5" Type="http://schemas.openxmlformats.org/officeDocument/2006/relationships/tags" Target="../tags/tag1104.xml"/><Relationship Id="rId10" Type="http://schemas.openxmlformats.org/officeDocument/2006/relationships/image" Target="../media/image57.jpeg"/><Relationship Id="rId4" Type="http://schemas.openxmlformats.org/officeDocument/2006/relationships/tags" Target="../tags/tag1103.xml"/><Relationship Id="rId9" Type="http://schemas.openxmlformats.org/officeDocument/2006/relationships/slideLayout" Target="../slideLayouts/slideLayout43.xml"/></Relationships>
</file>

<file path=ppt/slides/_rels/slide1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43.xml"/><Relationship Id="rId1" Type="http://schemas.openxmlformats.org/officeDocument/2006/relationships/tags" Target="../tags/tag110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109.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110.xml"/></Relationships>
</file>

<file path=ppt/slides/_rels/slide114.xml.rels><?xml version="1.0" encoding="UTF-8" standalone="yes"?>
<Relationships xmlns="http://schemas.openxmlformats.org/package/2006/relationships"><Relationship Id="rId3" Type="http://schemas.openxmlformats.org/officeDocument/2006/relationships/tags" Target="../tags/tag1113.xml"/><Relationship Id="rId2" Type="http://schemas.openxmlformats.org/officeDocument/2006/relationships/tags" Target="../tags/tag1112.xml"/><Relationship Id="rId1" Type="http://schemas.openxmlformats.org/officeDocument/2006/relationships/tags" Target="../tags/tag1111.xml"/><Relationship Id="rId6" Type="http://schemas.openxmlformats.org/officeDocument/2006/relationships/image" Target="../media/image58.png"/><Relationship Id="rId5" Type="http://schemas.openxmlformats.org/officeDocument/2006/relationships/slideLayout" Target="../slideLayouts/slideLayout43.xml"/><Relationship Id="rId4" Type="http://schemas.openxmlformats.org/officeDocument/2006/relationships/tags" Target="../tags/tag1114.xml"/></Relationships>
</file>

<file path=ppt/slides/_rels/slide115.xml.rels><?xml version="1.0" encoding="UTF-8" standalone="yes"?>
<Relationships xmlns="http://schemas.openxmlformats.org/package/2006/relationships"><Relationship Id="rId8" Type="http://schemas.openxmlformats.org/officeDocument/2006/relationships/tags" Target="../tags/tag1122.xml"/><Relationship Id="rId13" Type="http://schemas.openxmlformats.org/officeDocument/2006/relationships/tags" Target="../tags/tag1127.xml"/><Relationship Id="rId18" Type="http://schemas.openxmlformats.org/officeDocument/2006/relationships/tags" Target="../tags/tag1132.xml"/><Relationship Id="rId26" Type="http://schemas.openxmlformats.org/officeDocument/2006/relationships/tags" Target="../tags/tag1140.xml"/><Relationship Id="rId3" Type="http://schemas.openxmlformats.org/officeDocument/2006/relationships/tags" Target="../tags/tag1117.xml"/><Relationship Id="rId21" Type="http://schemas.openxmlformats.org/officeDocument/2006/relationships/tags" Target="../tags/tag1135.xml"/><Relationship Id="rId7" Type="http://schemas.openxmlformats.org/officeDocument/2006/relationships/tags" Target="../tags/tag1121.xml"/><Relationship Id="rId12" Type="http://schemas.openxmlformats.org/officeDocument/2006/relationships/tags" Target="../tags/tag1126.xml"/><Relationship Id="rId17" Type="http://schemas.openxmlformats.org/officeDocument/2006/relationships/tags" Target="../tags/tag1131.xml"/><Relationship Id="rId25" Type="http://schemas.openxmlformats.org/officeDocument/2006/relationships/tags" Target="../tags/tag1139.xml"/><Relationship Id="rId2" Type="http://schemas.openxmlformats.org/officeDocument/2006/relationships/tags" Target="../tags/tag1116.xml"/><Relationship Id="rId16" Type="http://schemas.openxmlformats.org/officeDocument/2006/relationships/tags" Target="../tags/tag1130.xml"/><Relationship Id="rId20" Type="http://schemas.openxmlformats.org/officeDocument/2006/relationships/tags" Target="../tags/tag1134.xml"/><Relationship Id="rId29" Type="http://schemas.openxmlformats.org/officeDocument/2006/relationships/image" Target="../media/image55.jpeg"/><Relationship Id="rId1" Type="http://schemas.openxmlformats.org/officeDocument/2006/relationships/tags" Target="../tags/tag1115.xml"/><Relationship Id="rId6" Type="http://schemas.openxmlformats.org/officeDocument/2006/relationships/tags" Target="../tags/tag1120.xml"/><Relationship Id="rId11" Type="http://schemas.openxmlformats.org/officeDocument/2006/relationships/tags" Target="../tags/tag1125.xml"/><Relationship Id="rId24" Type="http://schemas.openxmlformats.org/officeDocument/2006/relationships/tags" Target="../tags/tag1138.xml"/><Relationship Id="rId5" Type="http://schemas.openxmlformats.org/officeDocument/2006/relationships/tags" Target="../tags/tag1119.xml"/><Relationship Id="rId15" Type="http://schemas.openxmlformats.org/officeDocument/2006/relationships/tags" Target="../tags/tag1129.xml"/><Relationship Id="rId23" Type="http://schemas.openxmlformats.org/officeDocument/2006/relationships/tags" Target="../tags/tag1137.xml"/><Relationship Id="rId28" Type="http://schemas.openxmlformats.org/officeDocument/2006/relationships/slideLayout" Target="../slideLayouts/slideLayout43.xml"/><Relationship Id="rId10" Type="http://schemas.openxmlformats.org/officeDocument/2006/relationships/tags" Target="../tags/tag1124.xml"/><Relationship Id="rId19" Type="http://schemas.openxmlformats.org/officeDocument/2006/relationships/tags" Target="../tags/tag1133.xml"/><Relationship Id="rId4" Type="http://schemas.openxmlformats.org/officeDocument/2006/relationships/tags" Target="../tags/tag1118.xml"/><Relationship Id="rId9" Type="http://schemas.openxmlformats.org/officeDocument/2006/relationships/tags" Target="../tags/tag1123.xml"/><Relationship Id="rId14" Type="http://schemas.openxmlformats.org/officeDocument/2006/relationships/tags" Target="../tags/tag1128.xml"/><Relationship Id="rId22" Type="http://schemas.openxmlformats.org/officeDocument/2006/relationships/tags" Target="../tags/tag1136.xml"/><Relationship Id="rId27" Type="http://schemas.openxmlformats.org/officeDocument/2006/relationships/tags" Target="../tags/tag1141.xml"/></Relationships>
</file>

<file path=ppt/slides/_rels/slide116.xml.rels><?xml version="1.0" encoding="UTF-8" standalone="yes"?>
<Relationships xmlns="http://schemas.openxmlformats.org/package/2006/relationships"><Relationship Id="rId8" Type="http://schemas.openxmlformats.org/officeDocument/2006/relationships/tags" Target="../tags/tag1149.xml"/><Relationship Id="rId13" Type="http://schemas.openxmlformats.org/officeDocument/2006/relationships/tags" Target="../tags/tag1154.xml"/><Relationship Id="rId3" Type="http://schemas.openxmlformats.org/officeDocument/2006/relationships/tags" Target="../tags/tag1144.xml"/><Relationship Id="rId7" Type="http://schemas.openxmlformats.org/officeDocument/2006/relationships/tags" Target="../tags/tag1148.xml"/><Relationship Id="rId12" Type="http://schemas.openxmlformats.org/officeDocument/2006/relationships/tags" Target="../tags/tag1153.xml"/><Relationship Id="rId2" Type="http://schemas.openxmlformats.org/officeDocument/2006/relationships/tags" Target="../tags/tag1143.xml"/><Relationship Id="rId16" Type="http://schemas.openxmlformats.org/officeDocument/2006/relationships/image" Target="../media/image57.jpeg"/><Relationship Id="rId1" Type="http://schemas.openxmlformats.org/officeDocument/2006/relationships/tags" Target="../tags/tag1142.xml"/><Relationship Id="rId6" Type="http://schemas.openxmlformats.org/officeDocument/2006/relationships/tags" Target="../tags/tag1147.xml"/><Relationship Id="rId11" Type="http://schemas.openxmlformats.org/officeDocument/2006/relationships/tags" Target="../tags/tag1152.xml"/><Relationship Id="rId5" Type="http://schemas.openxmlformats.org/officeDocument/2006/relationships/tags" Target="../tags/tag1146.xml"/><Relationship Id="rId15" Type="http://schemas.openxmlformats.org/officeDocument/2006/relationships/slideLayout" Target="../slideLayouts/slideLayout43.xml"/><Relationship Id="rId10" Type="http://schemas.openxmlformats.org/officeDocument/2006/relationships/tags" Target="../tags/tag1151.xml"/><Relationship Id="rId4" Type="http://schemas.openxmlformats.org/officeDocument/2006/relationships/tags" Target="../tags/tag1145.xml"/><Relationship Id="rId9" Type="http://schemas.openxmlformats.org/officeDocument/2006/relationships/tags" Target="../tags/tag1150.xml"/><Relationship Id="rId14" Type="http://schemas.openxmlformats.org/officeDocument/2006/relationships/tags" Target="../tags/tag1155.xml"/></Relationships>
</file>

<file path=ppt/slides/_rels/slide117.xml.rels><?xml version="1.0" encoding="UTF-8" standalone="yes"?>
<Relationships xmlns="http://schemas.openxmlformats.org/package/2006/relationships"><Relationship Id="rId8" Type="http://schemas.openxmlformats.org/officeDocument/2006/relationships/tags" Target="../tags/tag1163.xml"/><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tags" Target="../tags/tag1181.xml"/><Relationship Id="rId3" Type="http://schemas.openxmlformats.org/officeDocument/2006/relationships/tags" Target="../tags/tag1158.xml"/><Relationship Id="rId21" Type="http://schemas.openxmlformats.org/officeDocument/2006/relationships/tags" Target="../tags/tag1176.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tags" Target="../tags/tag1180.xml"/><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slideLayout" Target="../slideLayouts/slideLayout43.xml"/><Relationship Id="rId1" Type="http://schemas.openxmlformats.org/officeDocument/2006/relationships/tags" Target="../tags/tag1156.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tags" Target="../tags/tag1179.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tags" Target="../tags/tag1183.xml"/><Relationship Id="rId10" Type="http://schemas.openxmlformats.org/officeDocument/2006/relationships/tags" Target="../tags/tag1165.xml"/><Relationship Id="rId19" Type="http://schemas.openxmlformats.org/officeDocument/2006/relationships/tags" Target="../tags/tag1174.xml"/><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tags" Target="../tags/tag1182.xml"/></Relationships>
</file>

<file path=ppt/slides/_rels/slide118.xml.rels><?xml version="1.0" encoding="UTF-8" standalone="yes"?>
<Relationships xmlns="http://schemas.openxmlformats.org/package/2006/relationships"><Relationship Id="rId3" Type="http://schemas.openxmlformats.org/officeDocument/2006/relationships/tags" Target="../tags/tag1186.xml"/><Relationship Id="rId7" Type="http://schemas.openxmlformats.org/officeDocument/2006/relationships/image" Target="../media/image45.jpeg"/><Relationship Id="rId2" Type="http://schemas.openxmlformats.org/officeDocument/2006/relationships/tags" Target="../tags/tag1185.xml"/><Relationship Id="rId1" Type="http://schemas.openxmlformats.org/officeDocument/2006/relationships/tags" Target="../tags/tag1184.xml"/><Relationship Id="rId6" Type="http://schemas.openxmlformats.org/officeDocument/2006/relationships/slideLayout" Target="../slideLayouts/slideLayout43.xml"/><Relationship Id="rId5" Type="http://schemas.openxmlformats.org/officeDocument/2006/relationships/tags" Target="../tags/tag1188.xml"/><Relationship Id="rId4" Type="http://schemas.openxmlformats.org/officeDocument/2006/relationships/tags" Target="../tags/tag1187.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18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tags" Target="../tags/tag1190.xml"/><Relationship Id="rId6" Type="http://schemas.openxmlformats.org/officeDocument/2006/relationships/image" Target="../media/image59.png"/><Relationship Id="rId5" Type="http://schemas.openxmlformats.org/officeDocument/2006/relationships/slideLayout" Target="../slideLayouts/slideLayout43.xml"/><Relationship Id="rId4" Type="http://schemas.openxmlformats.org/officeDocument/2006/relationships/tags" Target="../tags/tag1193.xml"/></Relationships>
</file>

<file path=ppt/slides/_rels/slide121.xml.rels><?xml version="1.0" encoding="UTF-8" standalone="yes"?>
<Relationships xmlns="http://schemas.openxmlformats.org/package/2006/relationships"><Relationship Id="rId8" Type="http://schemas.openxmlformats.org/officeDocument/2006/relationships/tags" Target="../tags/tag1201.xml"/><Relationship Id="rId13" Type="http://schemas.openxmlformats.org/officeDocument/2006/relationships/tags" Target="../tags/tag1206.xml"/><Relationship Id="rId18" Type="http://schemas.openxmlformats.org/officeDocument/2006/relationships/tags" Target="../tags/tag1211.xml"/><Relationship Id="rId26" Type="http://schemas.openxmlformats.org/officeDocument/2006/relationships/tags" Target="../tags/tag1219.xml"/><Relationship Id="rId3" Type="http://schemas.openxmlformats.org/officeDocument/2006/relationships/tags" Target="../tags/tag1196.xml"/><Relationship Id="rId21" Type="http://schemas.openxmlformats.org/officeDocument/2006/relationships/tags" Target="../tags/tag1214.xml"/><Relationship Id="rId7" Type="http://schemas.openxmlformats.org/officeDocument/2006/relationships/tags" Target="../tags/tag1200.xml"/><Relationship Id="rId12" Type="http://schemas.openxmlformats.org/officeDocument/2006/relationships/tags" Target="../tags/tag1205.xml"/><Relationship Id="rId17" Type="http://schemas.openxmlformats.org/officeDocument/2006/relationships/tags" Target="../tags/tag1210.xml"/><Relationship Id="rId25" Type="http://schemas.openxmlformats.org/officeDocument/2006/relationships/tags" Target="../tags/tag1218.xml"/><Relationship Id="rId2" Type="http://schemas.openxmlformats.org/officeDocument/2006/relationships/tags" Target="../tags/tag1195.xml"/><Relationship Id="rId16" Type="http://schemas.openxmlformats.org/officeDocument/2006/relationships/tags" Target="../tags/tag1209.xml"/><Relationship Id="rId20" Type="http://schemas.openxmlformats.org/officeDocument/2006/relationships/tags" Target="../tags/tag1213.xml"/><Relationship Id="rId29" Type="http://schemas.openxmlformats.org/officeDocument/2006/relationships/tags" Target="../tags/tag1222.xml"/><Relationship Id="rId1" Type="http://schemas.openxmlformats.org/officeDocument/2006/relationships/tags" Target="../tags/tag1194.xml"/><Relationship Id="rId6" Type="http://schemas.openxmlformats.org/officeDocument/2006/relationships/tags" Target="../tags/tag1199.xml"/><Relationship Id="rId11" Type="http://schemas.openxmlformats.org/officeDocument/2006/relationships/tags" Target="../tags/tag1204.xml"/><Relationship Id="rId24" Type="http://schemas.openxmlformats.org/officeDocument/2006/relationships/tags" Target="../tags/tag1217.xml"/><Relationship Id="rId5" Type="http://schemas.openxmlformats.org/officeDocument/2006/relationships/tags" Target="../tags/tag1198.xml"/><Relationship Id="rId15" Type="http://schemas.openxmlformats.org/officeDocument/2006/relationships/tags" Target="../tags/tag1208.xml"/><Relationship Id="rId23" Type="http://schemas.openxmlformats.org/officeDocument/2006/relationships/tags" Target="../tags/tag1216.xml"/><Relationship Id="rId28" Type="http://schemas.openxmlformats.org/officeDocument/2006/relationships/tags" Target="../tags/tag1221.xml"/><Relationship Id="rId10" Type="http://schemas.openxmlformats.org/officeDocument/2006/relationships/tags" Target="../tags/tag1203.xml"/><Relationship Id="rId19" Type="http://schemas.openxmlformats.org/officeDocument/2006/relationships/tags" Target="../tags/tag1212.xml"/><Relationship Id="rId31" Type="http://schemas.openxmlformats.org/officeDocument/2006/relationships/image" Target="../media/image60.jpeg"/><Relationship Id="rId4" Type="http://schemas.openxmlformats.org/officeDocument/2006/relationships/tags" Target="../tags/tag1197.xml"/><Relationship Id="rId9" Type="http://schemas.openxmlformats.org/officeDocument/2006/relationships/tags" Target="../tags/tag1202.xml"/><Relationship Id="rId14" Type="http://schemas.openxmlformats.org/officeDocument/2006/relationships/tags" Target="../tags/tag1207.xml"/><Relationship Id="rId22" Type="http://schemas.openxmlformats.org/officeDocument/2006/relationships/tags" Target="../tags/tag1215.xml"/><Relationship Id="rId27" Type="http://schemas.openxmlformats.org/officeDocument/2006/relationships/tags" Target="../tags/tag1220.xml"/><Relationship Id="rId30" Type="http://schemas.openxmlformats.org/officeDocument/2006/relationships/slideLayout" Target="../slideLayouts/slideLayout43.xml"/></Relationships>
</file>

<file path=ppt/slides/_rels/slide122.xml.rels><?xml version="1.0" encoding="UTF-8" standalone="yes"?>
<Relationships xmlns="http://schemas.openxmlformats.org/package/2006/relationships"><Relationship Id="rId3" Type="http://schemas.openxmlformats.org/officeDocument/2006/relationships/tags" Target="../tags/tag1225.xml"/><Relationship Id="rId2" Type="http://schemas.openxmlformats.org/officeDocument/2006/relationships/tags" Target="../tags/tag1224.xml"/><Relationship Id="rId1" Type="http://schemas.openxmlformats.org/officeDocument/2006/relationships/tags" Target="../tags/tag1223.xml"/><Relationship Id="rId5" Type="http://schemas.openxmlformats.org/officeDocument/2006/relationships/image" Target="../media/image31.jpeg"/><Relationship Id="rId4" Type="http://schemas.openxmlformats.org/officeDocument/2006/relationships/slideLayout" Target="../slideLayouts/slideLayout43.xml"/></Relationships>
</file>

<file path=ppt/slides/_rels/slide123.xml.rels><?xml version="1.0" encoding="UTF-8" standalone="yes"?>
<Relationships xmlns="http://schemas.openxmlformats.org/package/2006/relationships"><Relationship Id="rId3" Type="http://schemas.openxmlformats.org/officeDocument/2006/relationships/tags" Target="../tags/tag1228.xml"/><Relationship Id="rId2" Type="http://schemas.openxmlformats.org/officeDocument/2006/relationships/tags" Target="../tags/tag1227.xml"/><Relationship Id="rId1" Type="http://schemas.openxmlformats.org/officeDocument/2006/relationships/tags" Target="../tags/tag1226.xml"/><Relationship Id="rId5" Type="http://schemas.openxmlformats.org/officeDocument/2006/relationships/image" Target="../media/image31.jpeg"/><Relationship Id="rId4" Type="http://schemas.openxmlformats.org/officeDocument/2006/relationships/slideLayout" Target="../slideLayouts/slideLayout43.xml"/></Relationships>
</file>

<file path=ppt/slides/_rels/slide124.xml.rels><?xml version="1.0" encoding="UTF-8" standalone="yes"?>
<Relationships xmlns="http://schemas.openxmlformats.org/package/2006/relationships"><Relationship Id="rId3" Type="http://schemas.openxmlformats.org/officeDocument/2006/relationships/tags" Target="../tags/tag1231.xml"/><Relationship Id="rId2" Type="http://schemas.openxmlformats.org/officeDocument/2006/relationships/tags" Target="../tags/tag1230.xml"/><Relationship Id="rId1" Type="http://schemas.openxmlformats.org/officeDocument/2006/relationships/tags" Target="../tags/tag1229.xml"/><Relationship Id="rId5" Type="http://schemas.openxmlformats.org/officeDocument/2006/relationships/image" Target="../media/image31.jpeg"/><Relationship Id="rId4" Type="http://schemas.openxmlformats.org/officeDocument/2006/relationships/slideLayout" Target="../slideLayouts/slideLayout43.xml"/></Relationships>
</file>

<file path=ppt/slides/_rels/slide125.xml.rels><?xml version="1.0" encoding="UTF-8" standalone="yes"?>
<Relationships xmlns="http://schemas.openxmlformats.org/package/2006/relationships"><Relationship Id="rId8" Type="http://schemas.openxmlformats.org/officeDocument/2006/relationships/tags" Target="../tags/tag1239.xml"/><Relationship Id="rId13" Type="http://schemas.openxmlformats.org/officeDocument/2006/relationships/tags" Target="../tags/tag1244.xml"/><Relationship Id="rId18" Type="http://schemas.openxmlformats.org/officeDocument/2006/relationships/tags" Target="../tags/tag1249.xml"/><Relationship Id="rId3" Type="http://schemas.openxmlformats.org/officeDocument/2006/relationships/tags" Target="../tags/tag1234.xml"/><Relationship Id="rId21" Type="http://schemas.openxmlformats.org/officeDocument/2006/relationships/tags" Target="../tags/tag1252.xml"/><Relationship Id="rId7" Type="http://schemas.openxmlformats.org/officeDocument/2006/relationships/tags" Target="../tags/tag1238.xml"/><Relationship Id="rId12" Type="http://schemas.openxmlformats.org/officeDocument/2006/relationships/tags" Target="../tags/tag1243.xml"/><Relationship Id="rId17" Type="http://schemas.openxmlformats.org/officeDocument/2006/relationships/tags" Target="../tags/tag1248.xml"/><Relationship Id="rId25" Type="http://schemas.openxmlformats.org/officeDocument/2006/relationships/image" Target="../media/image61.jpeg"/><Relationship Id="rId2" Type="http://schemas.openxmlformats.org/officeDocument/2006/relationships/tags" Target="../tags/tag1233.xml"/><Relationship Id="rId16" Type="http://schemas.openxmlformats.org/officeDocument/2006/relationships/tags" Target="../tags/tag1247.xml"/><Relationship Id="rId20" Type="http://schemas.openxmlformats.org/officeDocument/2006/relationships/tags" Target="../tags/tag1251.xml"/><Relationship Id="rId1" Type="http://schemas.openxmlformats.org/officeDocument/2006/relationships/tags" Target="../tags/tag1232.xml"/><Relationship Id="rId6" Type="http://schemas.openxmlformats.org/officeDocument/2006/relationships/tags" Target="../tags/tag1237.xml"/><Relationship Id="rId11" Type="http://schemas.openxmlformats.org/officeDocument/2006/relationships/tags" Target="../tags/tag1242.xml"/><Relationship Id="rId24" Type="http://schemas.openxmlformats.org/officeDocument/2006/relationships/slideLayout" Target="../slideLayouts/slideLayout43.xml"/><Relationship Id="rId5" Type="http://schemas.openxmlformats.org/officeDocument/2006/relationships/tags" Target="../tags/tag1236.xml"/><Relationship Id="rId15" Type="http://schemas.openxmlformats.org/officeDocument/2006/relationships/tags" Target="../tags/tag1246.xml"/><Relationship Id="rId23" Type="http://schemas.openxmlformats.org/officeDocument/2006/relationships/tags" Target="../tags/tag1254.xml"/><Relationship Id="rId10" Type="http://schemas.openxmlformats.org/officeDocument/2006/relationships/tags" Target="../tags/tag1241.xml"/><Relationship Id="rId19" Type="http://schemas.openxmlformats.org/officeDocument/2006/relationships/tags" Target="../tags/tag1250.xml"/><Relationship Id="rId4" Type="http://schemas.openxmlformats.org/officeDocument/2006/relationships/tags" Target="../tags/tag1235.xml"/><Relationship Id="rId9" Type="http://schemas.openxmlformats.org/officeDocument/2006/relationships/tags" Target="../tags/tag1240.xml"/><Relationship Id="rId14" Type="http://schemas.openxmlformats.org/officeDocument/2006/relationships/tags" Target="../tags/tag1245.xml"/><Relationship Id="rId22" Type="http://schemas.openxmlformats.org/officeDocument/2006/relationships/tags" Target="../tags/tag1253.xml"/></Relationships>
</file>

<file path=ppt/slides/_rels/slide126.xml.rels><?xml version="1.0" encoding="UTF-8" standalone="yes"?>
<Relationships xmlns="http://schemas.openxmlformats.org/package/2006/relationships"><Relationship Id="rId13" Type="http://schemas.openxmlformats.org/officeDocument/2006/relationships/tags" Target="../tags/tag1267.xml"/><Relationship Id="rId18" Type="http://schemas.openxmlformats.org/officeDocument/2006/relationships/tags" Target="../tags/tag1272.xml"/><Relationship Id="rId26" Type="http://schemas.openxmlformats.org/officeDocument/2006/relationships/tags" Target="../tags/tag1280.xml"/><Relationship Id="rId39" Type="http://schemas.openxmlformats.org/officeDocument/2006/relationships/tags" Target="../tags/tag1293.xml"/><Relationship Id="rId21" Type="http://schemas.openxmlformats.org/officeDocument/2006/relationships/tags" Target="../tags/tag1275.xml"/><Relationship Id="rId34" Type="http://schemas.openxmlformats.org/officeDocument/2006/relationships/tags" Target="../tags/tag1288.xml"/><Relationship Id="rId42" Type="http://schemas.openxmlformats.org/officeDocument/2006/relationships/tags" Target="../tags/tag1296.xml"/><Relationship Id="rId47" Type="http://schemas.openxmlformats.org/officeDocument/2006/relationships/tags" Target="../tags/tag1301.xml"/><Relationship Id="rId50" Type="http://schemas.openxmlformats.org/officeDocument/2006/relationships/tags" Target="../tags/tag1304.xml"/><Relationship Id="rId7" Type="http://schemas.openxmlformats.org/officeDocument/2006/relationships/tags" Target="../tags/tag1261.xml"/><Relationship Id="rId2" Type="http://schemas.openxmlformats.org/officeDocument/2006/relationships/tags" Target="../tags/tag1256.xml"/><Relationship Id="rId16" Type="http://schemas.openxmlformats.org/officeDocument/2006/relationships/tags" Target="../tags/tag1270.xml"/><Relationship Id="rId29" Type="http://schemas.openxmlformats.org/officeDocument/2006/relationships/tags" Target="../tags/tag1283.xml"/><Relationship Id="rId11" Type="http://schemas.openxmlformats.org/officeDocument/2006/relationships/tags" Target="../tags/tag1265.xml"/><Relationship Id="rId24" Type="http://schemas.openxmlformats.org/officeDocument/2006/relationships/tags" Target="../tags/tag1278.xml"/><Relationship Id="rId32" Type="http://schemas.openxmlformats.org/officeDocument/2006/relationships/tags" Target="../tags/tag1286.xml"/><Relationship Id="rId37" Type="http://schemas.openxmlformats.org/officeDocument/2006/relationships/tags" Target="../tags/tag1291.xml"/><Relationship Id="rId40" Type="http://schemas.openxmlformats.org/officeDocument/2006/relationships/tags" Target="../tags/tag1294.xml"/><Relationship Id="rId45" Type="http://schemas.openxmlformats.org/officeDocument/2006/relationships/tags" Target="../tags/tag1299.xml"/><Relationship Id="rId53" Type="http://schemas.openxmlformats.org/officeDocument/2006/relationships/slideLayout" Target="../slideLayouts/slideLayout43.xml"/><Relationship Id="rId5" Type="http://schemas.openxmlformats.org/officeDocument/2006/relationships/tags" Target="../tags/tag1259.xml"/><Relationship Id="rId10" Type="http://schemas.openxmlformats.org/officeDocument/2006/relationships/tags" Target="../tags/tag1264.xml"/><Relationship Id="rId19" Type="http://schemas.openxmlformats.org/officeDocument/2006/relationships/tags" Target="../tags/tag1273.xml"/><Relationship Id="rId31" Type="http://schemas.openxmlformats.org/officeDocument/2006/relationships/tags" Target="../tags/tag1285.xml"/><Relationship Id="rId44" Type="http://schemas.openxmlformats.org/officeDocument/2006/relationships/tags" Target="../tags/tag1298.xml"/><Relationship Id="rId52" Type="http://schemas.openxmlformats.org/officeDocument/2006/relationships/tags" Target="../tags/tag1306.xml"/><Relationship Id="rId4" Type="http://schemas.openxmlformats.org/officeDocument/2006/relationships/tags" Target="../tags/tag1258.xml"/><Relationship Id="rId9" Type="http://schemas.openxmlformats.org/officeDocument/2006/relationships/tags" Target="../tags/tag1263.xml"/><Relationship Id="rId14" Type="http://schemas.openxmlformats.org/officeDocument/2006/relationships/tags" Target="../tags/tag1268.xml"/><Relationship Id="rId22" Type="http://schemas.openxmlformats.org/officeDocument/2006/relationships/tags" Target="../tags/tag1276.xml"/><Relationship Id="rId27" Type="http://schemas.openxmlformats.org/officeDocument/2006/relationships/tags" Target="../tags/tag1281.xml"/><Relationship Id="rId30" Type="http://schemas.openxmlformats.org/officeDocument/2006/relationships/tags" Target="../tags/tag1284.xml"/><Relationship Id="rId35" Type="http://schemas.openxmlformats.org/officeDocument/2006/relationships/tags" Target="../tags/tag1289.xml"/><Relationship Id="rId43" Type="http://schemas.openxmlformats.org/officeDocument/2006/relationships/tags" Target="../tags/tag1297.xml"/><Relationship Id="rId48" Type="http://schemas.openxmlformats.org/officeDocument/2006/relationships/tags" Target="../tags/tag1302.xml"/><Relationship Id="rId8" Type="http://schemas.openxmlformats.org/officeDocument/2006/relationships/tags" Target="../tags/tag1262.xml"/><Relationship Id="rId51" Type="http://schemas.openxmlformats.org/officeDocument/2006/relationships/tags" Target="../tags/tag1305.xml"/><Relationship Id="rId3" Type="http://schemas.openxmlformats.org/officeDocument/2006/relationships/tags" Target="../tags/tag1257.xml"/><Relationship Id="rId12" Type="http://schemas.openxmlformats.org/officeDocument/2006/relationships/tags" Target="../tags/tag1266.xml"/><Relationship Id="rId17" Type="http://schemas.openxmlformats.org/officeDocument/2006/relationships/tags" Target="../tags/tag1271.xml"/><Relationship Id="rId25" Type="http://schemas.openxmlformats.org/officeDocument/2006/relationships/tags" Target="../tags/tag1279.xml"/><Relationship Id="rId33" Type="http://schemas.openxmlformats.org/officeDocument/2006/relationships/tags" Target="../tags/tag1287.xml"/><Relationship Id="rId38" Type="http://schemas.openxmlformats.org/officeDocument/2006/relationships/tags" Target="../tags/tag1292.xml"/><Relationship Id="rId46" Type="http://schemas.openxmlformats.org/officeDocument/2006/relationships/tags" Target="../tags/tag1300.xml"/><Relationship Id="rId20" Type="http://schemas.openxmlformats.org/officeDocument/2006/relationships/tags" Target="../tags/tag1274.xml"/><Relationship Id="rId41" Type="http://schemas.openxmlformats.org/officeDocument/2006/relationships/tags" Target="../tags/tag1295.xml"/><Relationship Id="rId54" Type="http://schemas.openxmlformats.org/officeDocument/2006/relationships/image" Target="../media/image62.jpeg"/><Relationship Id="rId1" Type="http://schemas.openxmlformats.org/officeDocument/2006/relationships/tags" Target="../tags/tag1255.xml"/><Relationship Id="rId6" Type="http://schemas.openxmlformats.org/officeDocument/2006/relationships/tags" Target="../tags/tag1260.xml"/><Relationship Id="rId15" Type="http://schemas.openxmlformats.org/officeDocument/2006/relationships/tags" Target="../tags/tag1269.xml"/><Relationship Id="rId23" Type="http://schemas.openxmlformats.org/officeDocument/2006/relationships/tags" Target="../tags/tag1277.xml"/><Relationship Id="rId28" Type="http://schemas.openxmlformats.org/officeDocument/2006/relationships/tags" Target="../tags/tag1282.xml"/><Relationship Id="rId36" Type="http://schemas.openxmlformats.org/officeDocument/2006/relationships/tags" Target="../tags/tag1290.xml"/><Relationship Id="rId49" Type="http://schemas.openxmlformats.org/officeDocument/2006/relationships/tags" Target="../tags/tag1303.xml"/></Relationships>
</file>

<file path=ppt/slides/_rels/slide127.xml.rels><?xml version="1.0" encoding="UTF-8" standalone="yes"?>
<Relationships xmlns="http://schemas.openxmlformats.org/package/2006/relationships"><Relationship Id="rId13" Type="http://schemas.openxmlformats.org/officeDocument/2006/relationships/tags" Target="../tags/tag1319.xml"/><Relationship Id="rId18" Type="http://schemas.openxmlformats.org/officeDocument/2006/relationships/tags" Target="../tags/tag1324.xml"/><Relationship Id="rId26" Type="http://schemas.openxmlformats.org/officeDocument/2006/relationships/tags" Target="../tags/tag1332.xml"/><Relationship Id="rId39" Type="http://schemas.openxmlformats.org/officeDocument/2006/relationships/tags" Target="../tags/tag1345.xml"/><Relationship Id="rId21" Type="http://schemas.openxmlformats.org/officeDocument/2006/relationships/tags" Target="../tags/tag1327.xml"/><Relationship Id="rId34" Type="http://schemas.openxmlformats.org/officeDocument/2006/relationships/tags" Target="../tags/tag1340.xml"/><Relationship Id="rId42" Type="http://schemas.openxmlformats.org/officeDocument/2006/relationships/tags" Target="../tags/tag1348.xml"/><Relationship Id="rId47" Type="http://schemas.openxmlformats.org/officeDocument/2006/relationships/tags" Target="../tags/tag1353.xml"/><Relationship Id="rId50" Type="http://schemas.openxmlformats.org/officeDocument/2006/relationships/tags" Target="../tags/tag1356.xml"/><Relationship Id="rId55" Type="http://schemas.openxmlformats.org/officeDocument/2006/relationships/tags" Target="../tags/tag1361.xml"/><Relationship Id="rId7" Type="http://schemas.openxmlformats.org/officeDocument/2006/relationships/tags" Target="../tags/tag1313.xml"/><Relationship Id="rId2" Type="http://schemas.openxmlformats.org/officeDocument/2006/relationships/tags" Target="../tags/tag1308.xml"/><Relationship Id="rId16" Type="http://schemas.openxmlformats.org/officeDocument/2006/relationships/tags" Target="../tags/tag1322.xml"/><Relationship Id="rId29" Type="http://schemas.openxmlformats.org/officeDocument/2006/relationships/tags" Target="../tags/tag1335.xml"/><Relationship Id="rId11" Type="http://schemas.openxmlformats.org/officeDocument/2006/relationships/tags" Target="../tags/tag1317.xml"/><Relationship Id="rId24" Type="http://schemas.openxmlformats.org/officeDocument/2006/relationships/tags" Target="../tags/tag1330.xml"/><Relationship Id="rId32" Type="http://schemas.openxmlformats.org/officeDocument/2006/relationships/tags" Target="../tags/tag1338.xml"/><Relationship Id="rId37" Type="http://schemas.openxmlformats.org/officeDocument/2006/relationships/tags" Target="../tags/tag1343.xml"/><Relationship Id="rId40" Type="http://schemas.openxmlformats.org/officeDocument/2006/relationships/tags" Target="../tags/tag1346.xml"/><Relationship Id="rId45" Type="http://schemas.openxmlformats.org/officeDocument/2006/relationships/tags" Target="../tags/tag1351.xml"/><Relationship Id="rId53" Type="http://schemas.openxmlformats.org/officeDocument/2006/relationships/tags" Target="../tags/tag1359.xml"/><Relationship Id="rId58" Type="http://schemas.openxmlformats.org/officeDocument/2006/relationships/slideLayout" Target="../slideLayouts/slideLayout43.xml"/><Relationship Id="rId5" Type="http://schemas.openxmlformats.org/officeDocument/2006/relationships/tags" Target="../tags/tag1311.xml"/><Relationship Id="rId19" Type="http://schemas.openxmlformats.org/officeDocument/2006/relationships/tags" Target="../tags/tag1325.xml"/><Relationship Id="rId4" Type="http://schemas.openxmlformats.org/officeDocument/2006/relationships/tags" Target="../tags/tag1310.xml"/><Relationship Id="rId9" Type="http://schemas.openxmlformats.org/officeDocument/2006/relationships/tags" Target="../tags/tag1315.xml"/><Relationship Id="rId14" Type="http://schemas.openxmlformats.org/officeDocument/2006/relationships/tags" Target="../tags/tag1320.xml"/><Relationship Id="rId22" Type="http://schemas.openxmlformats.org/officeDocument/2006/relationships/tags" Target="../tags/tag1328.xml"/><Relationship Id="rId27" Type="http://schemas.openxmlformats.org/officeDocument/2006/relationships/tags" Target="../tags/tag1333.xml"/><Relationship Id="rId30" Type="http://schemas.openxmlformats.org/officeDocument/2006/relationships/tags" Target="../tags/tag1336.xml"/><Relationship Id="rId35" Type="http://schemas.openxmlformats.org/officeDocument/2006/relationships/tags" Target="../tags/tag1341.xml"/><Relationship Id="rId43" Type="http://schemas.openxmlformats.org/officeDocument/2006/relationships/tags" Target="../tags/tag1349.xml"/><Relationship Id="rId48" Type="http://schemas.openxmlformats.org/officeDocument/2006/relationships/tags" Target="../tags/tag1354.xml"/><Relationship Id="rId56" Type="http://schemas.openxmlformats.org/officeDocument/2006/relationships/tags" Target="../tags/tag1362.xml"/><Relationship Id="rId8" Type="http://schemas.openxmlformats.org/officeDocument/2006/relationships/tags" Target="../tags/tag1314.xml"/><Relationship Id="rId51" Type="http://schemas.openxmlformats.org/officeDocument/2006/relationships/tags" Target="../tags/tag1357.xml"/><Relationship Id="rId3" Type="http://schemas.openxmlformats.org/officeDocument/2006/relationships/tags" Target="../tags/tag1309.xml"/><Relationship Id="rId12" Type="http://schemas.openxmlformats.org/officeDocument/2006/relationships/tags" Target="../tags/tag1318.xml"/><Relationship Id="rId17" Type="http://schemas.openxmlformats.org/officeDocument/2006/relationships/tags" Target="../tags/tag1323.xml"/><Relationship Id="rId25" Type="http://schemas.openxmlformats.org/officeDocument/2006/relationships/tags" Target="../tags/tag1331.xml"/><Relationship Id="rId33" Type="http://schemas.openxmlformats.org/officeDocument/2006/relationships/tags" Target="../tags/tag1339.xml"/><Relationship Id="rId38" Type="http://schemas.openxmlformats.org/officeDocument/2006/relationships/tags" Target="../tags/tag1344.xml"/><Relationship Id="rId46" Type="http://schemas.openxmlformats.org/officeDocument/2006/relationships/tags" Target="../tags/tag1352.xml"/><Relationship Id="rId59" Type="http://schemas.openxmlformats.org/officeDocument/2006/relationships/image" Target="../media/image62.jpeg"/><Relationship Id="rId20" Type="http://schemas.openxmlformats.org/officeDocument/2006/relationships/tags" Target="../tags/tag1326.xml"/><Relationship Id="rId41" Type="http://schemas.openxmlformats.org/officeDocument/2006/relationships/tags" Target="../tags/tag1347.xml"/><Relationship Id="rId54" Type="http://schemas.openxmlformats.org/officeDocument/2006/relationships/tags" Target="../tags/tag1360.xml"/><Relationship Id="rId1" Type="http://schemas.openxmlformats.org/officeDocument/2006/relationships/tags" Target="../tags/tag1307.xml"/><Relationship Id="rId6" Type="http://schemas.openxmlformats.org/officeDocument/2006/relationships/tags" Target="../tags/tag1312.xml"/><Relationship Id="rId15" Type="http://schemas.openxmlformats.org/officeDocument/2006/relationships/tags" Target="../tags/tag1321.xml"/><Relationship Id="rId23" Type="http://schemas.openxmlformats.org/officeDocument/2006/relationships/tags" Target="../tags/tag1329.xml"/><Relationship Id="rId28" Type="http://schemas.openxmlformats.org/officeDocument/2006/relationships/tags" Target="../tags/tag1334.xml"/><Relationship Id="rId36" Type="http://schemas.openxmlformats.org/officeDocument/2006/relationships/tags" Target="../tags/tag1342.xml"/><Relationship Id="rId49" Type="http://schemas.openxmlformats.org/officeDocument/2006/relationships/tags" Target="../tags/tag1355.xml"/><Relationship Id="rId57" Type="http://schemas.openxmlformats.org/officeDocument/2006/relationships/tags" Target="../tags/tag1363.xml"/><Relationship Id="rId10" Type="http://schemas.openxmlformats.org/officeDocument/2006/relationships/tags" Target="../tags/tag1316.xml"/><Relationship Id="rId31" Type="http://schemas.openxmlformats.org/officeDocument/2006/relationships/tags" Target="../tags/tag1337.xml"/><Relationship Id="rId44" Type="http://schemas.openxmlformats.org/officeDocument/2006/relationships/tags" Target="../tags/tag1350.xml"/><Relationship Id="rId52" Type="http://schemas.openxmlformats.org/officeDocument/2006/relationships/tags" Target="../tags/tag1358.xml"/></Relationships>
</file>

<file path=ppt/slides/_rels/slide128.xml.rels><?xml version="1.0" encoding="UTF-8" standalone="yes"?>
<Relationships xmlns="http://schemas.openxmlformats.org/package/2006/relationships"><Relationship Id="rId3" Type="http://schemas.openxmlformats.org/officeDocument/2006/relationships/tags" Target="../tags/tag1366.xml"/><Relationship Id="rId2" Type="http://schemas.openxmlformats.org/officeDocument/2006/relationships/tags" Target="../tags/tag1365.xml"/><Relationship Id="rId1" Type="http://schemas.openxmlformats.org/officeDocument/2006/relationships/tags" Target="../tags/tag1364.xml"/><Relationship Id="rId6" Type="http://schemas.openxmlformats.org/officeDocument/2006/relationships/image" Target="../media/image31.jpeg"/><Relationship Id="rId5" Type="http://schemas.openxmlformats.org/officeDocument/2006/relationships/slideLayout" Target="../slideLayouts/slideLayout43.xml"/><Relationship Id="rId4" Type="http://schemas.openxmlformats.org/officeDocument/2006/relationships/tags" Target="../tags/tag1367.xml"/></Relationships>
</file>

<file path=ppt/slides/_rels/slide129.xml.rels><?xml version="1.0" encoding="UTF-8" standalone="yes"?>
<Relationships xmlns="http://schemas.openxmlformats.org/package/2006/relationships"><Relationship Id="rId3" Type="http://schemas.openxmlformats.org/officeDocument/2006/relationships/tags" Target="../tags/tag1370.xml"/><Relationship Id="rId2" Type="http://schemas.openxmlformats.org/officeDocument/2006/relationships/tags" Target="../tags/tag1369.xml"/><Relationship Id="rId1" Type="http://schemas.openxmlformats.org/officeDocument/2006/relationships/tags" Target="../tags/tag1368.xml"/><Relationship Id="rId5" Type="http://schemas.openxmlformats.org/officeDocument/2006/relationships/notesSlide" Target="../notesSlides/notesSlide4.xml"/><Relationship Id="rId4"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4.xml"/></Relationships>
</file>

<file path=ppt/slides/_rels/slide1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43.xml"/><Relationship Id="rId1" Type="http://schemas.openxmlformats.org/officeDocument/2006/relationships/tags" Target="../tags/tag1371.xml"/></Relationships>
</file>

<file path=ppt/slides/_rels/slide131.xml.rels><?xml version="1.0" encoding="UTF-8" standalone="yes"?>
<Relationships xmlns="http://schemas.openxmlformats.org/package/2006/relationships"><Relationship Id="rId8" Type="http://schemas.openxmlformats.org/officeDocument/2006/relationships/tags" Target="../tags/tag1379.xml"/><Relationship Id="rId13" Type="http://schemas.openxmlformats.org/officeDocument/2006/relationships/tags" Target="../tags/tag1384.xml"/><Relationship Id="rId3" Type="http://schemas.openxmlformats.org/officeDocument/2006/relationships/tags" Target="../tags/tag1374.xml"/><Relationship Id="rId7" Type="http://schemas.openxmlformats.org/officeDocument/2006/relationships/tags" Target="../tags/tag1378.xml"/><Relationship Id="rId12" Type="http://schemas.openxmlformats.org/officeDocument/2006/relationships/tags" Target="../tags/tag1383.xml"/><Relationship Id="rId2" Type="http://schemas.openxmlformats.org/officeDocument/2006/relationships/tags" Target="../tags/tag1373.xml"/><Relationship Id="rId16" Type="http://schemas.openxmlformats.org/officeDocument/2006/relationships/image" Target="../media/image45.jpeg"/><Relationship Id="rId1" Type="http://schemas.openxmlformats.org/officeDocument/2006/relationships/tags" Target="../tags/tag1372.xml"/><Relationship Id="rId6" Type="http://schemas.openxmlformats.org/officeDocument/2006/relationships/tags" Target="../tags/tag1377.xml"/><Relationship Id="rId11" Type="http://schemas.openxmlformats.org/officeDocument/2006/relationships/tags" Target="../tags/tag1382.xml"/><Relationship Id="rId5" Type="http://schemas.openxmlformats.org/officeDocument/2006/relationships/tags" Target="../tags/tag1376.xml"/><Relationship Id="rId15" Type="http://schemas.openxmlformats.org/officeDocument/2006/relationships/notesSlide" Target="../notesSlides/notesSlide5.xml"/><Relationship Id="rId10" Type="http://schemas.openxmlformats.org/officeDocument/2006/relationships/tags" Target="../tags/tag1381.xml"/><Relationship Id="rId4" Type="http://schemas.openxmlformats.org/officeDocument/2006/relationships/tags" Target="../tags/tag1375.xml"/><Relationship Id="rId9" Type="http://schemas.openxmlformats.org/officeDocument/2006/relationships/tags" Target="../tags/tag1380.xml"/><Relationship Id="rId14" Type="http://schemas.openxmlformats.org/officeDocument/2006/relationships/slideLayout" Target="../slideLayouts/slideLayout43.xml"/></Relationships>
</file>

<file path=ppt/slides/_rels/slide132.xml.rels><?xml version="1.0" encoding="UTF-8" standalone="yes"?>
<Relationships xmlns="http://schemas.openxmlformats.org/package/2006/relationships"><Relationship Id="rId8" Type="http://schemas.openxmlformats.org/officeDocument/2006/relationships/tags" Target="../tags/tag1392.xml"/><Relationship Id="rId13" Type="http://schemas.openxmlformats.org/officeDocument/2006/relationships/tags" Target="../tags/tag1397.xml"/><Relationship Id="rId3" Type="http://schemas.openxmlformats.org/officeDocument/2006/relationships/tags" Target="../tags/tag1387.xml"/><Relationship Id="rId7" Type="http://schemas.openxmlformats.org/officeDocument/2006/relationships/tags" Target="../tags/tag1391.xml"/><Relationship Id="rId12" Type="http://schemas.openxmlformats.org/officeDocument/2006/relationships/tags" Target="../tags/tag1396.xml"/><Relationship Id="rId17" Type="http://schemas.openxmlformats.org/officeDocument/2006/relationships/image" Target="../media/image48.jpeg"/><Relationship Id="rId2" Type="http://schemas.openxmlformats.org/officeDocument/2006/relationships/tags" Target="../tags/tag1386.xml"/><Relationship Id="rId16" Type="http://schemas.openxmlformats.org/officeDocument/2006/relationships/slideLayout" Target="../slideLayouts/slideLayout43.xml"/><Relationship Id="rId1" Type="http://schemas.openxmlformats.org/officeDocument/2006/relationships/tags" Target="../tags/tag1385.xml"/><Relationship Id="rId6" Type="http://schemas.openxmlformats.org/officeDocument/2006/relationships/tags" Target="../tags/tag1390.xml"/><Relationship Id="rId11" Type="http://schemas.openxmlformats.org/officeDocument/2006/relationships/tags" Target="../tags/tag1395.xml"/><Relationship Id="rId5" Type="http://schemas.openxmlformats.org/officeDocument/2006/relationships/tags" Target="../tags/tag1389.xml"/><Relationship Id="rId15" Type="http://schemas.openxmlformats.org/officeDocument/2006/relationships/tags" Target="../tags/tag1399.xml"/><Relationship Id="rId10" Type="http://schemas.openxmlformats.org/officeDocument/2006/relationships/tags" Target="../tags/tag1394.xml"/><Relationship Id="rId4" Type="http://schemas.openxmlformats.org/officeDocument/2006/relationships/tags" Target="../tags/tag1388.xml"/><Relationship Id="rId9" Type="http://schemas.openxmlformats.org/officeDocument/2006/relationships/tags" Target="../tags/tag1393.xml"/><Relationship Id="rId14" Type="http://schemas.openxmlformats.org/officeDocument/2006/relationships/tags" Target="../tags/tag1398.xml"/></Relationships>
</file>

<file path=ppt/slides/_rels/slide133.xml.rels><?xml version="1.0" encoding="UTF-8" standalone="yes"?>
<Relationships xmlns="http://schemas.openxmlformats.org/package/2006/relationships"><Relationship Id="rId8" Type="http://schemas.openxmlformats.org/officeDocument/2006/relationships/tags" Target="../tags/tag1407.xml"/><Relationship Id="rId13" Type="http://schemas.openxmlformats.org/officeDocument/2006/relationships/tags" Target="../tags/tag1412.xml"/><Relationship Id="rId3" Type="http://schemas.openxmlformats.org/officeDocument/2006/relationships/tags" Target="../tags/tag1402.xml"/><Relationship Id="rId7" Type="http://schemas.openxmlformats.org/officeDocument/2006/relationships/tags" Target="../tags/tag1406.xml"/><Relationship Id="rId12" Type="http://schemas.openxmlformats.org/officeDocument/2006/relationships/tags" Target="../tags/tag1411.xml"/><Relationship Id="rId2" Type="http://schemas.openxmlformats.org/officeDocument/2006/relationships/tags" Target="../tags/tag1401.xml"/><Relationship Id="rId1" Type="http://schemas.openxmlformats.org/officeDocument/2006/relationships/tags" Target="../tags/tag1400.xml"/><Relationship Id="rId6" Type="http://schemas.openxmlformats.org/officeDocument/2006/relationships/tags" Target="../tags/tag1405.xml"/><Relationship Id="rId11" Type="http://schemas.openxmlformats.org/officeDocument/2006/relationships/tags" Target="../tags/tag1410.xml"/><Relationship Id="rId5" Type="http://schemas.openxmlformats.org/officeDocument/2006/relationships/tags" Target="../tags/tag1404.xml"/><Relationship Id="rId15" Type="http://schemas.openxmlformats.org/officeDocument/2006/relationships/image" Target="../media/image51.jpeg"/><Relationship Id="rId10" Type="http://schemas.openxmlformats.org/officeDocument/2006/relationships/tags" Target="../tags/tag1409.xml"/><Relationship Id="rId4" Type="http://schemas.openxmlformats.org/officeDocument/2006/relationships/tags" Target="../tags/tag1403.xml"/><Relationship Id="rId9" Type="http://schemas.openxmlformats.org/officeDocument/2006/relationships/tags" Target="../tags/tag1408.xml"/><Relationship Id="rId14" Type="http://schemas.openxmlformats.org/officeDocument/2006/relationships/slideLayout" Target="../slideLayouts/slideLayout43.xml"/></Relationships>
</file>

<file path=ppt/slides/_rels/slide134.xml.rels><?xml version="1.0" encoding="UTF-8" standalone="yes"?>
<Relationships xmlns="http://schemas.openxmlformats.org/package/2006/relationships"><Relationship Id="rId8" Type="http://schemas.openxmlformats.org/officeDocument/2006/relationships/tags" Target="../tags/tag1420.xml"/><Relationship Id="rId13" Type="http://schemas.openxmlformats.org/officeDocument/2006/relationships/slideLayout" Target="../slideLayouts/slideLayout43.xml"/><Relationship Id="rId3" Type="http://schemas.openxmlformats.org/officeDocument/2006/relationships/tags" Target="../tags/tag1415.xml"/><Relationship Id="rId7" Type="http://schemas.openxmlformats.org/officeDocument/2006/relationships/tags" Target="../tags/tag1419.xml"/><Relationship Id="rId12" Type="http://schemas.openxmlformats.org/officeDocument/2006/relationships/tags" Target="../tags/tag1424.xml"/><Relationship Id="rId2" Type="http://schemas.openxmlformats.org/officeDocument/2006/relationships/tags" Target="../tags/tag1414.xml"/><Relationship Id="rId1" Type="http://schemas.openxmlformats.org/officeDocument/2006/relationships/tags" Target="../tags/tag1413.xml"/><Relationship Id="rId6" Type="http://schemas.openxmlformats.org/officeDocument/2006/relationships/tags" Target="../tags/tag1418.xml"/><Relationship Id="rId11" Type="http://schemas.openxmlformats.org/officeDocument/2006/relationships/tags" Target="../tags/tag1423.xml"/><Relationship Id="rId5" Type="http://schemas.openxmlformats.org/officeDocument/2006/relationships/tags" Target="../tags/tag1417.xml"/><Relationship Id="rId10" Type="http://schemas.openxmlformats.org/officeDocument/2006/relationships/tags" Target="../tags/tag1422.xml"/><Relationship Id="rId4" Type="http://schemas.openxmlformats.org/officeDocument/2006/relationships/tags" Target="../tags/tag1416.xml"/><Relationship Id="rId9" Type="http://schemas.openxmlformats.org/officeDocument/2006/relationships/tags" Target="../tags/tag1421.xml"/></Relationships>
</file>

<file path=ppt/slides/_rels/slide135.xml.rels><?xml version="1.0" encoding="UTF-8" standalone="yes"?>
<Relationships xmlns="http://schemas.openxmlformats.org/package/2006/relationships"><Relationship Id="rId3" Type="http://schemas.openxmlformats.org/officeDocument/2006/relationships/tags" Target="../tags/tag1427.xml"/><Relationship Id="rId7" Type="http://schemas.openxmlformats.org/officeDocument/2006/relationships/image" Target="../media/image57.jpeg"/><Relationship Id="rId2" Type="http://schemas.openxmlformats.org/officeDocument/2006/relationships/tags" Target="../tags/tag1426.xml"/><Relationship Id="rId1" Type="http://schemas.openxmlformats.org/officeDocument/2006/relationships/tags" Target="../tags/tag1425.xml"/><Relationship Id="rId6" Type="http://schemas.openxmlformats.org/officeDocument/2006/relationships/slideLayout" Target="../slideLayouts/slideLayout43.xml"/><Relationship Id="rId5" Type="http://schemas.openxmlformats.org/officeDocument/2006/relationships/tags" Target="../tags/tag1429.xml"/><Relationship Id="rId4" Type="http://schemas.openxmlformats.org/officeDocument/2006/relationships/tags" Target="../tags/tag1428.xml"/></Relationships>
</file>

<file path=ppt/slides/_rels/slide136.xml.rels><?xml version="1.0" encoding="UTF-8" standalone="yes"?>
<Relationships xmlns="http://schemas.openxmlformats.org/package/2006/relationships"><Relationship Id="rId3" Type="http://schemas.openxmlformats.org/officeDocument/2006/relationships/tags" Target="../tags/tag1432.xml"/><Relationship Id="rId2" Type="http://schemas.openxmlformats.org/officeDocument/2006/relationships/tags" Target="../tags/tag1431.xml"/><Relationship Id="rId1" Type="http://schemas.openxmlformats.org/officeDocument/2006/relationships/tags" Target="../tags/tag1430.xml"/><Relationship Id="rId6" Type="http://schemas.openxmlformats.org/officeDocument/2006/relationships/slideLayout" Target="../slideLayouts/slideLayout43.xml"/><Relationship Id="rId5" Type="http://schemas.openxmlformats.org/officeDocument/2006/relationships/tags" Target="../tags/tag1434.xml"/><Relationship Id="rId4" Type="http://schemas.openxmlformats.org/officeDocument/2006/relationships/tags" Target="../tags/tag1433.xml"/></Relationships>
</file>

<file path=ppt/slides/_rels/slide137.xml.rels><?xml version="1.0" encoding="UTF-8" standalone="yes"?>
<Relationships xmlns="http://schemas.openxmlformats.org/package/2006/relationships"><Relationship Id="rId3" Type="http://schemas.openxmlformats.org/officeDocument/2006/relationships/tags" Target="../tags/tag1437.xml"/><Relationship Id="rId2" Type="http://schemas.openxmlformats.org/officeDocument/2006/relationships/tags" Target="../tags/tag1436.xml"/><Relationship Id="rId1" Type="http://schemas.openxmlformats.org/officeDocument/2006/relationships/tags" Target="../tags/tag1435.xml"/><Relationship Id="rId4" Type="http://schemas.openxmlformats.org/officeDocument/2006/relationships/slideLayout" Target="../slideLayouts/slideLayout43.xml"/></Relationships>
</file>

<file path=ppt/slides/_rels/slide138.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440.xml"/><Relationship Id="rId7" Type="http://schemas.openxmlformats.org/officeDocument/2006/relationships/tags" Target="../tags/tag1444.xml"/><Relationship Id="rId2" Type="http://schemas.openxmlformats.org/officeDocument/2006/relationships/tags" Target="../tags/tag1439.xml"/><Relationship Id="rId1" Type="http://schemas.openxmlformats.org/officeDocument/2006/relationships/tags" Target="../tags/tag1438.xml"/><Relationship Id="rId6" Type="http://schemas.openxmlformats.org/officeDocument/2006/relationships/tags" Target="../tags/tag1443.xml"/><Relationship Id="rId5" Type="http://schemas.openxmlformats.org/officeDocument/2006/relationships/tags" Target="../tags/tag1442.xml"/><Relationship Id="rId4" Type="http://schemas.openxmlformats.org/officeDocument/2006/relationships/tags" Target="../tags/tag1441.xml"/><Relationship Id="rId9" Type="http://schemas.openxmlformats.org/officeDocument/2006/relationships/image" Target="../media/image49.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445.xml"/></Relationships>
</file>

<file path=ppt/slides/_rels/slide14.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26" Type="http://schemas.openxmlformats.org/officeDocument/2006/relationships/tags" Target="../tags/tag100.xml"/><Relationship Id="rId3" Type="http://schemas.openxmlformats.org/officeDocument/2006/relationships/tags" Target="../tags/tag77.xml"/><Relationship Id="rId21" Type="http://schemas.openxmlformats.org/officeDocument/2006/relationships/tags" Target="../tags/tag95.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tags" Target="../tags/tag99.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tags" Target="../tags/tag94.xml"/><Relationship Id="rId29" Type="http://schemas.openxmlformats.org/officeDocument/2006/relationships/slideLayout" Target="../slideLayouts/slideLayout10.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tags" Target="../tags/tag98.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tags" Target="../tags/tag97.xml"/><Relationship Id="rId28" Type="http://schemas.openxmlformats.org/officeDocument/2006/relationships/tags" Target="../tags/tag102.xml"/><Relationship Id="rId10" Type="http://schemas.openxmlformats.org/officeDocument/2006/relationships/tags" Target="../tags/tag84.xml"/><Relationship Id="rId19" Type="http://schemas.openxmlformats.org/officeDocument/2006/relationships/tags" Target="../tags/tag93.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tags" Target="../tags/tag96.xml"/><Relationship Id="rId27" Type="http://schemas.openxmlformats.org/officeDocument/2006/relationships/tags" Target="../tags/tag101.xml"/><Relationship Id="rId30" Type="http://schemas.openxmlformats.org/officeDocument/2006/relationships/image" Target="../media/image12.jpeg"/></Relationships>
</file>

<file path=ppt/slides/_rels/slide140.xml.rels><?xml version="1.0" encoding="UTF-8" standalone="yes"?>
<Relationships xmlns="http://schemas.openxmlformats.org/package/2006/relationships"><Relationship Id="rId3" Type="http://schemas.openxmlformats.org/officeDocument/2006/relationships/tags" Target="../tags/tag1448.xml"/><Relationship Id="rId2" Type="http://schemas.openxmlformats.org/officeDocument/2006/relationships/tags" Target="../tags/tag1447.xml"/><Relationship Id="rId1" Type="http://schemas.openxmlformats.org/officeDocument/2006/relationships/tags" Target="../tags/tag1446.xml"/><Relationship Id="rId5" Type="http://schemas.openxmlformats.org/officeDocument/2006/relationships/slideLayout" Target="../slideLayouts/slideLayout43.xml"/><Relationship Id="rId4" Type="http://schemas.openxmlformats.org/officeDocument/2006/relationships/tags" Target="../tags/tag1449.xml"/></Relationships>
</file>

<file path=ppt/slides/_rels/slide1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43.xml"/><Relationship Id="rId1" Type="http://schemas.openxmlformats.org/officeDocument/2006/relationships/tags" Target="../tags/tag1450.xml"/></Relationships>
</file>

<file path=ppt/slides/_rels/slide142.xml.rels><?xml version="1.0" encoding="UTF-8" standalone="yes"?>
<Relationships xmlns="http://schemas.openxmlformats.org/package/2006/relationships"><Relationship Id="rId3" Type="http://schemas.openxmlformats.org/officeDocument/2006/relationships/tags" Target="../tags/tag1453.xml"/><Relationship Id="rId2" Type="http://schemas.openxmlformats.org/officeDocument/2006/relationships/tags" Target="../tags/tag1452.xml"/><Relationship Id="rId1" Type="http://schemas.openxmlformats.org/officeDocument/2006/relationships/tags" Target="../tags/tag1451.xml"/><Relationship Id="rId4" Type="http://schemas.openxmlformats.org/officeDocument/2006/relationships/slideLayout" Target="../slideLayouts/slideLayout43.xml"/></Relationships>
</file>

<file path=ppt/slides/_rels/slide143.xml.rels><?xml version="1.0" encoding="UTF-8" standalone="yes"?>
<Relationships xmlns="http://schemas.openxmlformats.org/package/2006/relationships"><Relationship Id="rId3" Type="http://schemas.openxmlformats.org/officeDocument/2006/relationships/tags" Target="../tags/tag1456.xml"/><Relationship Id="rId7" Type="http://schemas.openxmlformats.org/officeDocument/2006/relationships/image" Target="../media/image49.jpeg"/><Relationship Id="rId2" Type="http://schemas.openxmlformats.org/officeDocument/2006/relationships/tags" Target="../tags/tag1455.xml"/><Relationship Id="rId1" Type="http://schemas.openxmlformats.org/officeDocument/2006/relationships/tags" Target="../tags/tag1454.xml"/><Relationship Id="rId6" Type="http://schemas.openxmlformats.org/officeDocument/2006/relationships/slideLayout" Target="../slideLayouts/slideLayout43.xml"/><Relationship Id="rId5" Type="http://schemas.openxmlformats.org/officeDocument/2006/relationships/tags" Target="../tags/tag1458.xml"/><Relationship Id="rId4" Type="http://schemas.openxmlformats.org/officeDocument/2006/relationships/tags" Target="../tags/tag145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5.xml.rels><?xml version="1.0" encoding="UTF-8" standalone="yes"?>
<Relationships xmlns="http://schemas.openxmlformats.org/package/2006/relationships"><Relationship Id="rId8" Type="http://schemas.openxmlformats.org/officeDocument/2006/relationships/tags" Target="../tags/tag1466.xml"/><Relationship Id="rId13" Type="http://schemas.openxmlformats.org/officeDocument/2006/relationships/tags" Target="../tags/tag1471.xml"/><Relationship Id="rId3" Type="http://schemas.openxmlformats.org/officeDocument/2006/relationships/tags" Target="../tags/tag1461.xml"/><Relationship Id="rId7" Type="http://schemas.openxmlformats.org/officeDocument/2006/relationships/tags" Target="../tags/tag1465.xml"/><Relationship Id="rId12" Type="http://schemas.openxmlformats.org/officeDocument/2006/relationships/tags" Target="../tags/tag1470.xml"/><Relationship Id="rId17" Type="http://schemas.openxmlformats.org/officeDocument/2006/relationships/image" Target="../media/image45.jpeg"/><Relationship Id="rId2" Type="http://schemas.openxmlformats.org/officeDocument/2006/relationships/tags" Target="../tags/tag1460.xml"/><Relationship Id="rId16" Type="http://schemas.openxmlformats.org/officeDocument/2006/relationships/slideLayout" Target="../slideLayouts/slideLayout43.xml"/><Relationship Id="rId1" Type="http://schemas.openxmlformats.org/officeDocument/2006/relationships/tags" Target="../tags/tag1459.xml"/><Relationship Id="rId6" Type="http://schemas.openxmlformats.org/officeDocument/2006/relationships/tags" Target="../tags/tag1464.xml"/><Relationship Id="rId11" Type="http://schemas.openxmlformats.org/officeDocument/2006/relationships/tags" Target="../tags/tag1469.xml"/><Relationship Id="rId5" Type="http://schemas.openxmlformats.org/officeDocument/2006/relationships/tags" Target="../tags/tag1463.xml"/><Relationship Id="rId15" Type="http://schemas.openxmlformats.org/officeDocument/2006/relationships/tags" Target="../tags/tag1473.xml"/><Relationship Id="rId10" Type="http://schemas.openxmlformats.org/officeDocument/2006/relationships/tags" Target="../tags/tag1468.xml"/><Relationship Id="rId4" Type="http://schemas.openxmlformats.org/officeDocument/2006/relationships/tags" Target="../tags/tag1462.xml"/><Relationship Id="rId9" Type="http://schemas.openxmlformats.org/officeDocument/2006/relationships/tags" Target="../tags/tag1467.xml"/><Relationship Id="rId14" Type="http://schemas.openxmlformats.org/officeDocument/2006/relationships/tags" Target="../tags/tag1472.xml"/></Relationships>
</file>

<file path=ppt/slides/_rels/slide1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3.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474.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475.xml"/></Relationships>
</file>

<file path=ppt/slides/_rels/slide149.xml.rels><?xml version="1.0" encoding="UTF-8" standalone="yes"?>
<Relationships xmlns="http://schemas.openxmlformats.org/package/2006/relationships"><Relationship Id="rId3" Type="http://schemas.openxmlformats.org/officeDocument/2006/relationships/tags" Target="../tags/tag1478.xml"/><Relationship Id="rId2" Type="http://schemas.openxmlformats.org/officeDocument/2006/relationships/tags" Target="../tags/tag1477.xml"/><Relationship Id="rId1" Type="http://schemas.openxmlformats.org/officeDocument/2006/relationships/tags" Target="../tags/tag1476.xml"/><Relationship Id="rId5" Type="http://schemas.openxmlformats.org/officeDocument/2006/relationships/image" Target="../media/image45.jpeg"/><Relationship Id="rId4"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image" Target="../media/image12.jpeg"/></Relationships>
</file>

<file path=ppt/slides/_rels/slide1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43.xml"/><Relationship Id="rId1" Type="http://schemas.openxmlformats.org/officeDocument/2006/relationships/tags" Target="../tags/tag147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480.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481.xml"/></Relationships>
</file>

<file path=ppt/slides/_rels/slide153.xml.rels><?xml version="1.0" encoding="UTF-8" standalone="yes"?>
<Relationships xmlns="http://schemas.openxmlformats.org/package/2006/relationships"><Relationship Id="rId8" Type="http://schemas.openxmlformats.org/officeDocument/2006/relationships/tags" Target="../tags/tag1489.xml"/><Relationship Id="rId13" Type="http://schemas.openxmlformats.org/officeDocument/2006/relationships/tags" Target="../tags/tag1494.xml"/><Relationship Id="rId18" Type="http://schemas.openxmlformats.org/officeDocument/2006/relationships/slideLayout" Target="../slideLayouts/slideLayout44.xml"/><Relationship Id="rId3" Type="http://schemas.openxmlformats.org/officeDocument/2006/relationships/tags" Target="../tags/tag1484.xml"/><Relationship Id="rId7" Type="http://schemas.openxmlformats.org/officeDocument/2006/relationships/tags" Target="../tags/tag1488.xml"/><Relationship Id="rId12" Type="http://schemas.openxmlformats.org/officeDocument/2006/relationships/tags" Target="../tags/tag1493.xml"/><Relationship Id="rId17" Type="http://schemas.openxmlformats.org/officeDocument/2006/relationships/tags" Target="../tags/tag1498.xml"/><Relationship Id="rId2" Type="http://schemas.openxmlformats.org/officeDocument/2006/relationships/tags" Target="../tags/tag1483.xml"/><Relationship Id="rId16" Type="http://schemas.openxmlformats.org/officeDocument/2006/relationships/tags" Target="../tags/tag1497.xml"/><Relationship Id="rId1" Type="http://schemas.openxmlformats.org/officeDocument/2006/relationships/tags" Target="../tags/tag1482.xml"/><Relationship Id="rId6" Type="http://schemas.openxmlformats.org/officeDocument/2006/relationships/tags" Target="../tags/tag1487.xml"/><Relationship Id="rId11" Type="http://schemas.openxmlformats.org/officeDocument/2006/relationships/tags" Target="../tags/tag1492.xml"/><Relationship Id="rId5" Type="http://schemas.openxmlformats.org/officeDocument/2006/relationships/tags" Target="../tags/tag1486.xml"/><Relationship Id="rId15" Type="http://schemas.openxmlformats.org/officeDocument/2006/relationships/tags" Target="../tags/tag1496.xml"/><Relationship Id="rId10" Type="http://schemas.openxmlformats.org/officeDocument/2006/relationships/tags" Target="../tags/tag1491.xml"/><Relationship Id="rId19" Type="http://schemas.openxmlformats.org/officeDocument/2006/relationships/image" Target="../media/image47.png"/><Relationship Id="rId4" Type="http://schemas.openxmlformats.org/officeDocument/2006/relationships/tags" Target="../tags/tag1485.xml"/><Relationship Id="rId9" Type="http://schemas.openxmlformats.org/officeDocument/2006/relationships/tags" Target="../tags/tag1490.xml"/><Relationship Id="rId14" Type="http://schemas.openxmlformats.org/officeDocument/2006/relationships/tags" Target="../tags/tag1495.xml"/></Relationships>
</file>

<file path=ppt/slides/_rels/slide154.xml.rels><?xml version="1.0" encoding="UTF-8" standalone="yes"?>
<Relationships xmlns="http://schemas.openxmlformats.org/package/2006/relationships"><Relationship Id="rId8" Type="http://schemas.openxmlformats.org/officeDocument/2006/relationships/tags" Target="../tags/tag1506.xml"/><Relationship Id="rId13" Type="http://schemas.openxmlformats.org/officeDocument/2006/relationships/tags" Target="../tags/tag1511.xml"/><Relationship Id="rId18" Type="http://schemas.openxmlformats.org/officeDocument/2006/relationships/slideLayout" Target="../slideLayouts/slideLayout44.xml"/><Relationship Id="rId3" Type="http://schemas.openxmlformats.org/officeDocument/2006/relationships/tags" Target="../tags/tag1501.xml"/><Relationship Id="rId7" Type="http://schemas.openxmlformats.org/officeDocument/2006/relationships/tags" Target="../tags/tag1505.xml"/><Relationship Id="rId12" Type="http://schemas.openxmlformats.org/officeDocument/2006/relationships/tags" Target="../tags/tag1510.xml"/><Relationship Id="rId17" Type="http://schemas.openxmlformats.org/officeDocument/2006/relationships/tags" Target="../tags/tag1515.xml"/><Relationship Id="rId2" Type="http://schemas.openxmlformats.org/officeDocument/2006/relationships/tags" Target="../tags/tag1500.xml"/><Relationship Id="rId16" Type="http://schemas.openxmlformats.org/officeDocument/2006/relationships/tags" Target="../tags/tag1514.xml"/><Relationship Id="rId1" Type="http://schemas.openxmlformats.org/officeDocument/2006/relationships/tags" Target="../tags/tag1499.xml"/><Relationship Id="rId6" Type="http://schemas.openxmlformats.org/officeDocument/2006/relationships/tags" Target="../tags/tag1504.xml"/><Relationship Id="rId11" Type="http://schemas.openxmlformats.org/officeDocument/2006/relationships/tags" Target="../tags/tag1509.xml"/><Relationship Id="rId5" Type="http://schemas.openxmlformats.org/officeDocument/2006/relationships/tags" Target="../tags/tag1503.xml"/><Relationship Id="rId15" Type="http://schemas.openxmlformats.org/officeDocument/2006/relationships/tags" Target="../tags/tag1513.xml"/><Relationship Id="rId10" Type="http://schemas.openxmlformats.org/officeDocument/2006/relationships/tags" Target="../tags/tag1508.xml"/><Relationship Id="rId19" Type="http://schemas.openxmlformats.org/officeDocument/2006/relationships/image" Target="../media/image47.png"/><Relationship Id="rId4" Type="http://schemas.openxmlformats.org/officeDocument/2006/relationships/tags" Target="../tags/tag1502.xml"/><Relationship Id="rId9" Type="http://schemas.openxmlformats.org/officeDocument/2006/relationships/tags" Target="../tags/tag1507.xml"/><Relationship Id="rId14" Type="http://schemas.openxmlformats.org/officeDocument/2006/relationships/tags" Target="../tags/tag1512.xml"/></Relationships>
</file>

<file path=ppt/slides/_rels/slide16.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26" Type="http://schemas.openxmlformats.org/officeDocument/2006/relationships/image" Target="../media/image15.jpeg"/><Relationship Id="rId3" Type="http://schemas.openxmlformats.org/officeDocument/2006/relationships/tags" Target="../tags/tag107.xml"/><Relationship Id="rId21" Type="http://schemas.openxmlformats.org/officeDocument/2006/relationships/tags" Target="../tags/tag125.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5" Type="http://schemas.openxmlformats.org/officeDocument/2006/relationships/slideLayout" Target="../slideLayouts/slideLayout12.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tags" Target="../tags/tag124.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24" Type="http://schemas.openxmlformats.org/officeDocument/2006/relationships/tags" Target="../tags/tag128.xml"/><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tags" Target="../tags/tag127.xml"/><Relationship Id="rId10" Type="http://schemas.openxmlformats.org/officeDocument/2006/relationships/tags" Target="../tags/tag114.xml"/><Relationship Id="rId19" Type="http://schemas.openxmlformats.org/officeDocument/2006/relationships/tags" Target="../tags/tag123.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tags" Target="../tags/tag126.xml"/></Relationships>
</file>

<file path=ppt/slides/_rels/slide17.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18" Type="http://schemas.openxmlformats.org/officeDocument/2006/relationships/tags" Target="../tags/tag146.xml"/><Relationship Id="rId3" Type="http://schemas.openxmlformats.org/officeDocument/2006/relationships/tags" Target="../tags/tag131.xml"/><Relationship Id="rId21" Type="http://schemas.openxmlformats.org/officeDocument/2006/relationships/slideLayout" Target="../slideLayouts/slideLayout13.xml"/><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tags" Target="../tags/tag145.xml"/><Relationship Id="rId2" Type="http://schemas.openxmlformats.org/officeDocument/2006/relationships/tags" Target="../tags/tag130.xml"/><Relationship Id="rId16" Type="http://schemas.openxmlformats.org/officeDocument/2006/relationships/tags" Target="../tags/tag144.xml"/><Relationship Id="rId20" Type="http://schemas.openxmlformats.org/officeDocument/2006/relationships/tags" Target="../tags/tag148.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tags" Target="../tags/tag143.xml"/><Relationship Id="rId10" Type="http://schemas.openxmlformats.org/officeDocument/2006/relationships/tags" Target="../tags/tag138.xml"/><Relationship Id="rId19" Type="http://schemas.openxmlformats.org/officeDocument/2006/relationships/tags" Target="../tags/tag147.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 Id="rId22" Type="http://schemas.openxmlformats.org/officeDocument/2006/relationships/image" Target="../media/image13.jpeg"/></Relationships>
</file>

<file path=ppt/slides/_rels/slide18.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slideLayout" Target="../slideLayouts/slideLayout14.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tags" Target="../tags/tag165.xml"/><Relationship Id="rId2" Type="http://schemas.openxmlformats.org/officeDocument/2006/relationships/tags" Target="../tags/tag150.xml"/><Relationship Id="rId16" Type="http://schemas.openxmlformats.org/officeDocument/2006/relationships/tags" Target="../tags/tag164.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tags" Target="../tags/tag163.xml"/><Relationship Id="rId10" Type="http://schemas.openxmlformats.org/officeDocument/2006/relationships/tags" Target="../tags/tag158.xml"/><Relationship Id="rId19" Type="http://schemas.openxmlformats.org/officeDocument/2006/relationships/image" Target="../media/image16.jpeg"/><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19.xml.rels><?xml version="1.0" encoding="UTF-8" standalone="yes"?>
<Relationships xmlns="http://schemas.openxmlformats.org/package/2006/relationships"><Relationship Id="rId8" Type="http://schemas.openxmlformats.org/officeDocument/2006/relationships/tags" Target="../tags/tag173.xml"/><Relationship Id="rId3" Type="http://schemas.openxmlformats.org/officeDocument/2006/relationships/tags" Target="../tags/tag168.xml"/><Relationship Id="rId7" Type="http://schemas.openxmlformats.org/officeDocument/2006/relationships/tags" Target="../tags/tag17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7.jpeg"/><Relationship Id="rId5" Type="http://schemas.openxmlformats.org/officeDocument/2006/relationships/tags" Target="../tags/tag170.xml"/><Relationship Id="rId10" Type="http://schemas.openxmlformats.org/officeDocument/2006/relationships/slideLayout" Target="../slideLayouts/slideLayout15.xml"/><Relationship Id="rId4" Type="http://schemas.openxmlformats.org/officeDocument/2006/relationships/tags" Target="../tags/tag169.xml"/><Relationship Id="rId9" Type="http://schemas.openxmlformats.org/officeDocument/2006/relationships/tags" Target="../tags/tag17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image" Target="../media/image12.jpe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slideLayout" Target="../slideLayouts/slideLayout16.xml"/><Relationship Id="rId2" Type="http://schemas.openxmlformats.org/officeDocument/2006/relationships/tags" Target="../tags/tag176.xml"/><Relationship Id="rId16" Type="http://schemas.openxmlformats.org/officeDocument/2006/relationships/tags" Target="../tags/tag190.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10" Type="http://schemas.openxmlformats.org/officeDocument/2006/relationships/tags" Target="../tags/tag184.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s>
</file>

<file path=ppt/slides/_rels/slide21.xml.rels><?xml version="1.0" encoding="UTF-8" standalone="yes"?>
<Relationships xmlns="http://schemas.openxmlformats.org/package/2006/relationships"><Relationship Id="rId8" Type="http://schemas.openxmlformats.org/officeDocument/2006/relationships/tags" Target="../tags/tag198.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image" Target="../media/image16.jpe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slideLayout" Target="../slideLayouts/slideLayout17.xml"/><Relationship Id="rId5" Type="http://schemas.openxmlformats.org/officeDocument/2006/relationships/tags" Target="../tags/tag195.xml"/><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04.xml"/><Relationship Id="rId1" Type="http://schemas.openxmlformats.org/officeDocument/2006/relationships/tags" Target="../tags/tag203.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18" Type="http://schemas.openxmlformats.org/officeDocument/2006/relationships/tags" Target="../tags/tag221.xml"/><Relationship Id="rId3" Type="http://schemas.openxmlformats.org/officeDocument/2006/relationships/tags" Target="../tags/tag206.xml"/><Relationship Id="rId21" Type="http://schemas.openxmlformats.org/officeDocument/2006/relationships/image" Target="../media/image19.jpeg"/><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tags" Target="../tags/tag220.xml"/><Relationship Id="rId2" Type="http://schemas.openxmlformats.org/officeDocument/2006/relationships/tags" Target="../tags/tag205.xml"/><Relationship Id="rId16" Type="http://schemas.openxmlformats.org/officeDocument/2006/relationships/tags" Target="../tags/tag219.xml"/><Relationship Id="rId20"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tags" Target="../tags/tag218.xml"/><Relationship Id="rId23" Type="http://schemas.openxmlformats.org/officeDocument/2006/relationships/image" Target="../media/image18.wmf"/><Relationship Id="rId10" Type="http://schemas.openxmlformats.org/officeDocument/2006/relationships/tags" Target="../tags/tag213.xml"/><Relationship Id="rId19" Type="http://schemas.openxmlformats.org/officeDocument/2006/relationships/tags" Target="../tags/tag222.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 Id="rId22"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2.xml"/><Relationship Id="rId1" Type="http://schemas.openxmlformats.org/officeDocument/2006/relationships/tags" Target="../tags/tag223.xml"/></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226.xml"/><Relationship Id="rId7" Type="http://schemas.openxmlformats.org/officeDocument/2006/relationships/slideLayout" Target="../slideLayouts/slideLayout23.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9" Type="http://schemas.openxmlformats.org/officeDocument/2006/relationships/image" Target="../media/image21.GIF"/></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4.xml"/><Relationship Id="rId1" Type="http://schemas.openxmlformats.org/officeDocument/2006/relationships/tags" Target="../tags/tag230.xml"/></Relationships>
</file>

<file path=ppt/slides/_rels/slide29.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slideLayout" Target="../slideLayouts/slideLayout25.xml"/><Relationship Id="rId3" Type="http://schemas.openxmlformats.org/officeDocument/2006/relationships/tags" Target="../tags/tag233.xml"/><Relationship Id="rId7" Type="http://schemas.openxmlformats.org/officeDocument/2006/relationships/tags" Target="../tags/tag237.xml"/><Relationship Id="rId12" Type="http://schemas.openxmlformats.org/officeDocument/2006/relationships/tags" Target="../tags/tag242.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5" Type="http://schemas.openxmlformats.org/officeDocument/2006/relationships/tags" Target="../tags/tag235.xml"/><Relationship Id="rId10" Type="http://schemas.openxmlformats.org/officeDocument/2006/relationships/tags" Target="../tags/tag240.xml"/><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44.xml"/><Relationship Id="rId1" Type="http://schemas.openxmlformats.org/officeDocument/2006/relationships/tags" Target="../tags/tag243.xm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46.xml"/><Relationship Id="rId1" Type="http://schemas.openxmlformats.org/officeDocument/2006/relationships/tags" Target="../tags/tag245.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48.xml"/><Relationship Id="rId1" Type="http://schemas.openxmlformats.org/officeDocument/2006/relationships/tags" Target="../tags/tag247.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image" Target="../media/image22.jpeg"/><Relationship Id="rId4"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18" Type="http://schemas.openxmlformats.org/officeDocument/2006/relationships/tags" Target="../tags/tag269.xml"/><Relationship Id="rId26" Type="http://schemas.openxmlformats.org/officeDocument/2006/relationships/tags" Target="../tags/tag277.xml"/><Relationship Id="rId3" Type="http://schemas.openxmlformats.org/officeDocument/2006/relationships/tags" Target="../tags/tag254.xml"/><Relationship Id="rId21" Type="http://schemas.openxmlformats.org/officeDocument/2006/relationships/tags" Target="../tags/tag272.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tags" Target="../tags/tag268.xml"/><Relationship Id="rId25" Type="http://schemas.openxmlformats.org/officeDocument/2006/relationships/tags" Target="../tags/tag276.xml"/><Relationship Id="rId2" Type="http://schemas.openxmlformats.org/officeDocument/2006/relationships/tags" Target="../tags/tag253.xml"/><Relationship Id="rId16" Type="http://schemas.openxmlformats.org/officeDocument/2006/relationships/tags" Target="../tags/tag267.xml"/><Relationship Id="rId20" Type="http://schemas.openxmlformats.org/officeDocument/2006/relationships/tags" Target="../tags/tag271.xml"/><Relationship Id="rId29" Type="http://schemas.openxmlformats.org/officeDocument/2006/relationships/image" Target="../media/image25.png"/><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tags" Target="../tags/tag262.xml"/><Relationship Id="rId24" Type="http://schemas.openxmlformats.org/officeDocument/2006/relationships/tags" Target="../tags/tag275.xml"/><Relationship Id="rId5" Type="http://schemas.openxmlformats.org/officeDocument/2006/relationships/tags" Target="../tags/tag256.xml"/><Relationship Id="rId15" Type="http://schemas.openxmlformats.org/officeDocument/2006/relationships/tags" Target="../tags/tag266.xml"/><Relationship Id="rId23" Type="http://schemas.openxmlformats.org/officeDocument/2006/relationships/tags" Target="../tags/tag274.xml"/><Relationship Id="rId28" Type="http://schemas.openxmlformats.org/officeDocument/2006/relationships/image" Target="../media/image24.jpeg"/><Relationship Id="rId10" Type="http://schemas.openxmlformats.org/officeDocument/2006/relationships/tags" Target="../tags/tag261.xml"/><Relationship Id="rId19" Type="http://schemas.openxmlformats.org/officeDocument/2006/relationships/tags" Target="../tags/tag270.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 Id="rId22" Type="http://schemas.openxmlformats.org/officeDocument/2006/relationships/tags" Target="../tags/tag273.xml"/><Relationship Id="rId27"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5.jpeg"/><Relationship Id="rId2" Type="http://schemas.openxmlformats.org/officeDocument/2006/relationships/tags" Target="../tags/tag279.xml"/><Relationship Id="rId16" Type="http://schemas.openxmlformats.org/officeDocument/2006/relationships/slideLayout" Target="../slideLayouts/slideLayout31.xm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tags" Target="../tags/tag29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26" Type="http://schemas.openxmlformats.org/officeDocument/2006/relationships/tags" Target="../tags/tag320.xml"/><Relationship Id="rId21" Type="http://schemas.openxmlformats.org/officeDocument/2006/relationships/tags" Target="../tags/tag315.xml"/><Relationship Id="rId42" Type="http://schemas.openxmlformats.org/officeDocument/2006/relationships/tags" Target="../tags/tag336.xml"/><Relationship Id="rId47" Type="http://schemas.openxmlformats.org/officeDocument/2006/relationships/tags" Target="../tags/tag341.xml"/><Relationship Id="rId63" Type="http://schemas.openxmlformats.org/officeDocument/2006/relationships/tags" Target="../tags/tag357.xml"/><Relationship Id="rId68" Type="http://schemas.openxmlformats.org/officeDocument/2006/relationships/slideLayout" Target="../slideLayouts/slideLayout33.xml"/><Relationship Id="rId7" Type="http://schemas.openxmlformats.org/officeDocument/2006/relationships/tags" Target="../tags/tag301.xml"/><Relationship Id="rId2" Type="http://schemas.openxmlformats.org/officeDocument/2006/relationships/tags" Target="../tags/tag296.xml"/><Relationship Id="rId16" Type="http://schemas.openxmlformats.org/officeDocument/2006/relationships/tags" Target="../tags/tag310.xml"/><Relationship Id="rId29" Type="http://schemas.openxmlformats.org/officeDocument/2006/relationships/tags" Target="../tags/tag323.xml"/><Relationship Id="rId11" Type="http://schemas.openxmlformats.org/officeDocument/2006/relationships/tags" Target="../tags/tag305.xml"/><Relationship Id="rId24" Type="http://schemas.openxmlformats.org/officeDocument/2006/relationships/tags" Target="../tags/tag318.xml"/><Relationship Id="rId32" Type="http://schemas.openxmlformats.org/officeDocument/2006/relationships/tags" Target="../tags/tag326.xml"/><Relationship Id="rId37" Type="http://schemas.openxmlformats.org/officeDocument/2006/relationships/tags" Target="../tags/tag331.xml"/><Relationship Id="rId40" Type="http://schemas.openxmlformats.org/officeDocument/2006/relationships/tags" Target="../tags/tag334.xml"/><Relationship Id="rId45" Type="http://schemas.openxmlformats.org/officeDocument/2006/relationships/tags" Target="../tags/tag339.xml"/><Relationship Id="rId53" Type="http://schemas.openxmlformats.org/officeDocument/2006/relationships/tags" Target="../tags/tag347.xml"/><Relationship Id="rId58" Type="http://schemas.openxmlformats.org/officeDocument/2006/relationships/tags" Target="../tags/tag352.xml"/><Relationship Id="rId66" Type="http://schemas.openxmlformats.org/officeDocument/2006/relationships/tags" Target="../tags/tag360.xml"/><Relationship Id="rId5" Type="http://schemas.openxmlformats.org/officeDocument/2006/relationships/tags" Target="../tags/tag299.xml"/><Relationship Id="rId61" Type="http://schemas.openxmlformats.org/officeDocument/2006/relationships/tags" Target="../tags/tag355.xml"/><Relationship Id="rId19" Type="http://schemas.openxmlformats.org/officeDocument/2006/relationships/tags" Target="../tags/tag313.xml"/><Relationship Id="rId14" Type="http://schemas.openxmlformats.org/officeDocument/2006/relationships/tags" Target="../tags/tag308.xml"/><Relationship Id="rId22" Type="http://schemas.openxmlformats.org/officeDocument/2006/relationships/tags" Target="../tags/tag316.xml"/><Relationship Id="rId27" Type="http://schemas.openxmlformats.org/officeDocument/2006/relationships/tags" Target="../tags/tag321.xml"/><Relationship Id="rId30" Type="http://schemas.openxmlformats.org/officeDocument/2006/relationships/tags" Target="../tags/tag324.xml"/><Relationship Id="rId35" Type="http://schemas.openxmlformats.org/officeDocument/2006/relationships/tags" Target="../tags/tag329.xml"/><Relationship Id="rId43" Type="http://schemas.openxmlformats.org/officeDocument/2006/relationships/tags" Target="../tags/tag337.xml"/><Relationship Id="rId48" Type="http://schemas.openxmlformats.org/officeDocument/2006/relationships/tags" Target="../tags/tag342.xml"/><Relationship Id="rId56" Type="http://schemas.openxmlformats.org/officeDocument/2006/relationships/tags" Target="../tags/tag350.xml"/><Relationship Id="rId64" Type="http://schemas.openxmlformats.org/officeDocument/2006/relationships/tags" Target="../tags/tag358.xml"/><Relationship Id="rId69" Type="http://schemas.openxmlformats.org/officeDocument/2006/relationships/image" Target="../media/image19.jpeg"/><Relationship Id="rId8" Type="http://schemas.openxmlformats.org/officeDocument/2006/relationships/tags" Target="../tags/tag302.xml"/><Relationship Id="rId51" Type="http://schemas.openxmlformats.org/officeDocument/2006/relationships/tags" Target="../tags/tag345.xml"/><Relationship Id="rId3" Type="http://schemas.openxmlformats.org/officeDocument/2006/relationships/tags" Target="../tags/tag297.xml"/><Relationship Id="rId12" Type="http://schemas.openxmlformats.org/officeDocument/2006/relationships/tags" Target="../tags/tag306.xml"/><Relationship Id="rId17" Type="http://schemas.openxmlformats.org/officeDocument/2006/relationships/tags" Target="../tags/tag311.xml"/><Relationship Id="rId25" Type="http://schemas.openxmlformats.org/officeDocument/2006/relationships/tags" Target="../tags/tag319.xml"/><Relationship Id="rId33" Type="http://schemas.openxmlformats.org/officeDocument/2006/relationships/tags" Target="../tags/tag327.xml"/><Relationship Id="rId38" Type="http://schemas.openxmlformats.org/officeDocument/2006/relationships/tags" Target="../tags/tag332.xml"/><Relationship Id="rId46" Type="http://schemas.openxmlformats.org/officeDocument/2006/relationships/tags" Target="../tags/tag340.xml"/><Relationship Id="rId59" Type="http://schemas.openxmlformats.org/officeDocument/2006/relationships/tags" Target="../tags/tag353.xml"/><Relationship Id="rId67" Type="http://schemas.openxmlformats.org/officeDocument/2006/relationships/tags" Target="../tags/tag361.xml"/><Relationship Id="rId20" Type="http://schemas.openxmlformats.org/officeDocument/2006/relationships/tags" Target="../tags/tag314.xml"/><Relationship Id="rId41" Type="http://schemas.openxmlformats.org/officeDocument/2006/relationships/tags" Target="../tags/tag335.xml"/><Relationship Id="rId54" Type="http://schemas.openxmlformats.org/officeDocument/2006/relationships/tags" Target="../tags/tag348.xml"/><Relationship Id="rId62" Type="http://schemas.openxmlformats.org/officeDocument/2006/relationships/tags" Target="../tags/tag356.xml"/><Relationship Id="rId1" Type="http://schemas.openxmlformats.org/officeDocument/2006/relationships/tags" Target="../tags/tag295.xml"/><Relationship Id="rId6" Type="http://schemas.openxmlformats.org/officeDocument/2006/relationships/tags" Target="../tags/tag300.xml"/><Relationship Id="rId15" Type="http://schemas.openxmlformats.org/officeDocument/2006/relationships/tags" Target="../tags/tag309.xml"/><Relationship Id="rId23" Type="http://schemas.openxmlformats.org/officeDocument/2006/relationships/tags" Target="../tags/tag317.xml"/><Relationship Id="rId28" Type="http://schemas.openxmlformats.org/officeDocument/2006/relationships/tags" Target="../tags/tag322.xml"/><Relationship Id="rId36" Type="http://schemas.openxmlformats.org/officeDocument/2006/relationships/tags" Target="../tags/tag330.xml"/><Relationship Id="rId49" Type="http://schemas.openxmlformats.org/officeDocument/2006/relationships/tags" Target="../tags/tag343.xml"/><Relationship Id="rId57" Type="http://schemas.openxmlformats.org/officeDocument/2006/relationships/tags" Target="../tags/tag351.xml"/><Relationship Id="rId10" Type="http://schemas.openxmlformats.org/officeDocument/2006/relationships/tags" Target="../tags/tag304.xml"/><Relationship Id="rId31" Type="http://schemas.openxmlformats.org/officeDocument/2006/relationships/tags" Target="../tags/tag325.xml"/><Relationship Id="rId44" Type="http://schemas.openxmlformats.org/officeDocument/2006/relationships/tags" Target="../tags/tag338.xml"/><Relationship Id="rId52" Type="http://schemas.openxmlformats.org/officeDocument/2006/relationships/tags" Target="../tags/tag346.xml"/><Relationship Id="rId60" Type="http://schemas.openxmlformats.org/officeDocument/2006/relationships/tags" Target="../tags/tag354.xml"/><Relationship Id="rId65" Type="http://schemas.openxmlformats.org/officeDocument/2006/relationships/tags" Target="../tags/tag359.xml"/><Relationship Id="rId4" Type="http://schemas.openxmlformats.org/officeDocument/2006/relationships/tags" Target="../tags/tag298.xml"/><Relationship Id="rId9" Type="http://schemas.openxmlformats.org/officeDocument/2006/relationships/tags" Target="../tags/tag303.xml"/><Relationship Id="rId13" Type="http://schemas.openxmlformats.org/officeDocument/2006/relationships/tags" Target="../tags/tag307.xml"/><Relationship Id="rId18" Type="http://schemas.openxmlformats.org/officeDocument/2006/relationships/tags" Target="../tags/tag312.xml"/><Relationship Id="rId39" Type="http://schemas.openxmlformats.org/officeDocument/2006/relationships/tags" Target="../tags/tag333.xml"/><Relationship Id="rId34" Type="http://schemas.openxmlformats.org/officeDocument/2006/relationships/tags" Target="../tags/tag328.xml"/><Relationship Id="rId50" Type="http://schemas.openxmlformats.org/officeDocument/2006/relationships/tags" Target="../tags/tag344.xml"/><Relationship Id="rId55" Type="http://schemas.openxmlformats.org/officeDocument/2006/relationships/tags" Target="../tags/tag349.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34.xml"/><Relationship Id="rId1" Type="http://schemas.openxmlformats.org/officeDocument/2006/relationships/tags" Target="../tags/tag36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9.png"/><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tags" Target="../tags/tag374.xml"/><Relationship Id="rId18" Type="http://schemas.openxmlformats.org/officeDocument/2006/relationships/tags" Target="../tags/tag379.xml"/><Relationship Id="rId26" Type="http://schemas.openxmlformats.org/officeDocument/2006/relationships/tags" Target="../tags/tag387.xml"/><Relationship Id="rId39" Type="http://schemas.openxmlformats.org/officeDocument/2006/relationships/tags" Target="../tags/tag400.xml"/><Relationship Id="rId21" Type="http://schemas.openxmlformats.org/officeDocument/2006/relationships/tags" Target="../tags/tag382.xml"/><Relationship Id="rId34" Type="http://schemas.openxmlformats.org/officeDocument/2006/relationships/tags" Target="../tags/tag395.xml"/><Relationship Id="rId42" Type="http://schemas.openxmlformats.org/officeDocument/2006/relationships/slideLayout" Target="../slideLayouts/slideLayout36.xml"/><Relationship Id="rId47" Type="http://schemas.openxmlformats.org/officeDocument/2006/relationships/image" Target="../media/image28.jpeg"/><Relationship Id="rId7" Type="http://schemas.openxmlformats.org/officeDocument/2006/relationships/tags" Target="../tags/tag368.xml"/><Relationship Id="rId2" Type="http://schemas.openxmlformats.org/officeDocument/2006/relationships/tags" Target="../tags/tag363.xml"/><Relationship Id="rId16" Type="http://schemas.openxmlformats.org/officeDocument/2006/relationships/tags" Target="../tags/tag377.xml"/><Relationship Id="rId29" Type="http://schemas.openxmlformats.org/officeDocument/2006/relationships/tags" Target="../tags/tag390.xml"/><Relationship Id="rId1" Type="http://schemas.openxmlformats.org/officeDocument/2006/relationships/vmlDrawing" Target="../drawings/vmlDrawing3.vml"/><Relationship Id="rId6" Type="http://schemas.openxmlformats.org/officeDocument/2006/relationships/tags" Target="../tags/tag367.xml"/><Relationship Id="rId11" Type="http://schemas.openxmlformats.org/officeDocument/2006/relationships/tags" Target="../tags/tag372.xml"/><Relationship Id="rId24" Type="http://schemas.openxmlformats.org/officeDocument/2006/relationships/tags" Target="../tags/tag385.xml"/><Relationship Id="rId32" Type="http://schemas.openxmlformats.org/officeDocument/2006/relationships/tags" Target="../tags/tag393.xml"/><Relationship Id="rId37" Type="http://schemas.openxmlformats.org/officeDocument/2006/relationships/tags" Target="../tags/tag398.xml"/><Relationship Id="rId40" Type="http://schemas.openxmlformats.org/officeDocument/2006/relationships/tags" Target="../tags/tag401.xml"/><Relationship Id="rId45" Type="http://schemas.openxmlformats.org/officeDocument/2006/relationships/oleObject" Target="../embeddings/oleObject4.bin"/><Relationship Id="rId5" Type="http://schemas.openxmlformats.org/officeDocument/2006/relationships/tags" Target="../tags/tag366.xml"/><Relationship Id="rId15" Type="http://schemas.openxmlformats.org/officeDocument/2006/relationships/tags" Target="../tags/tag376.xml"/><Relationship Id="rId23" Type="http://schemas.openxmlformats.org/officeDocument/2006/relationships/tags" Target="../tags/tag384.xml"/><Relationship Id="rId28" Type="http://schemas.openxmlformats.org/officeDocument/2006/relationships/tags" Target="../tags/tag389.xml"/><Relationship Id="rId36" Type="http://schemas.openxmlformats.org/officeDocument/2006/relationships/tags" Target="../tags/tag397.xml"/><Relationship Id="rId10" Type="http://schemas.openxmlformats.org/officeDocument/2006/relationships/tags" Target="../tags/tag371.xml"/><Relationship Id="rId19" Type="http://schemas.openxmlformats.org/officeDocument/2006/relationships/tags" Target="../tags/tag380.xml"/><Relationship Id="rId31" Type="http://schemas.openxmlformats.org/officeDocument/2006/relationships/tags" Target="../tags/tag392.xml"/><Relationship Id="rId44" Type="http://schemas.openxmlformats.org/officeDocument/2006/relationships/image" Target="../media/image26.emf"/><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 Id="rId22" Type="http://schemas.openxmlformats.org/officeDocument/2006/relationships/tags" Target="../tags/tag383.xml"/><Relationship Id="rId27" Type="http://schemas.openxmlformats.org/officeDocument/2006/relationships/tags" Target="../tags/tag388.xml"/><Relationship Id="rId30" Type="http://schemas.openxmlformats.org/officeDocument/2006/relationships/tags" Target="../tags/tag391.xml"/><Relationship Id="rId35" Type="http://schemas.openxmlformats.org/officeDocument/2006/relationships/tags" Target="../tags/tag396.xml"/><Relationship Id="rId43" Type="http://schemas.openxmlformats.org/officeDocument/2006/relationships/oleObject" Target="../embeddings/oleObject3.bin"/><Relationship Id="rId8" Type="http://schemas.openxmlformats.org/officeDocument/2006/relationships/tags" Target="../tags/tag369.xml"/><Relationship Id="rId3" Type="http://schemas.openxmlformats.org/officeDocument/2006/relationships/tags" Target="../tags/tag364.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tags" Target="../tags/tag386.xml"/><Relationship Id="rId33" Type="http://schemas.openxmlformats.org/officeDocument/2006/relationships/tags" Target="../tags/tag394.xml"/><Relationship Id="rId38" Type="http://schemas.openxmlformats.org/officeDocument/2006/relationships/tags" Target="../tags/tag399.xml"/><Relationship Id="rId46" Type="http://schemas.openxmlformats.org/officeDocument/2006/relationships/image" Target="../media/image27.emf"/><Relationship Id="rId20" Type="http://schemas.openxmlformats.org/officeDocument/2006/relationships/tags" Target="../tags/tag381.xml"/><Relationship Id="rId41" Type="http://schemas.openxmlformats.org/officeDocument/2006/relationships/tags" Target="../tags/tag402.xml"/></Relationships>
</file>

<file path=ppt/slides/_rels/slide4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405.xml"/><Relationship Id="rId7" Type="http://schemas.openxmlformats.org/officeDocument/2006/relationships/slideLayout" Target="../slideLayouts/slideLayout37.xml"/><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9" Type="http://schemas.openxmlformats.org/officeDocument/2006/relationships/image" Target="../media/image21.GIF"/></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8.xml"/><Relationship Id="rId1" Type="http://schemas.openxmlformats.org/officeDocument/2006/relationships/tags" Target="../tags/tag409.xml"/></Relationships>
</file>

<file path=ppt/slides/_rels/slide43.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slideLayout" Target="../slideLayouts/slideLayout39.xml"/><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tags" Target="../tags/tag421.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tags" Target="../tags/tag420.xml"/><Relationship Id="rId5" Type="http://schemas.openxmlformats.org/officeDocument/2006/relationships/tags" Target="../tags/tag414.xml"/><Relationship Id="rId10" Type="http://schemas.openxmlformats.org/officeDocument/2006/relationships/tags" Target="../tags/tag419.xml"/><Relationship Id="rId4" Type="http://schemas.openxmlformats.org/officeDocument/2006/relationships/tags" Target="../tags/tag413.xml"/><Relationship Id="rId9" Type="http://schemas.openxmlformats.org/officeDocument/2006/relationships/tags" Target="../tags/tag418.xml"/><Relationship Id="rId1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423.xml"/><Relationship Id="rId1" Type="http://schemas.openxmlformats.org/officeDocument/2006/relationships/tags" Target="../tags/tag422.xml"/><Relationship Id="rId4" Type="http://schemas.openxmlformats.org/officeDocument/2006/relationships/image" Target="../media/image19.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425.xml"/><Relationship Id="rId1" Type="http://schemas.openxmlformats.org/officeDocument/2006/relationships/tags" Target="../tags/tag424.xml"/><Relationship Id="rId4" Type="http://schemas.openxmlformats.org/officeDocument/2006/relationships/image" Target="../media/image13.jpeg"/></Relationships>
</file>

<file path=ppt/slides/_rels/slide46.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image" Target="../media/image22.jpeg"/><Relationship Id="rId5" Type="http://schemas.openxmlformats.org/officeDocument/2006/relationships/notesSlide" Target="../notesSlides/notesSlide1.xml"/><Relationship Id="rId4"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tags" Target="../tags/tag436.xml"/><Relationship Id="rId13" Type="http://schemas.openxmlformats.org/officeDocument/2006/relationships/tags" Target="../tags/tag441.xml"/><Relationship Id="rId18" Type="http://schemas.openxmlformats.org/officeDocument/2006/relationships/tags" Target="../tags/tag446.xml"/><Relationship Id="rId26" Type="http://schemas.openxmlformats.org/officeDocument/2006/relationships/tags" Target="../tags/tag454.xml"/><Relationship Id="rId3" Type="http://schemas.openxmlformats.org/officeDocument/2006/relationships/tags" Target="../tags/tag431.xml"/><Relationship Id="rId21" Type="http://schemas.openxmlformats.org/officeDocument/2006/relationships/tags" Target="../tags/tag449.xml"/><Relationship Id="rId7" Type="http://schemas.openxmlformats.org/officeDocument/2006/relationships/tags" Target="../tags/tag435.xml"/><Relationship Id="rId12" Type="http://schemas.openxmlformats.org/officeDocument/2006/relationships/tags" Target="../tags/tag440.xml"/><Relationship Id="rId17" Type="http://schemas.openxmlformats.org/officeDocument/2006/relationships/tags" Target="../tags/tag445.xml"/><Relationship Id="rId25" Type="http://schemas.openxmlformats.org/officeDocument/2006/relationships/tags" Target="../tags/tag453.xml"/><Relationship Id="rId2" Type="http://schemas.openxmlformats.org/officeDocument/2006/relationships/tags" Target="../tags/tag430.xml"/><Relationship Id="rId16" Type="http://schemas.openxmlformats.org/officeDocument/2006/relationships/tags" Target="../tags/tag444.xml"/><Relationship Id="rId20" Type="http://schemas.openxmlformats.org/officeDocument/2006/relationships/tags" Target="../tags/tag448.xml"/><Relationship Id="rId29" Type="http://schemas.openxmlformats.org/officeDocument/2006/relationships/image" Target="../media/image30.png"/><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tags" Target="../tags/tag439.xml"/><Relationship Id="rId24" Type="http://schemas.openxmlformats.org/officeDocument/2006/relationships/tags" Target="../tags/tag452.xml"/><Relationship Id="rId5" Type="http://schemas.openxmlformats.org/officeDocument/2006/relationships/tags" Target="../tags/tag433.xml"/><Relationship Id="rId15" Type="http://schemas.openxmlformats.org/officeDocument/2006/relationships/tags" Target="../tags/tag443.xml"/><Relationship Id="rId23" Type="http://schemas.openxmlformats.org/officeDocument/2006/relationships/tags" Target="../tags/tag451.xml"/><Relationship Id="rId28" Type="http://schemas.openxmlformats.org/officeDocument/2006/relationships/image" Target="../media/image24.jpeg"/><Relationship Id="rId10" Type="http://schemas.openxmlformats.org/officeDocument/2006/relationships/tags" Target="../tags/tag438.xml"/><Relationship Id="rId19" Type="http://schemas.openxmlformats.org/officeDocument/2006/relationships/tags" Target="../tags/tag447.xml"/><Relationship Id="rId4" Type="http://schemas.openxmlformats.org/officeDocument/2006/relationships/tags" Target="../tags/tag432.xml"/><Relationship Id="rId9" Type="http://schemas.openxmlformats.org/officeDocument/2006/relationships/tags" Target="../tags/tag437.xml"/><Relationship Id="rId14" Type="http://schemas.openxmlformats.org/officeDocument/2006/relationships/tags" Target="../tags/tag442.xml"/><Relationship Id="rId22" Type="http://schemas.openxmlformats.org/officeDocument/2006/relationships/tags" Target="../tags/tag450.xml"/><Relationship Id="rId27"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43.xml"/><Relationship Id="rId1" Type="http://schemas.openxmlformats.org/officeDocument/2006/relationships/tags" Target="../tags/tag455.xml"/></Relationships>
</file>

<file path=ppt/slides/_rels/slide49.xml.rels><?xml version="1.0" encoding="UTF-8" standalone="yes"?>
<Relationships xmlns="http://schemas.openxmlformats.org/package/2006/relationships"><Relationship Id="rId8" Type="http://schemas.openxmlformats.org/officeDocument/2006/relationships/tags" Target="../tags/tag463.xml"/><Relationship Id="rId13" Type="http://schemas.openxmlformats.org/officeDocument/2006/relationships/tags" Target="../tags/tag468.xml"/><Relationship Id="rId3" Type="http://schemas.openxmlformats.org/officeDocument/2006/relationships/tags" Target="../tags/tag458.xml"/><Relationship Id="rId7" Type="http://schemas.openxmlformats.org/officeDocument/2006/relationships/tags" Target="../tags/tag462.xml"/><Relationship Id="rId12" Type="http://schemas.openxmlformats.org/officeDocument/2006/relationships/tags" Target="../tags/tag467.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5" Type="http://schemas.openxmlformats.org/officeDocument/2006/relationships/tags" Target="../tags/tag460.xml"/><Relationship Id="rId10" Type="http://schemas.openxmlformats.org/officeDocument/2006/relationships/tags" Target="../tags/tag465.xml"/><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4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6.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470.xml"/><Relationship Id="rId1" Type="http://schemas.openxmlformats.org/officeDocument/2006/relationships/tags" Target="../tags/tag469.xml"/><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471.xml"/></Relationships>
</file>

<file path=ppt/slides/_rels/slide63.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 Id="rId4"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475.xml"/></Relationships>
</file>

<file path=ppt/slides/_rels/slide65.xml.rels><?xml version="1.0" encoding="UTF-8" standalone="yes"?>
<Relationships xmlns="http://schemas.openxmlformats.org/package/2006/relationships"><Relationship Id="rId8" Type="http://schemas.openxmlformats.org/officeDocument/2006/relationships/tags" Target="../tags/tag483.xml"/><Relationship Id="rId13" Type="http://schemas.openxmlformats.org/officeDocument/2006/relationships/tags" Target="../tags/tag488.xml"/><Relationship Id="rId18" Type="http://schemas.openxmlformats.org/officeDocument/2006/relationships/tags" Target="../tags/tag493.xml"/><Relationship Id="rId26" Type="http://schemas.openxmlformats.org/officeDocument/2006/relationships/tags" Target="../tags/tag501.xml"/><Relationship Id="rId3" Type="http://schemas.openxmlformats.org/officeDocument/2006/relationships/tags" Target="../tags/tag478.xml"/><Relationship Id="rId21" Type="http://schemas.openxmlformats.org/officeDocument/2006/relationships/tags" Target="../tags/tag496.xml"/><Relationship Id="rId7" Type="http://schemas.openxmlformats.org/officeDocument/2006/relationships/tags" Target="../tags/tag482.xml"/><Relationship Id="rId12" Type="http://schemas.openxmlformats.org/officeDocument/2006/relationships/tags" Target="../tags/tag487.xml"/><Relationship Id="rId17" Type="http://schemas.openxmlformats.org/officeDocument/2006/relationships/tags" Target="../tags/tag492.xml"/><Relationship Id="rId25" Type="http://schemas.openxmlformats.org/officeDocument/2006/relationships/tags" Target="../tags/tag500.xml"/><Relationship Id="rId2" Type="http://schemas.openxmlformats.org/officeDocument/2006/relationships/tags" Target="../tags/tag477.xml"/><Relationship Id="rId16" Type="http://schemas.openxmlformats.org/officeDocument/2006/relationships/tags" Target="../tags/tag491.xml"/><Relationship Id="rId20" Type="http://schemas.openxmlformats.org/officeDocument/2006/relationships/tags" Target="../tags/tag495.xml"/><Relationship Id="rId29" Type="http://schemas.openxmlformats.org/officeDocument/2006/relationships/tags" Target="../tags/tag504.xml"/><Relationship Id="rId1" Type="http://schemas.openxmlformats.org/officeDocument/2006/relationships/tags" Target="../tags/tag476.xml"/><Relationship Id="rId6" Type="http://schemas.openxmlformats.org/officeDocument/2006/relationships/tags" Target="../tags/tag481.xml"/><Relationship Id="rId11" Type="http://schemas.openxmlformats.org/officeDocument/2006/relationships/tags" Target="../tags/tag486.xml"/><Relationship Id="rId24" Type="http://schemas.openxmlformats.org/officeDocument/2006/relationships/tags" Target="../tags/tag499.xml"/><Relationship Id="rId5" Type="http://schemas.openxmlformats.org/officeDocument/2006/relationships/tags" Target="../tags/tag480.xml"/><Relationship Id="rId15" Type="http://schemas.openxmlformats.org/officeDocument/2006/relationships/tags" Target="../tags/tag490.xml"/><Relationship Id="rId23" Type="http://schemas.openxmlformats.org/officeDocument/2006/relationships/tags" Target="../tags/tag498.xml"/><Relationship Id="rId28" Type="http://schemas.openxmlformats.org/officeDocument/2006/relationships/tags" Target="../tags/tag503.xml"/><Relationship Id="rId10" Type="http://schemas.openxmlformats.org/officeDocument/2006/relationships/tags" Target="../tags/tag485.xml"/><Relationship Id="rId19" Type="http://schemas.openxmlformats.org/officeDocument/2006/relationships/tags" Target="../tags/tag494.xml"/><Relationship Id="rId4" Type="http://schemas.openxmlformats.org/officeDocument/2006/relationships/tags" Target="../tags/tag479.xml"/><Relationship Id="rId9" Type="http://schemas.openxmlformats.org/officeDocument/2006/relationships/tags" Target="../tags/tag484.xml"/><Relationship Id="rId14" Type="http://schemas.openxmlformats.org/officeDocument/2006/relationships/tags" Target="../tags/tag489.xml"/><Relationship Id="rId22" Type="http://schemas.openxmlformats.org/officeDocument/2006/relationships/tags" Target="../tags/tag497.xml"/><Relationship Id="rId27" Type="http://schemas.openxmlformats.org/officeDocument/2006/relationships/tags" Target="../tags/tag502.xml"/><Relationship Id="rId30"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6" Type="http://schemas.openxmlformats.org/officeDocument/2006/relationships/tags" Target="../tags/tag530.xml"/><Relationship Id="rId21" Type="http://schemas.openxmlformats.org/officeDocument/2006/relationships/tags" Target="../tags/tag525.xml"/><Relationship Id="rId34" Type="http://schemas.openxmlformats.org/officeDocument/2006/relationships/tags" Target="../tags/tag538.xml"/><Relationship Id="rId42" Type="http://schemas.openxmlformats.org/officeDocument/2006/relationships/tags" Target="../tags/tag546.xml"/><Relationship Id="rId47" Type="http://schemas.openxmlformats.org/officeDocument/2006/relationships/tags" Target="../tags/tag551.xml"/><Relationship Id="rId50" Type="http://schemas.openxmlformats.org/officeDocument/2006/relationships/tags" Target="../tags/tag554.xml"/><Relationship Id="rId55" Type="http://schemas.openxmlformats.org/officeDocument/2006/relationships/tags" Target="../tags/tag559.xml"/><Relationship Id="rId63" Type="http://schemas.openxmlformats.org/officeDocument/2006/relationships/tags" Target="../tags/tag567.xml"/><Relationship Id="rId7" Type="http://schemas.openxmlformats.org/officeDocument/2006/relationships/tags" Target="../tags/tag511.xml"/><Relationship Id="rId2" Type="http://schemas.openxmlformats.org/officeDocument/2006/relationships/tags" Target="../tags/tag506.xml"/><Relationship Id="rId16" Type="http://schemas.openxmlformats.org/officeDocument/2006/relationships/tags" Target="../tags/tag520.xml"/><Relationship Id="rId29" Type="http://schemas.openxmlformats.org/officeDocument/2006/relationships/tags" Target="../tags/tag533.xml"/><Relationship Id="rId11" Type="http://schemas.openxmlformats.org/officeDocument/2006/relationships/tags" Target="../tags/tag515.xml"/><Relationship Id="rId24" Type="http://schemas.openxmlformats.org/officeDocument/2006/relationships/tags" Target="../tags/tag528.xml"/><Relationship Id="rId32" Type="http://schemas.openxmlformats.org/officeDocument/2006/relationships/tags" Target="../tags/tag536.xml"/><Relationship Id="rId37" Type="http://schemas.openxmlformats.org/officeDocument/2006/relationships/tags" Target="../tags/tag541.xml"/><Relationship Id="rId40" Type="http://schemas.openxmlformats.org/officeDocument/2006/relationships/tags" Target="../tags/tag544.xml"/><Relationship Id="rId45" Type="http://schemas.openxmlformats.org/officeDocument/2006/relationships/tags" Target="../tags/tag549.xml"/><Relationship Id="rId53" Type="http://schemas.openxmlformats.org/officeDocument/2006/relationships/tags" Target="../tags/tag557.xml"/><Relationship Id="rId58" Type="http://schemas.openxmlformats.org/officeDocument/2006/relationships/tags" Target="../tags/tag562.xml"/><Relationship Id="rId66" Type="http://schemas.openxmlformats.org/officeDocument/2006/relationships/image" Target="../media/image45.jpeg"/><Relationship Id="rId5" Type="http://schemas.openxmlformats.org/officeDocument/2006/relationships/tags" Target="../tags/tag509.xml"/><Relationship Id="rId61" Type="http://schemas.openxmlformats.org/officeDocument/2006/relationships/tags" Target="../tags/tag565.xml"/><Relationship Id="rId19" Type="http://schemas.openxmlformats.org/officeDocument/2006/relationships/tags" Target="../tags/tag523.xml"/><Relationship Id="rId14" Type="http://schemas.openxmlformats.org/officeDocument/2006/relationships/tags" Target="../tags/tag518.xml"/><Relationship Id="rId22" Type="http://schemas.openxmlformats.org/officeDocument/2006/relationships/tags" Target="../tags/tag526.xml"/><Relationship Id="rId27" Type="http://schemas.openxmlformats.org/officeDocument/2006/relationships/tags" Target="../tags/tag531.xml"/><Relationship Id="rId30" Type="http://schemas.openxmlformats.org/officeDocument/2006/relationships/tags" Target="../tags/tag534.xml"/><Relationship Id="rId35" Type="http://schemas.openxmlformats.org/officeDocument/2006/relationships/tags" Target="../tags/tag539.xml"/><Relationship Id="rId43" Type="http://schemas.openxmlformats.org/officeDocument/2006/relationships/tags" Target="../tags/tag547.xml"/><Relationship Id="rId48" Type="http://schemas.openxmlformats.org/officeDocument/2006/relationships/tags" Target="../tags/tag552.xml"/><Relationship Id="rId56" Type="http://schemas.openxmlformats.org/officeDocument/2006/relationships/tags" Target="../tags/tag560.xml"/><Relationship Id="rId64" Type="http://schemas.openxmlformats.org/officeDocument/2006/relationships/slideLayout" Target="../slideLayouts/slideLayout43.xml"/><Relationship Id="rId8" Type="http://schemas.openxmlformats.org/officeDocument/2006/relationships/tags" Target="../tags/tag512.xml"/><Relationship Id="rId51" Type="http://schemas.openxmlformats.org/officeDocument/2006/relationships/tags" Target="../tags/tag555.xml"/><Relationship Id="rId3" Type="http://schemas.openxmlformats.org/officeDocument/2006/relationships/tags" Target="../tags/tag507.xml"/><Relationship Id="rId12" Type="http://schemas.openxmlformats.org/officeDocument/2006/relationships/tags" Target="../tags/tag516.xml"/><Relationship Id="rId17" Type="http://schemas.openxmlformats.org/officeDocument/2006/relationships/tags" Target="../tags/tag521.xml"/><Relationship Id="rId25" Type="http://schemas.openxmlformats.org/officeDocument/2006/relationships/tags" Target="../tags/tag529.xml"/><Relationship Id="rId33" Type="http://schemas.openxmlformats.org/officeDocument/2006/relationships/tags" Target="../tags/tag537.xml"/><Relationship Id="rId38" Type="http://schemas.openxmlformats.org/officeDocument/2006/relationships/tags" Target="../tags/tag542.xml"/><Relationship Id="rId46" Type="http://schemas.openxmlformats.org/officeDocument/2006/relationships/tags" Target="../tags/tag550.xml"/><Relationship Id="rId59" Type="http://schemas.openxmlformats.org/officeDocument/2006/relationships/tags" Target="../tags/tag563.xml"/><Relationship Id="rId20" Type="http://schemas.openxmlformats.org/officeDocument/2006/relationships/tags" Target="../tags/tag524.xml"/><Relationship Id="rId41" Type="http://schemas.openxmlformats.org/officeDocument/2006/relationships/tags" Target="../tags/tag545.xml"/><Relationship Id="rId54" Type="http://schemas.openxmlformats.org/officeDocument/2006/relationships/tags" Target="../tags/tag558.xml"/><Relationship Id="rId62" Type="http://schemas.openxmlformats.org/officeDocument/2006/relationships/tags" Target="../tags/tag566.xml"/><Relationship Id="rId1" Type="http://schemas.openxmlformats.org/officeDocument/2006/relationships/tags" Target="../tags/tag505.xml"/><Relationship Id="rId6" Type="http://schemas.openxmlformats.org/officeDocument/2006/relationships/tags" Target="../tags/tag510.xml"/><Relationship Id="rId15" Type="http://schemas.openxmlformats.org/officeDocument/2006/relationships/tags" Target="../tags/tag519.xml"/><Relationship Id="rId23" Type="http://schemas.openxmlformats.org/officeDocument/2006/relationships/tags" Target="../tags/tag527.xml"/><Relationship Id="rId28" Type="http://schemas.openxmlformats.org/officeDocument/2006/relationships/tags" Target="../tags/tag532.xml"/><Relationship Id="rId36" Type="http://schemas.openxmlformats.org/officeDocument/2006/relationships/tags" Target="../tags/tag540.xml"/><Relationship Id="rId49" Type="http://schemas.openxmlformats.org/officeDocument/2006/relationships/tags" Target="../tags/tag553.xml"/><Relationship Id="rId57" Type="http://schemas.openxmlformats.org/officeDocument/2006/relationships/tags" Target="../tags/tag561.xml"/><Relationship Id="rId10" Type="http://schemas.openxmlformats.org/officeDocument/2006/relationships/tags" Target="../tags/tag514.xml"/><Relationship Id="rId31" Type="http://schemas.openxmlformats.org/officeDocument/2006/relationships/tags" Target="../tags/tag535.xml"/><Relationship Id="rId44" Type="http://schemas.openxmlformats.org/officeDocument/2006/relationships/tags" Target="../tags/tag548.xml"/><Relationship Id="rId52" Type="http://schemas.openxmlformats.org/officeDocument/2006/relationships/tags" Target="../tags/tag556.xml"/><Relationship Id="rId60" Type="http://schemas.openxmlformats.org/officeDocument/2006/relationships/tags" Target="../tags/tag564.xml"/><Relationship Id="rId65" Type="http://schemas.openxmlformats.org/officeDocument/2006/relationships/notesSlide" Target="../notesSlides/notesSlide2.xml"/><Relationship Id="rId4" Type="http://schemas.openxmlformats.org/officeDocument/2006/relationships/tags" Target="../tags/tag508.xml"/><Relationship Id="rId9" Type="http://schemas.openxmlformats.org/officeDocument/2006/relationships/tags" Target="../tags/tag513.xml"/><Relationship Id="rId13" Type="http://schemas.openxmlformats.org/officeDocument/2006/relationships/tags" Target="../tags/tag517.xml"/><Relationship Id="rId18" Type="http://schemas.openxmlformats.org/officeDocument/2006/relationships/tags" Target="../tags/tag522.xml"/><Relationship Id="rId39" Type="http://schemas.openxmlformats.org/officeDocument/2006/relationships/tags" Target="../tags/tag543.xml"/></Relationships>
</file>

<file path=ppt/slides/_rels/slide67.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tags" Target="../tags/tag580.xml"/><Relationship Id="rId18" Type="http://schemas.openxmlformats.org/officeDocument/2006/relationships/slideLayout" Target="../slideLayouts/slideLayout43.xml"/><Relationship Id="rId3" Type="http://schemas.openxmlformats.org/officeDocument/2006/relationships/tags" Target="../tags/tag570.xml"/><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tags" Target="../tags/tag584.xml"/><Relationship Id="rId2" Type="http://schemas.openxmlformats.org/officeDocument/2006/relationships/tags" Target="../tags/tag569.xml"/><Relationship Id="rId16" Type="http://schemas.openxmlformats.org/officeDocument/2006/relationships/tags" Target="../tags/tag583.xml"/><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5" Type="http://schemas.openxmlformats.org/officeDocument/2006/relationships/tags" Target="../tags/tag572.xml"/><Relationship Id="rId15" Type="http://schemas.openxmlformats.org/officeDocument/2006/relationships/tags" Target="../tags/tag582.xml"/><Relationship Id="rId10" Type="http://schemas.openxmlformats.org/officeDocument/2006/relationships/tags" Target="../tags/tag577.xml"/><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tags" Target="../tags/tag581.xml"/></Relationships>
</file>

<file path=ppt/slides/_rels/slide68.xml.rels><?xml version="1.0" encoding="UTF-8" standalone="yes"?>
<Relationships xmlns="http://schemas.openxmlformats.org/package/2006/relationships"><Relationship Id="rId8" Type="http://schemas.openxmlformats.org/officeDocument/2006/relationships/tags" Target="../tags/tag592.xml"/><Relationship Id="rId13" Type="http://schemas.openxmlformats.org/officeDocument/2006/relationships/tags" Target="../tags/tag597.xml"/><Relationship Id="rId18" Type="http://schemas.openxmlformats.org/officeDocument/2006/relationships/slideLayout" Target="../slideLayouts/slideLayout49.xml"/><Relationship Id="rId3" Type="http://schemas.openxmlformats.org/officeDocument/2006/relationships/tags" Target="../tags/tag587.xml"/><Relationship Id="rId7" Type="http://schemas.openxmlformats.org/officeDocument/2006/relationships/tags" Target="../tags/tag591.xml"/><Relationship Id="rId12" Type="http://schemas.openxmlformats.org/officeDocument/2006/relationships/tags" Target="../tags/tag596.xml"/><Relationship Id="rId17" Type="http://schemas.openxmlformats.org/officeDocument/2006/relationships/tags" Target="../tags/tag601.xml"/><Relationship Id="rId2" Type="http://schemas.openxmlformats.org/officeDocument/2006/relationships/tags" Target="../tags/tag586.xml"/><Relationship Id="rId16" Type="http://schemas.openxmlformats.org/officeDocument/2006/relationships/tags" Target="../tags/tag600.xml"/><Relationship Id="rId1" Type="http://schemas.openxmlformats.org/officeDocument/2006/relationships/tags" Target="../tags/tag585.xml"/><Relationship Id="rId6" Type="http://schemas.openxmlformats.org/officeDocument/2006/relationships/tags" Target="../tags/tag590.xml"/><Relationship Id="rId11" Type="http://schemas.openxmlformats.org/officeDocument/2006/relationships/tags" Target="../tags/tag595.xml"/><Relationship Id="rId5" Type="http://schemas.openxmlformats.org/officeDocument/2006/relationships/tags" Target="../tags/tag589.xml"/><Relationship Id="rId15" Type="http://schemas.openxmlformats.org/officeDocument/2006/relationships/tags" Target="../tags/tag599.xml"/><Relationship Id="rId10" Type="http://schemas.openxmlformats.org/officeDocument/2006/relationships/tags" Target="../tags/tag594.xml"/><Relationship Id="rId19" Type="http://schemas.openxmlformats.org/officeDocument/2006/relationships/image" Target="../media/image46.tmp"/><Relationship Id="rId4" Type="http://schemas.openxmlformats.org/officeDocument/2006/relationships/tags" Target="../tags/tag588.xml"/><Relationship Id="rId9" Type="http://schemas.openxmlformats.org/officeDocument/2006/relationships/tags" Target="../tags/tag593.xml"/><Relationship Id="rId14" Type="http://schemas.openxmlformats.org/officeDocument/2006/relationships/tags" Target="../tags/tag598.xml"/></Relationships>
</file>

<file path=ppt/slides/_rels/slide69.xml.rels><?xml version="1.0" encoding="UTF-8" standalone="yes"?>
<Relationships xmlns="http://schemas.openxmlformats.org/package/2006/relationships"><Relationship Id="rId8" Type="http://schemas.openxmlformats.org/officeDocument/2006/relationships/tags" Target="../tags/tag609.xml"/><Relationship Id="rId3" Type="http://schemas.openxmlformats.org/officeDocument/2006/relationships/tags" Target="../tags/tag604.xml"/><Relationship Id="rId7" Type="http://schemas.openxmlformats.org/officeDocument/2006/relationships/tags" Target="../tags/tag608.xml"/><Relationship Id="rId12" Type="http://schemas.openxmlformats.org/officeDocument/2006/relationships/image" Target="../media/image47.png"/><Relationship Id="rId2" Type="http://schemas.openxmlformats.org/officeDocument/2006/relationships/tags" Target="../tags/tag603.xml"/><Relationship Id="rId1" Type="http://schemas.openxmlformats.org/officeDocument/2006/relationships/tags" Target="../tags/tag602.xml"/><Relationship Id="rId6" Type="http://schemas.openxmlformats.org/officeDocument/2006/relationships/tags" Target="../tags/tag607.xml"/><Relationship Id="rId11" Type="http://schemas.openxmlformats.org/officeDocument/2006/relationships/slideLayout" Target="../slideLayouts/slideLayout49.xml"/><Relationship Id="rId5" Type="http://schemas.openxmlformats.org/officeDocument/2006/relationships/tags" Target="../tags/tag606.xml"/><Relationship Id="rId10" Type="http://schemas.openxmlformats.org/officeDocument/2006/relationships/tags" Target="../tags/tag611.xml"/><Relationship Id="rId4" Type="http://schemas.openxmlformats.org/officeDocument/2006/relationships/tags" Target="../tags/tag605.xml"/><Relationship Id="rId9" Type="http://schemas.openxmlformats.org/officeDocument/2006/relationships/tags" Target="../tags/tag610.xml"/></Relationships>
</file>

<file path=ppt/slides/_rels/slide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2.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3.xml"/><Relationship Id="rId5" Type="http://schemas.openxmlformats.org/officeDocument/2006/relationships/tags" Target="../tags/tag24.xml"/><Relationship Id="rId4" Type="http://schemas.openxmlformats.org/officeDocument/2006/relationships/tags" Target="../tags/tag23.xml"/></Relationships>
</file>

<file path=ppt/slides/_rels/slide70.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4"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61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616.xml"/></Relationships>
</file>

<file path=ppt/slides/_rels/slide73.xml.rels><?xml version="1.0" encoding="UTF-8" standalone="yes"?>
<Relationships xmlns="http://schemas.openxmlformats.org/package/2006/relationships"><Relationship Id="rId13" Type="http://schemas.openxmlformats.org/officeDocument/2006/relationships/tags" Target="../tags/tag629.xml"/><Relationship Id="rId18" Type="http://schemas.openxmlformats.org/officeDocument/2006/relationships/tags" Target="../tags/tag634.xml"/><Relationship Id="rId26" Type="http://schemas.openxmlformats.org/officeDocument/2006/relationships/tags" Target="../tags/tag642.xml"/><Relationship Id="rId39" Type="http://schemas.openxmlformats.org/officeDocument/2006/relationships/tags" Target="../tags/tag655.xml"/><Relationship Id="rId21" Type="http://schemas.openxmlformats.org/officeDocument/2006/relationships/tags" Target="../tags/tag637.xml"/><Relationship Id="rId34" Type="http://schemas.openxmlformats.org/officeDocument/2006/relationships/tags" Target="../tags/tag650.xml"/><Relationship Id="rId42" Type="http://schemas.openxmlformats.org/officeDocument/2006/relationships/tags" Target="../tags/tag658.xml"/><Relationship Id="rId47" Type="http://schemas.openxmlformats.org/officeDocument/2006/relationships/tags" Target="../tags/tag663.xml"/><Relationship Id="rId50" Type="http://schemas.openxmlformats.org/officeDocument/2006/relationships/tags" Target="../tags/tag666.xml"/><Relationship Id="rId55" Type="http://schemas.openxmlformats.org/officeDocument/2006/relationships/tags" Target="../tags/tag671.xml"/><Relationship Id="rId63" Type="http://schemas.openxmlformats.org/officeDocument/2006/relationships/slideLayout" Target="../slideLayouts/slideLayout43.xml"/><Relationship Id="rId7" Type="http://schemas.openxmlformats.org/officeDocument/2006/relationships/tags" Target="../tags/tag623.xml"/><Relationship Id="rId2" Type="http://schemas.openxmlformats.org/officeDocument/2006/relationships/tags" Target="../tags/tag618.xml"/><Relationship Id="rId16" Type="http://schemas.openxmlformats.org/officeDocument/2006/relationships/tags" Target="../tags/tag632.xml"/><Relationship Id="rId29" Type="http://schemas.openxmlformats.org/officeDocument/2006/relationships/tags" Target="../tags/tag645.xml"/><Relationship Id="rId11" Type="http://schemas.openxmlformats.org/officeDocument/2006/relationships/tags" Target="../tags/tag627.xml"/><Relationship Id="rId24" Type="http://schemas.openxmlformats.org/officeDocument/2006/relationships/tags" Target="../tags/tag640.xml"/><Relationship Id="rId32" Type="http://schemas.openxmlformats.org/officeDocument/2006/relationships/tags" Target="../tags/tag648.xml"/><Relationship Id="rId37" Type="http://schemas.openxmlformats.org/officeDocument/2006/relationships/tags" Target="../tags/tag653.xml"/><Relationship Id="rId40" Type="http://schemas.openxmlformats.org/officeDocument/2006/relationships/tags" Target="../tags/tag656.xml"/><Relationship Id="rId45" Type="http://schemas.openxmlformats.org/officeDocument/2006/relationships/tags" Target="../tags/tag661.xml"/><Relationship Id="rId53" Type="http://schemas.openxmlformats.org/officeDocument/2006/relationships/tags" Target="../tags/tag669.xml"/><Relationship Id="rId58" Type="http://schemas.openxmlformats.org/officeDocument/2006/relationships/tags" Target="../tags/tag674.xml"/><Relationship Id="rId5" Type="http://schemas.openxmlformats.org/officeDocument/2006/relationships/tags" Target="../tags/tag621.xml"/><Relationship Id="rId61" Type="http://schemas.openxmlformats.org/officeDocument/2006/relationships/tags" Target="../tags/tag677.xml"/><Relationship Id="rId19" Type="http://schemas.openxmlformats.org/officeDocument/2006/relationships/tags" Target="../tags/tag635.xml"/><Relationship Id="rId14" Type="http://schemas.openxmlformats.org/officeDocument/2006/relationships/tags" Target="../tags/tag630.xml"/><Relationship Id="rId22" Type="http://schemas.openxmlformats.org/officeDocument/2006/relationships/tags" Target="../tags/tag638.xml"/><Relationship Id="rId27" Type="http://schemas.openxmlformats.org/officeDocument/2006/relationships/tags" Target="../tags/tag643.xml"/><Relationship Id="rId30" Type="http://schemas.openxmlformats.org/officeDocument/2006/relationships/tags" Target="../tags/tag646.xml"/><Relationship Id="rId35" Type="http://schemas.openxmlformats.org/officeDocument/2006/relationships/tags" Target="../tags/tag651.xml"/><Relationship Id="rId43" Type="http://schemas.openxmlformats.org/officeDocument/2006/relationships/tags" Target="../tags/tag659.xml"/><Relationship Id="rId48" Type="http://schemas.openxmlformats.org/officeDocument/2006/relationships/tags" Target="../tags/tag664.xml"/><Relationship Id="rId56" Type="http://schemas.openxmlformats.org/officeDocument/2006/relationships/tags" Target="../tags/tag672.xml"/><Relationship Id="rId64" Type="http://schemas.openxmlformats.org/officeDocument/2006/relationships/notesSlide" Target="../notesSlides/notesSlide3.xml"/><Relationship Id="rId8" Type="http://schemas.openxmlformats.org/officeDocument/2006/relationships/tags" Target="../tags/tag624.xml"/><Relationship Id="rId51" Type="http://schemas.openxmlformats.org/officeDocument/2006/relationships/tags" Target="../tags/tag667.xml"/><Relationship Id="rId3" Type="http://schemas.openxmlformats.org/officeDocument/2006/relationships/tags" Target="../tags/tag619.xml"/><Relationship Id="rId12" Type="http://schemas.openxmlformats.org/officeDocument/2006/relationships/tags" Target="../tags/tag628.xml"/><Relationship Id="rId17" Type="http://schemas.openxmlformats.org/officeDocument/2006/relationships/tags" Target="../tags/tag633.xml"/><Relationship Id="rId25" Type="http://schemas.openxmlformats.org/officeDocument/2006/relationships/tags" Target="../tags/tag641.xml"/><Relationship Id="rId33" Type="http://schemas.openxmlformats.org/officeDocument/2006/relationships/tags" Target="../tags/tag649.xml"/><Relationship Id="rId38" Type="http://schemas.openxmlformats.org/officeDocument/2006/relationships/tags" Target="../tags/tag654.xml"/><Relationship Id="rId46" Type="http://schemas.openxmlformats.org/officeDocument/2006/relationships/tags" Target="../tags/tag662.xml"/><Relationship Id="rId59" Type="http://schemas.openxmlformats.org/officeDocument/2006/relationships/tags" Target="../tags/tag675.xml"/><Relationship Id="rId20" Type="http://schemas.openxmlformats.org/officeDocument/2006/relationships/tags" Target="../tags/tag636.xml"/><Relationship Id="rId41" Type="http://schemas.openxmlformats.org/officeDocument/2006/relationships/tags" Target="../tags/tag657.xml"/><Relationship Id="rId54" Type="http://schemas.openxmlformats.org/officeDocument/2006/relationships/tags" Target="../tags/tag670.xml"/><Relationship Id="rId62" Type="http://schemas.openxmlformats.org/officeDocument/2006/relationships/tags" Target="../tags/tag678.xml"/><Relationship Id="rId1" Type="http://schemas.openxmlformats.org/officeDocument/2006/relationships/tags" Target="../tags/tag617.xml"/><Relationship Id="rId6" Type="http://schemas.openxmlformats.org/officeDocument/2006/relationships/tags" Target="../tags/tag622.xml"/><Relationship Id="rId15" Type="http://schemas.openxmlformats.org/officeDocument/2006/relationships/tags" Target="../tags/tag631.xml"/><Relationship Id="rId23" Type="http://schemas.openxmlformats.org/officeDocument/2006/relationships/tags" Target="../tags/tag639.xml"/><Relationship Id="rId28" Type="http://schemas.openxmlformats.org/officeDocument/2006/relationships/tags" Target="../tags/tag644.xml"/><Relationship Id="rId36" Type="http://schemas.openxmlformats.org/officeDocument/2006/relationships/tags" Target="../tags/tag652.xml"/><Relationship Id="rId49" Type="http://schemas.openxmlformats.org/officeDocument/2006/relationships/tags" Target="../tags/tag665.xml"/><Relationship Id="rId57" Type="http://schemas.openxmlformats.org/officeDocument/2006/relationships/tags" Target="../tags/tag673.xml"/><Relationship Id="rId10" Type="http://schemas.openxmlformats.org/officeDocument/2006/relationships/tags" Target="../tags/tag626.xml"/><Relationship Id="rId31" Type="http://schemas.openxmlformats.org/officeDocument/2006/relationships/tags" Target="../tags/tag647.xml"/><Relationship Id="rId44" Type="http://schemas.openxmlformats.org/officeDocument/2006/relationships/tags" Target="../tags/tag660.xml"/><Relationship Id="rId52" Type="http://schemas.openxmlformats.org/officeDocument/2006/relationships/tags" Target="../tags/tag668.xml"/><Relationship Id="rId60" Type="http://schemas.openxmlformats.org/officeDocument/2006/relationships/tags" Target="../tags/tag676.xml"/><Relationship Id="rId4" Type="http://schemas.openxmlformats.org/officeDocument/2006/relationships/tags" Target="../tags/tag620.xml"/><Relationship Id="rId9" Type="http://schemas.openxmlformats.org/officeDocument/2006/relationships/tags" Target="../tags/tag625.xml"/></Relationships>
</file>

<file path=ppt/slides/_rels/slide74.xml.rels><?xml version="1.0" encoding="UTF-8" standalone="yes"?>
<Relationships xmlns="http://schemas.openxmlformats.org/package/2006/relationships"><Relationship Id="rId26" Type="http://schemas.openxmlformats.org/officeDocument/2006/relationships/tags" Target="../tags/tag704.xml"/><Relationship Id="rId21" Type="http://schemas.openxmlformats.org/officeDocument/2006/relationships/tags" Target="../tags/tag699.xml"/><Relationship Id="rId34" Type="http://schemas.openxmlformats.org/officeDocument/2006/relationships/tags" Target="../tags/tag712.xml"/><Relationship Id="rId42" Type="http://schemas.openxmlformats.org/officeDocument/2006/relationships/tags" Target="../tags/tag720.xml"/><Relationship Id="rId47" Type="http://schemas.openxmlformats.org/officeDocument/2006/relationships/tags" Target="../tags/tag725.xml"/><Relationship Id="rId50" Type="http://schemas.openxmlformats.org/officeDocument/2006/relationships/tags" Target="../tags/tag728.xml"/><Relationship Id="rId55" Type="http://schemas.openxmlformats.org/officeDocument/2006/relationships/tags" Target="../tags/tag733.xml"/><Relationship Id="rId63" Type="http://schemas.openxmlformats.org/officeDocument/2006/relationships/tags" Target="../tags/tag741.xml"/><Relationship Id="rId7" Type="http://schemas.openxmlformats.org/officeDocument/2006/relationships/tags" Target="../tags/tag685.xml"/><Relationship Id="rId2" Type="http://schemas.openxmlformats.org/officeDocument/2006/relationships/tags" Target="../tags/tag680.xml"/><Relationship Id="rId16" Type="http://schemas.openxmlformats.org/officeDocument/2006/relationships/tags" Target="../tags/tag694.xml"/><Relationship Id="rId29" Type="http://schemas.openxmlformats.org/officeDocument/2006/relationships/tags" Target="../tags/tag707.xml"/><Relationship Id="rId11" Type="http://schemas.openxmlformats.org/officeDocument/2006/relationships/tags" Target="../tags/tag689.xml"/><Relationship Id="rId24" Type="http://schemas.openxmlformats.org/officeDocument/2006/relationships/tags" Target="../tags/tag702.xml"/><Relationship Id="rId32" Type="http://schemas.openxmlformats.org/officeDocument/2006/relationships/tags" Target="../tags/tag710.xml"/><Relationship Id="rId37" Type="http://schemas.openxmlformats.org/officeDocument/2006/relationships/tags" Target="../tags/tag715.xml"/><Relationship Id="rId40" Type="http://schemas.openxmlformats.org/officeDocument/2006/relationships/tags" Target="../tags/tag718.xml"/><Relationship Id="rId45" Type="http://schemas.openxmlformats.org/officeDocument/2006/relationships/tags" Target="../tags/tag723.xml"/><Relationship Id="rId53" Type="http://schemas.openxmlformats.org/officeDocument/2006/relationships/tags" Target="../tags/tag731.xml"/><Relationship Id="rId58" Type="http://schemas.openxmlformats.org/officeDocument/2006/relationships/tags" Target="../tags/tag736.xml"/><Relationship Id="rId5" Type="http://schemas.openxmlformats.org/officeDocument/2006/relationships/tags" Target="../tags/tag683.xml"/><Relationship Id="rId61" Type="http://schemas.openxmlformats.org/officeDocument/2006/relationships/tags" Target="../tags/tag739.xml"/><Relationship Id="rId19" Type="http://schemas.openxmlformats.org/officeDocument/2006/relationships/tags" Target="../tags/tag697.xml"/><Relationship Id="rId14" Type="http://schemas.openxmlformats.org/officeDocument/2006/relationships/tags" Target="../tags/tag692.xml"/><Relationship Id="rId22" Type="http://schemas.openxmlformats.org/officeDocument/2006/relationships/tags" Target="../tags/tag700.xml"/><Relationship Id="rId27" Type="http://schemas.openxmlformats.org/officeDocument/2006/relationships/tags" Target="../tags/tag705.xml"/><Relationship Id="rId30" Type="http://schemas.openxmlformats.org/officeDocument/2006/relationships/tags" Target="../tags/tag708.xml"/><Relationship Id="rId35" Type="http://schemas.openxmlformats.org/officeDocument/2006/relationships/tags" Target="../tags/tag713.xml"/><Relationship Id="rId43" Type="http://schemas.openxmlformats.org/officeDocument/2006/relationships/tags" Target="../tags/tag721.xml"/><Relationship Id="rId48" Type="http://schemas.openxmlformats.org/officeDocument/2006/relationships/tags" Target="../tags/tag726.xml"/><Relationship Id="rId56" Type="http://schemas.openxmlformats.org/officeDocument/2006/relationships/tags" Target="../tags/tag734.xml"/><Relationship Id="rId64" Type="http://schemas.openxmlformats.org/officeDocument/2006/relationships/slideLayout" Target="../slideLayouts/slideLayout43.xml"/><Relationship Id="rId8" Type="http://schemas.openxmlformats.org/officeDocument/2006/relationships/tags" Target="../tags/tag686.xml"/><Relationship Id="rId51" Type="http://schemas.openxmlformats.org/officeDocument/2006/relationships/tags" Target="../tags/tag729.xml"/><Relationship Id="rId3" Type="http://schemas.openxmlformats.org/officeDocument/2006/relationships/tags" Target="../tags/tag681.xml"/><Relationship Id="rId12" Type="http://schemas.openxmlformats.org/officeDocument/2006/relationships/tags" Target="../tags/tag690.xml"/><Relationship Id="rId17" Type="http://schemas.openxmlformats.org/officeDocument/2006/relationships/tags" Target="../tags/tag695.xml"/><Relationship Id="rId25" Type="http://schemas.openxmlformats.org/officeDocument/2006/relationships/tags" Target="../tags/tag703.xml"/><Relationship Id="rId33" Type="http://schemas.openxmlformats.org/officeDocument/2006/relationships/tags" Target="../tags/tag711.xml"/><Relationship Id="rId38" Type="http://schemas.openxmlformats.org/officeDocument/2006/relationships/tags" Target="../tags/tag716.xml"/><Relationship Id="rId46" Type="http://schemas.openxmlformats.org/officeDocument/2006/relationships/tags" Target="../tags/tag724.xml"/><Relationship Id="rId59" Type="http://schemas.openxmlformats.org/officeDocument/2006/relationships/tags" Target="../tags/tag737.xml"/><Relationship Id="rId20" Type="http://schemas.openxmlformats.org/officeDocument/2006/relationships/tags" Target="../tags/tag698.xml"/><Relationship Id="rId41" Type="http://schemas.openxmlformats.org/officeDocument/2006/relationships/tags" Target="../tags/tag719.xml"/><Relationship Id="rId54" Type="http://schemas.openxmlformats.org/officeDocument/2006/relationships/tags" Target="../tags/tag732.xml"/><Relationship Id="rId62" Type="http://schemas.openxmlformats.org/officeDocument/2006/relationships/tags" Target="../tags/tag740.xml"/><Relationship Id="rId1" Type="http://schemas.openxmlformats.org/officeDocument/2006/relationships/tags" Target="../tags/tag679.xml"/><Relationship Id="rId6" Type="http://schemas.openxmlformats.org/officeDocument/2006/relationships/tags" Target="../tags/tag684.xml"/><Relationship Id="rId15" Type="http://schemas.openxmlformats.org/officeDocument/2006/relationships/tags" Target="../tags/tag693.xml"/><Relationship Id="rId23" Type="http://schemas.openxmlformats.org/officeDocument/2006/relationships/tags" Target="../tags/tag701.xml"/><Relationship Id="rId28" Type="http://schemas.openxmlformats.org/officeDocument/2006/relationships/tags" Target="../tags/tag706.xml"/><Relationship Id="rId36" Type="http://schemas.openxmlformats.org/officeDocument/2006/relationships/tags" Target="../tags/tag714.xml"/><Relationship Id="rId49" Type="http://schemas.openxmlformats.org/officeDocument/2006/relationships/tags" Target="../tags/tag727.xml"/><Relationship Id="rId57" Type="http://schemas.openxmlformats.org/officeDocument/2006/relationships/tags" Target="../tags/tag735.xml"/><Relationship Id="rId10" Type="http://schemas.openxmlformats.org/officeDocument/2006/relationships/tags" Target="../tags/tag688.xml"/><Relationship Id="rId31" Type="http://schemas.openxmlformats.org/officeDocument/2006/relationships/tags" Target="../tags/tag709.xml"/><Relationship Id="rId44" Type="http://schemas.openxmlformats.org/officeDocument/2006/relationships/tags" Target="../tags/tag722.xml"/><Relationship Id="rId52" Type="http://schemas.openxmlformats.org/officeDocument/2006/relationships/tags" Target="../tags/tag730.xml"/><Relationship Id="rId60" Type="http://schemas.openxmlformats.org/officeDocument/2006/relationships/tags" Target="../tags/tag738.xml"/><Relationship Id="rId65" Type="http://schemas.openxmlformats.org/officeDocument/2006/relationships/image" Target="../media/image45.jpeg"/><Relationship Id="rId4" Type="http://schemas.openxmlformats.org/officeDocument/2006/relationships/tags" Target="../tags/tag682.xml"/><Relationship Id="rId9" Type="http://schemas.openxmlformats.org/officeDocument/2006/relationships/tags" Target="../tags/tag687.xml"/><Relationship Id="rId13" Type="http://schemas.openxmlformats.org/officeDocument/2006/relationships/tags" Target="../tags/tag691.xml"/><Relationship Id="rId18" Type="http://schemas.openxmlformats.org/officeDocument/2006/relationships/tags" Target="../tags/tag696.xml"/><Relationship Id="rId39" Type="http://schemas.openxmlformats.org/officeDocument/2006/relationships/tags" Target="../tags/tag717.xml"/></Relationships>
</file>

<file path=ppt/slides/_rels/slide75.xml.rels><?xml version="1.0" encoding="UTF-8" standalone="yes"?>
<Relationships xmlns="http://schemas.openxmlformats.org/package/2006/relationships"><Relationship Id="rId8" Type="http://schemas.openxmlformats.org/officeDocument/2006/relationships/tags" Target="../tags/tag749.xml"/><Relationship Id="rId13" Type="http://schemas.openxmlformats.org/officeDocument/2006/relationships/tags" Target="../tags/tag754.xml"/><Relationship Id="rId18" Type="http://schemas.openxmlformats.org/officeDocument/2006/relationships/slideLayout" Target="../slideLayouts/slideLayout43.xml"/><Relationship Id="rId3" Type="http://schemas.openxmlformats.org/officeDocument/2006/relationships/tags" Target="../tags/tag744.xml"/><Relationship Id="rId7" Type="http://schemas.openxmlformats.org/officeDocument/2006/relationships/tags" Target="../tags/tag748.xml"/><Relationship Id="rId12" Type="http://schemas.openxmlformats.org/officeDocument/2006/relationships/tags" Target="../tags/tag753.xml"/><Relationship Id="rId17" Type="http://schemas.openxmlformats.org/officeDocument/2006/relationships/tags" Target="../tags/tag758.xml"/><Relationship Id="rId2" Type="http://schemas.openxmlformats.org/officeDocument/2006/relationships/tags" Target="../tags/tag743.xml"/><Relationship Id="rId16" Type="http://schemas.openxmlformats.org/officeDocument/2006/relationships/tags" Target="../tags/tag757.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tags" Target="../tags/tag752.xml"/><Relationship Id="rId5" Type="http://schemas.openxmlformats.org/officeDocument/2006/relationships/tags" Target="../tags/tag746.xml"/><Relationship Id="rId15" Type="http://schemas.openxmlformats.org/officeDocument/2006/relationships/tags" Target="../tags/tag756.xml"/><Relationship Id="rId10" Type="http://schemas.openxmlformats.org/officeDocument/2006/relationships/tags" Target="../tags/tag751.xml"/><Relationship Id="rId4" Type="http://schemas.openxmlformats.org/officeDocument/2006/relationships/tags" Target="../tags/tag745.xml"/><Relationship Id="rId9" Type="http://schemas.openxmlformats.org/officeDocument/2006/relationships/tags" Target="../tags/tag750.xml"/><Relationship Id="rId14" Type="http://schemas.openxmlformats.org/officeDocument/2006/relationships/tags" Target="../tags/tag755.xml"/></Relationships>
</file>

<file path=ppt/slides/_rels/slide76.xml.rels><?xml version="1.0" encoding="UTF-8" standalone="yes"?>
<Relationships xmlns="http://schemas.openxmlformats.org/package/2006/relationships"><Relationship Id="rId8" Type="http://schemas.openxmlformats.org/officeDocument/2006/relationships/tags" Target="../tags/tag766.xml"/><Relationship Id="rId13" Type="http://schemas.openxmlformats.org/officeDocument/2006/relationships/tags" Target="../tags/tag771.xml"/><Relationship Id="rId18" Type="http://schemas.openxmlformats.org/officeDocument/2006/relationships/slideLayout" Target="../slideLayouts/slideLayout44.xml"/><Relationship Id="rId3" Type="http://schemas.openxmlformats.org/officeDocument/2006/relationships/tags" Target="../tags/tag761.xml"/><Relationship Id="rId7" Type="http://schemas.openxmlformats.org/officeDocument/2006/relationships/tags" Target="../tags/tag765.xml"/><Relationship Id="rId12" Type="http://schemas.openxmlformats.org/officeDocument/2006/relationships/tags" Target="../tags/tag770.xml"/><Relationship Id="rId17" Type="http://schemas.openxmlformats.org/officeDocument/2006/relationships/tags" Target="../tags/tag775.xml"/><Relationship Id="rId2" Type="http://schemas.openxmlformats.org/officeDocument/2006/relationships/tags" Target="../tags/tag760.xml"/><Relationship Id="rId16" Type="http://schemas.openxmlformats.org/officeDocument/2006/relationships/tags" Target="../tags/tag774.xml"/><Relationship Id="rId1" Type="http://schemas.openxmlformats.org/officeDocument/2006/relationships/tags" Target="../tags/tag759.xml"/><Relationship Id="rId6" Type="http://schemas.openxmlformats.org/officeDocument/2006/relationships/tags" Target="../tags/tag764.xml"/><Relationship Id="rId11" Type="http://schemas.openxmlformats.org/officeDocument/2006/relationships/tags" Target="../tags/tag769.xml"/><Relationship Id="rId5" Type="http://schemas.openxmlformats.org/officeDocument/2006/relationships/tags" Target="../tags/tag763.xml"/><Relationship Id="rId15" Type="http://schemas.openxmlformats.org/officeDocument/2006/relationships/tags" Target="../tags/tag773.xml"/><Relationship Id="rId10" Type="http://schemas.openxmlformats.org/officeDocument/2006/relationships/tags" Target="../tags/tag768.xml"/><Relationship Id="rId19" Type="http://schemas.openxmlformats.org/officeDocument/2006/relationships/image" Target="../media/image47.png"/><Relationship Id="rId4" Type="http://schemas.openxmlformats.org/officeDocument/2006/relationships/tags" Target="../tags/tag762.xml"/><Relationship Id="rId9" Type="http://schemas.openxmlformats.org/officeDocument/2006/relationships/tags" Target="../tags/tag767.xml"/><Relationship Id="rId14" Type="http://schemas.openxmlformats.org/officeDocument/2006/relationships/tags" Target="../tags/tag772.xml"/></Relationships>
</file>

<file path=ppt/slides/_rels/slide77.xml.rels><?xml version="1.0" encoding="UTF-8" standalone="yes"?>
<Relationships xmlns="http://schemas.openxmlformats.org/package/2006/relationships"><Relationship Id="rId8" Type="http://schemas.openxmlformats.org/officeDocument/2006/relationships/tags" Target="../tags/tag783.xml"/><Relationship Id="rId13" Type="http://schemas.openxmlformats.org/officeDocument/2006/relationships/tags" Target="../tags/tag788.xml"/><Relationship Id="rId3" Type="http://schemas.openxmlformats.org/officeDocument/2006/relationships/tags" Target="../tags/tag778.xml"/><Relationship Id="rId7" Type="http://schemas.openxmlformats.org/officeDocument/2006/relationships/tags" Target="../tags/tag782.xml"/><Relationship Id="rId12" Type="http://schemas.openxmlformats.org/officeDocument/2006/relationships/tags" Target="../tags/tag787.xml"/><Relationship Id="rId2" Type="http://schemas.openxmlformats.org/officeDocument/2006/relationships/tags" Target="../tags/tag777.xml"/><Relationship Id="rId1" Type="http://schemas.openxmlformats.org/officeDocument/2006/relationships/tags" Target="../tags/tag776.xml"/><Relationship Id="rId6" Type="http://schemas.openxmlformats.org/officeDocument/2006/relationships/tags" Target="../tags/tag781.xml"/><Relationship Id="rId11" Type="http://schemas.openxmlformats.org/officeDocument/2006/relationships/tags" Target="../tags/tag786.xml"/><Relationship Id="rId5" Type="http://schemas.openxmlformats.org/officeDocument/2006/relationships/tags" Target="../tags/tag780.xml"/><Relationship Id="rId10" Type="http://schemas.openxmlformats.org/officeDocument/2006/relationships/tags" Target="../tags/tag785.xml"/><Relationship Id="rId4" Type="http://schemas.openxmlformats.org/officeDocument/2006/relationships/tags" Target="../tags/tag779.xml"/><Relationship Id="rId9" Type="http://schemas.openxmlformats.org/officeDocument/2006/relationships/tags" Target="../tags/tag784.xml"/><Relationship Id="rId14"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43.xml"/><Relationship Id="rId1" Type="http://schemas.openxmlformats.org/officeDocument/2006/relationships/tags" Target="../tags/tag78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791.xml"/><Relationship Id="rId1" Type="http://schemas.openxmlformats.org/officeDocument/2006/relationships/tags" Target="../tags/tag790.xml"/><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4.xml"/><Relationship Id="rId5" Type="http://schemas.openxmlformats.org/officeDocument/2006/relationships/tags" Target="../tags/tag29.xml"/><Relationship Id="rId4" Type="http://schemas.openxmlformats.org/officeDocument/2006/relationships/tags" Target="../tags/tag28.xml"/></Relationships>
</file>

<file path=ppt/slides/_rels/slide80.xml.rels><?xml version="1.0" encoding="UTF-8" standalone="yes"?>
<Relationships xmlns="http://schemas.openxmlformats.org/package/2006/relationships"><Relationship Id="rId8" Type="http://schemas.openxmlformats.org/officeDocument/2006/relationships/tags" Target="../tags/tag799.xml"/><Relationship Id="rId13" Type="http://schemas.openxmlformats.org/officeDocument/2006/relationships/tags" Target="../tags/tag804.xml"/><Relationship Id="rId18" Type="http://schemas.openxmlformats.org/officeDocument/2006/relationships/slideLayout" Target="../slideLayouts/slideLayout44.xml"/><Relationship Id="rId3" Type="http://schemas.openxmlformats.org/officeDocument/2006/relationships/tags" Target="../tags/tag794.xml"/><Relationship Id="rId7" Type="http://schemas.openxmlformats.org/officeDocument/2006/relationships/tags" Target="../tags/tag798.xml"/><Relationship Id="rId12" Type="http://schemas.openxmlformats.org/officeDocument/2006/relationships/tags" Target="../tags/tag803.xml"/><Relationship Id="rId17" Type="http://schemas.openxmlformats.org/officeDocument/2006/relationships/tags" Target="../tags/tag808.xml"/><Relationship Id="rId2" Type="http://schemas.openxmlformats.org/officeDocument/2006/relationships/tags" Target="../tags/tag793.xml"/><Relationship Id="rId16" Type="http://schemas.openxmlformats.org/officeDocument/2006/relationships/tags" Target="../tags/tag807.xml"/><Relationship Id="rId20" Type="http://schemas.openxmlformats.org/officeDocument/2006/relationships/image" Target="../media/image47.png"/><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tags" Target="../tags/tag802.xml"/><Relationship Id="rId5" Type="http://schemas.openxmlformats.org/officeDocument/2006/relationships/tags" Target="../tags/tag796.xml"/><Relationship Id="rId15" Type="http://schemas.openxmlformats.org/officeDocument/2006/relationships/tags" Target="../tags/tag806.xml"/><Relationship Id="rId10" Type="http://schemas.openxmlformats.org/officeDocument/2006/relationships/tags" Target="../tags/tag801.xml"/><Relationship Id="rId19" Type="http://schemas.openxmlformats.org/officeDocument/2006/relationships/image" Target="../media/image50.png"/><Relationship Id="rId4" Type="http://schemas.openxmlformats.org/officeDocument/2006/relationships/tags" Target="../tags/tag795.xml"/><Relationship Id="rId9" Type="http://schemas.openxmlformats.org/officeDocument/2006/relationships/tags" Target="../tags/tag800.xml"/><Relationship Id="rId14" Type="http://schemas.openxmlformats.org/officeDocument/2006/relationships/tags" Target="../tags/tag80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809.xml"/></Relationships>
</file>

<file path=ppt/slides/_rels/slide82.xml.rels><?xml version="1.0" encoding="UTF-8" standalone="yes"?>
<Relationships xmlns="http://schemas.openxmlformats.org/package/2006/relationships"><Relationship Id="rId8" Type="http://schemas.openxmlformats.org/officeDocument/2006/relationships/tags" Target="../tags/tag817.xml"/><Relationship Id="rId13" Type="http://schemas.openxmlformats.org/officeDocument/2006/relationships/tags" Target="../tags/tag822.xml"/><Relationship Id="rId18" Type="http://schemas.openxmlformats.org/officeDocument/2006/relationships/tags" Target="../tags/tag827.xml"/><Relationship Id="rId3" Type="http://schemas.openxmlformats.org/officeDocument/2006/relationships/tags" Target="../tags/tag812.xml"/><Relationship Id="rId7" Type="http://schemas.openxmlformats.org/officeDocument/2006/relationships/tags" Target="../tags/tag816.xml"/><Relationship Id="rId12" Type="http://schemas.openxmlformats.org/officeDocument/2006/relationships/tags" Target="../tags/tag821.xml"/><Relationship Id="rId17" Type="http://schemas.openxmlformats.org/officeDocument/2006/relationships/tags" Target="../tags/tag826.xml"/><Relationship Id="rId2" Type="http://schemas.openxmlformats.org/officeDocument/2006/relationships/tags" Target="../tags/tag811.xml"/><Relationship Id="rId16" Type="http://schemas.openxmlformats.org/officeDocument/2006/relationships/tags" Target="../tags/tag825.xml"/><Relationship Id="rId20" Type="http://schemas.openxmlformats.org/officeDocument/2006/relationships/image" Target="../media/image45.jpeg"/><Relationship Id="rId1" Type="http://schemas.openxmlformats.org/officeDocument/2006/relationships/tags" Target="../tags/tag810.xml"/><Relationship Id="rId6" Type="http://schemas.openxmlformats.org/officeDocument/2006/relationships/tags" Target="../tags/tag815.xml"/><Relationship Id="rId11" Type="http://schemas.openxmlformats.org/officeDocument/2006/relationships/tags" Target="../tags/tag820.xml"/><Relationship Id="rId5" Type="http://schemas.openxmlformats.org/officeDocument/2006/relationships/tags" Target="../tags/tag814.xml"/><Relationship Id="rId15" Type="http://schemas.openxmlformats.org/officeDocument/2006/relationships/tags" Target="../tags/tag824.xml"/><Relationship Id="rId10" Type="http://schemas.openxmlformats.org/officeDocument/2006/relationships/tags" Target="../tags/tag819.xml"/><Relationship Id="rId19" Type="http://schemas.openxmlformats.org/officeDocument/2006/relationships/slideLayout" Target="../slideLayouts/slideLayout43.xml"/><Relationship Id="rId4" Type="http://schemas.openxmlformats.org/officeDocument/2006/relationships/tags" Target="../tags/tag813.xml"/><Relationship Id="rId9" Type="http://schemas.openxmlformats.org/officeDocument/2006/relationships/tags" Target="../tags/tag818.xml"/><Relationship Id="rId14" Type="http://schemas.openxmlformats.org/officeDocument/2006/relationships/tags" Target="../tags/tag823.xml"/></Relationships>
</file>

<file path=ppt/slides/_rels/slide83.xml.rels><?xml version="1.0" encoding="UTF-8" standalone="yes"?>
<Relationships xmlns="http://schemas.openxmlformats.org/package/2006/relationships"><Relationship Id="rId8" Type="http://schemas.openxmlformats.org/officeDocument/2006/relationships/tags" Target="../tags/tag835.xml"/><Relationship Id="rId13" Type="http://schemas.openxmlformats.org/officeDocument/2006/relationships/tags" Target="../tags/tag840.xml"/><Relationship Id="rId3" Type="http://schemas.openxmlformats.org/officeDocument/2006/relationships/tags" Target="../tags/tag830.xml"/><Relationship Id="rId7" Type="http://schemas.openxmlformats.org/officeDocument/2006/relationships/tags" Target="../tags/tag834.xml"/><Relationship Id="rId12" Type="http://schemas.openxmlformats.org/officeDocument/2006/relationships/tags" Target="../tags/tag839.xml"/><Relationship Id="rId17" Type="http://schemas.openxmlformats.org/officeDocument/2006/relationships/image" Target="../media/image44.jpeg"/><Relationship Id="rId2" Type="http://schemas.openxmlformats.org/officeDocument/2006/relationships/tags" Target="../tags/tag829.xml"/><Relationship Id="rId16" Type="http://schemas.openxmlformats.org/officeDocument/2006/relationships/slideLayout" Target="../slideLayouts/slideLayout43.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tags" Target="../tags/tag838.xml"/><Relationship Id="rId5" Type="http://schemas.openxmlformats.org/officeDocument/2006/relationships/tags" Target="../tags/tag832.xml"/><Relationship Id="rId15" Type="http://schemas.openxmlformats.org/officeDocument/2006/relationships/tags" Target="../tags/tag842.xml"/><Relationship Id="rId10" Type="http://schemas.openxmlformats.org/officeDocument/2006/relationships/tags" Target="../tags/tag837.xml"/><Relationship Id="rId4" Type="http://schemas.openxmlformats.org/officeDocument/2006/relationships/tags" Target="../tags/tag831.xml"/><Relationship Id="rId9" Type="http://schemas.openxmlformats.org/officeDocument/2006/relationships/tags" Target="../tags/tag836.xml"/><Relationship Id="rId14" Type="http://schemas.openxmlformats.org/officeDocument/2006/relationships/tags" Target="../tags/tag841.xml"/></Relationships>
</file>

<file path=ppt/slides/_rels/slide84.xml.rels><?xml version="1.0" encoding="UTF-8" standalone="yes"?>
<Relationships xmlns="http://schemas.openxmlformats.org/package/2006/relationships"><Relationship Id="rId8" Type="http://schemas.openxmlformats.org/officeDocument/2006/relationships/tags" Target="../tags/tag850.xml"/><Relationship Id="rId3" Type="http://schemas.openxmlformats.org/officeDocument/2006/relationships/tags" Target="../tags/tag845.xml"/><Relationship Id="rId7" Type="http://schemas.openxmlformats.org/officeDocument/2006/relationships/tags" Target="../tags/tag849.xml"/><Relationship Id="rId2" Type="http://schemas.openxmlformats.org/officeDocument/2006/relationships/tags" Target="../tags/tag844.xml"/><Relationship Id="rId1" Type="http://schemas.openxmlformats.org/officeDocument/2006/relationships/tags" Target="../tags/tag843.xml"/><Relationship Id="rId6" Type="http://schemas.openxmlformats.org/officeDocument/2006/relationships/tags" Target="../tags/tag848.xml"/><Relationship Id="rId11" Type="http://schemas.openxmlformats.org/officeDocument/2006/relationships/image" Target="../media/image51.jpeg"/><Relationship Id="rId5" Type="http://schemas.openxmlformats.org/officeDocument/2006/relationships/tags" Target="../tags/tag847.xml"/><Relationship Id="rId10" Type="http://schemas.openxmlformats.org/officeDocument/2006/relationships/slideLayout" Target="../slideLayouts/slideLayout43.xml"/><Relationship Id="rId4" Type="http://schemas.openxmlformats.org/officeDocument/2006/relationships/tags" Target="../tags/tag846.xml"/><Relationship Id="rId9" Type="http://schemas.openxmlformats.org/officeDocument/2006/relationships/tags" Target="../tags/tag85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852.xml"/></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855.xml"/><Relationship Id="rId7" Type="http://schemas.openxmlformats.org/officeDocument/2006/relationships/tags" Target="../tags/tag859.xml"/><Relationship Id="rId2" Type="http://schemas.openxmlformats.org/officeDocument/2006/relationships/tags" Target="../tags/tag854.xml"/><Relationship Id="rId1" Type="http://schemas.openxmlformats.org/officeDocument/2006/relationships/tags" Target="../tags/tag853.xml"/><Relationship Id="rId6" Type="http://schemas.openxmlformats.org/officeDocument/2006/relationships/tags" Target="../tags/tag858.xml"/><Relationship Id="rId5" Type="http://schemas.openxmlformats.org/officeDocument/2006/relationships/tags" Target="../tags/tag857.xml"/><Relationship Id="rId4" Type="http://schemas.openxmlformats.org/officeDocument/2006/relationships/tags" Target="../tags/tag856.xml"/></Relationships>
</file>

<file path=ppt/slides/_rels/slide87.xml.rels><?xml version="1.0" encoding="UTF-8" standalone="yes"?>
<Relationships xmlns="http://schemas.openxmlformats.org/package/2006/relationships"><Relationship Id="rId8" Type="http://schemas.openxmlformats.org/officeDocument/2006/relationships/tags" Target="../tags/tag867.xml"/><Relationship Id="rId13" Type="http://schemas.openxmlformats.org/officeDocument/2006/relationships/tags" Target="../tags/tag872.xml"/><Relationship Id="rId18" Type="http://schemas.openxmlformats.org/officeDocument/2006/relationships/tags" Target="../tags/tag877.xml"/><Relationship Id="rId3" Type="http://schemas.openxmlformats.org/officeDocument/2006/relationships/tags" Target="../tags/tag862.xml"/><Relationship Id="rId7" Type="http://schemas.openxmlformats.org/officeDocument/2006/relationships/tags" Target="../tags/tag866.xml"/><Relationship Id="rId12" Type="http://schemas.openxmlformats.org/officeDocument/2006/relationships/tags" Target="../tags/tag871.xml"/><Relationship Id="rId17" Type="http://schemas.openxmlformats.org/officeDocument/2006/relationships/tags" Target="../tags/tag876.xml"/><Relationship Id="rId2" Type="http://schemas.openxmlformats.org/officeDocument/2006/relationships/tags" Target="../tags/tag861.xml"/><Relationship Id="rId16" Type="http://schemas.openxmlformats.org/officeDocument/2006/relationships/tags" Target="../tags/tag875.xml"/><Relationship Id="rId20" Type="http://schemas.openxmlformats.org/officeDocument/2006/relationships/image" Target="../media/image52.png"/><Relationship Id="rId1" Type="http://schemas.openxmlformats.org/officeDocument/2006/relationships/tags" Target="../tags/tag860.xml"/><Relationship Id="rId6" Type="http://schemas.openxmlformats.org/officeDocument/2006/relationships/tags" Target="../tags/tag865.xml"/><Relationship Id="rId11" Type="http://schemas.openxmlformats.org/officeDocument/2006/relationships/tags" Target="../tags/tag870.xml"/><Relationship Id="rId5" Type="http://schemas.openxmlformats.org/officeDocument/2006/relationships/tags" Target="../tags/tag864.xml"/><Relationship Id="rId15" Type="http://schemas.openxmlformats.org/officeDocument/2006/relationships/tags" Target="../tags/tag874.xml"/><Relationship Id="rId10" Type="http://schemas.openxmlformats.org/officeDocument/2006/relationships/tags" Target="../tags/tag869.xml"/><Relationship Id="rId19" Type="http://schemas.openxmlformats.org/officeDocument/2006/relationships/slideLayout" Target="../slideLayouts/slideLayout43.xml"/><Relationship Id="rId4" Type="http://schemas.openxmlformats.org/officeDocument/2006/relationships/tags" Target="../tags/tag863.xml"/><Relationship Id="rId9" Type="http://schemas.openxmlformats.org/officeDocument/2006/relationships/tags" Target="../tags/tag868.xml"/><Relationship Id="rId14" Type="http://schemas.openxmlformats.org/officeDocument/2006/relationships/tags" Target="../tags/tag873.xml"/></Relationships>
</file>

<file path=ppt/slides/_rels/slide88.xml.rels><?xml version="1.0" encoding="UTF-8" standalone="yes"?>
<Relationships xmlns="http://schemas.openxmlformats.org/package/2006/relationships"><Relationship Id="rId8" Type="http://schemas.openxmlformats.org/officeDocument/2006/relationships/tags" Target="../tags/tag885.xml"/><Relationship Id="rId13" Type="http://schemas.openxmlformats.org/officeDocument/2006/relationships/tags" Target="../tags/tag890.xml"/><Relationship Id="rId3" Type="http://schemas.openxmlformats.org/officeDocument/2006/relationships/tags" Target="../tags/tag880.xml"/><Relationship Id="rId7" Type="http://schemas.openxmlformats.org/officeDocument/2006/relationships/tags" Target="../tags/tag884.xml"/><Relationship Id="rId12" Type="http://schemas.openxmlformats.org/officeDocument/2006/relationships/tags" Target="../tags/tag889.xml"/><Relationship Id="rId2" Type="http://schemas.openxmlformats.org/officeDocument/2006/relationships/tags" Target="../tags/tag879.xml"/><Relationship Id="rId16" Type="http://schemas.openxmlformats.org/officeDocument/2006/relationships/image" Target="../media/image44.jpeg"/><Relationship Id="rId1" Type="http://schemas.openxmlformats.org/officeDocument/2006/relationships/tags" Target="../tags/tag878.xml"/><Relationship Id="rId6" Type="http://schemas.openxmlformats.org/officeDocument/2006/relationships/tags" Target="../tags/tag883.xml"/><Relationship Id="rId11" Type="http://schemas.openxmlformats.org/officeDocument/2006/relationships/tags" Target="../tags/tag888.xml"/><Relationship Id="rId5" Type="http://schemas.openxmlformats.org/officeDocument/2006/relationships/tags" Target="../tags/tag882.xml"/><Relationship Id="rId15" Type="http://schemas.openxmlformats.org/officeDocument/2006/relationships/slideLayout" Target="../slideLayouts/slideLayout43.xml"/><Relationship Id="rId10" Type="http://schemas.openxmlformats.org/officeDocument/2006/relationships/tags" Target="../tags/tag887.xml"/><Relationship Id="rId4" Type="http://schemas.openxmlformats.org/officeDocument/2006/relationships/tags" Target="../tags/tag881.xml"/><Relationship Id="rId9" Type="http://schemas.openxmlformats.org/officeDocument/2006/relationships/tags" Target="../tags/tag886.xml"/><Relationship Id="rId14" Type="http://schemas.openxmlformats.org/officeDocument/2006/relationships/tags" Target="../tags/tag891.xml"/></Relationships>
</file>

<file path=ppt/slides/_rels/slide89.xml.rels><?xml version="1.0" encoding="UTF-8" standalone="yes"?>
<Relationships xmlns="http://schemas.openxmlformats.org/package/2006/relationships"><Relationship Id="rId8" Type="http://schemas.openxmlformats.org/officeDocument/2006/relationships/tags" Target="../tags/tag899.xml"/><Relationship Id="rId3" Type="http://schemas.openxmlformats.org/officeDocument/2006/relationships/tags" Target="../tags/tag894.xml"/><Relationship Id="rId7" Type="http://schemas.openxmlformats.org/officeDocument/2006/relationships/tags" Target="../tags/tag898.xml"/><Relationship Id="rId12" Type="http://schemas.openxmlformats.org/officeDocument/2006/relationships/image" Target="../media/image51.jpeg"/><Relationship Id="rId2" Type="http://schemas.openxmlformats.org/officeDocument/2006/relationships/tags" Target="../tags/tag893.xml"/><Relationship Id="rId1" Type="http://schemas.openxmlformats.org/officeDocument/2006/relationships/tags" Target="../tags/tag892.xml"/><Relationship Id="rId6" Type="http://schemas.openxmlformats.org/officeDocument/2006/relationships/tags" Target="../tags/tag897.xml"/><Relationship Id="rId11" Type="http://schemas.openxmlformats.org/officeDocument/2006/relationships/slideLayout" Target="../slideLayouts/slideLayout43.xml"/><Relationship Id="rId5" Type="http://schemas.openxmlformats.org/officeDocument/2006/relationships/tags" Target="../tags/tag896.xml"/><Relationship Id="rId10" Type="http://schemas.openxmlformats.org/officeDocument/2006/relationships/tags" Target="../tags/tag901.xml"/><Relationship Id="rId4" Type="http://schemas.openxmlformats.org/officeDocument/2006/relationships/tags" Target="../tags/tag895.xml"/><Relationship Id="rId9" Type="http://schemas.openxmlformats.org/officeDocument/2006/relationships/tags" Target="../tags/tag900.xml"/></Relationships>
</file>

<file path=ppt/slides/_rels/slide9.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tags" Target="../tags/tag55.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tags" Target="../tags/tag54.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image" Target="../media/image12.jpeg"/><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43.xml"/><Relationship Id="rId1" Type="http://schemas.openxmlformats.org/officeDocument/2006/relationships/tags" Target="../tags/tag90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903.xml"/></Relationships>
</file>

<file path=ppt/slides/_rels/slide92.xml.rels><?xml version="1.0" encoding="UTF-8" standalone="yes"?>
<Relationships xmlns="http://schemas.openxmlformats.org/package/2006/relationships"><Relationship Id="rId8" Type="http://schemas.openxmlformats.org/officeDocument/2006/relationships/tags" Target="../tags/tag911.xml"/><Relationship Id="rId13" Type="http://schemas.openxmlformats.org/officeDocument/2006/relationships/tags" Target="../tags/tag916.xml"/><Relationship Id="rId18" Type="http://schemas.openxmlformats.org/officeDocument/2006/relationships/image" Target="../media/image45.jpeg"/><Relationship Id="rId3" Type="http://schemas.openxmlformats.org/officeDocument/2006/relationships/tags" Target="../tags/tag906.xml"/><Relationship Id="rId7" Type="http://schemas.openxmlformats.org/officeDocument/2006/relationships/tags" Target="../tags/tag910.xml"/><Relationship Id="rId12" Type="http://schemas.openxmlformats.org/officeDocument/2006/relationships/tags" Target="../tags/tag915.xml"/><Relationship Id="rId17" Type="http://schemas.openxmlformats.org/officeDocument/2006/relationships/slideLayout" Target="../slideLayouts/slideLayout43.xml"/><Relationship Id="rId2" Type="http://schemas.openxmlformats.org/officeDocument/2006/relationships/tags" Target="../tags/tag905.xml"/><Relationship Id="rId16" Type="http://schemas.openxmlformats.org/officeDocument/2006/relationships/tags" Target="../tags/tag919.xml"/><Relationship Id="rId1" Type="http://schemas.openxmlformats.org/officeDocument/2006/relationships/tags" Target="../tags/tag904.xml"/><Relationship Id="rId6" Type="http://schemas.openxmlformats.org/officeDocument/2006/relationships/tags" Target="../tags/tag909.xml"/><Relationship Id="rId11" Type="http://schemas.openxmlformats.org/officeDocument/2006/relationships/tags" Target="../tags/tag914.xml"/><Relationship Id="rId5" Type="http://schemas.openxmlformats.org/officeDocument/2006/relationships/tags" Target="../tags/tag908.xml"/><Relationship Id="rId15" Type="http://schemas.openxmlformats.org/officeDocument/2006/relationships/tags" Target="../tags/tag918.xml"/><Relationship Id="rId10" Type="http://schemas.openxmlformats.org/officeDocument/2006/relationships/tags" Target="../tags/tag913.xml"/><Relationship Id="rId4" Type="http://schemas.openxmlformats.org/officeDocument/2006/relationships/tags" Target="../tags/tag907.xml"/><Relationship Id="rId9" Type="http://schemas.openxmlformats.org/officeDocument/2006/relationships/tags" Target="../tags/tag912.xml"/><Relationship Id="rId14" Type="http://schemas.openxmlformats.org/officeDocument/2006/relationships/tags" Target="../tags/tag917.xml"/></Relationships>
</file>

<file path=ppt/slides/_rels/slide93.xml.rels><?xml version="1.0" encoding="UTF-8" standalone="yes"?>
<Relationships xmlns="http://schemas.openxmlformats.org/package/2006/relationships"><Relationship Id="rId3" Type="http://schemas.openxmlformats.org/officeDocument/2006/relationships/tags" Target="../tags/tag922.xml"/><Relationship Id="rId2" Type="http://schemas.openxmlformats.org/officeDocument/2006/relationships/tags" Target="../tags/tag921.xml"/><Relationship Id="rId1" Type="http://schemas.openxmlformats.org/officeDocument/2006/relationships/tags" Target="../tags/tag920.xml"/><Relationship Id="rId5" Type="http://schemas.openxmlformats.org/officeDocument/2006/relationships/image" Target="../media/image31.jpeg"/><Relationship Id="rId4"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924.xml"/><Relationship Id="rId1" Type="http://schemas.openxmlformats.org/officeDocument/2006/relationships/tags" Target="../tags/tag923.xml"/></Relationships>
</file>

<file path=ppt/slides/_rels/slide95.xml.rels><?xml version="1.0" encoding="UTF-8" standalone="yes"?>
<Relationships xmlns="http://schemas.openxmlformats.org/package/2006/relationships"><Relationship Id="rId8" Type="http://schemas.openxmlformats.org/officeDocument/2006/relationships/tags" Target="../tags/tag932.xml"/><Relationship Id="rId13" Type="http://schemas.openxmlformats.org/officeDocument/2006/relationships/tags" Target="../tags/tag937.xml"/><Relationship Id="rId18" Type="http://schemas.openxmlformats.org/officeDocument/2006/relationships/image" Target="../media/image45.jpeg"/><Relationship Id="rId3" Type="http://schemas.openxmlformats.org/officeDocument/2006/relationships/tags" Target="../tags/tag927.xml"/><Relationship Id="rId7" Type="http://schemas.openxmlformats.org/officeDocument/2006/relationships/tags" Target="../tags/tag931.xml"/><Relationship Id="rId12" Type="http://schemas.openxmlformats.org/officeDocument/2006/relationships/tags" Target="../tags/tag936.xml"/><Relationship Id="rId17" Type="http://schemas.openxmlformats.org/officeDocument/2006/relationships/slideLayout" Target="../slideLayouts/slideLayout43.xml"/><Relationship Id="rId2" Type="http://schemas.openxmlformats.org/officeDocument/2006/relationships/tags" Target="../tags/tag926.xml"/><Relationship Id="rId16" Type="http://schemas.openxmlformats.org/officeDocument/2006/relationships/tags" Target="../tags/tag940.xml"/><Relationship Id="rId1" Type="http://schemas.openxmlformats.org/officeDocument/2006/relationships/tags" Target="../tags/tag925.xml"/><Relationship Id="rId6" Type="http://schemas.openxmlformats.org/officeDocument/2006/relationships/tags" Target="../tags/tag930.xml"/><Relationship Id="rId11" Type="http://schemas.openxmlformats.org/officeDocument/2006/relationships/tags" Target="../tags/tag935.xml"/><Relationship Id="rId5" Type="http://schemas.openxmlformats.org/officeDocument/2006/relationships/tags" Target="../tags/tag929.xml"/><Relationship Id="rId15" Type="http://schemas.openxmlformats.org/officeDocument/2006/relationships/tags" Target="../tags/tag939.xml"/><Relationship Id="rId10" Type="http://schemas.openxmlformats.org/officeDocument/2006/relationships/tags" Target="../tags/tag934.xml"/><Relationship Id="rId4" Type="http://schemas.openxmlformats.org/officeDocument/2006/relationships/tags" Target="../tags/tag928.xml"/><Relationship Id="rId9" Type="http://schemas.openxmlformats.org/officeDocument/2006/relationships/tags" Target="../tags/tag933.xml"/><Relationship Id="rId14" Type="http://schemas.openxmlformats.org/officeDocument/2006/relationships/tags" Target="../tags/tag938.xml"/></Relationships>
</file>

<file path=ppt/slides/_rels/slide96.xml.rels><?xml version="1.0" encoding="UTF-8" standalone="yes"?>
<Relationships xmlns="http://schemas.openxmlformats.org/package/2006/relationships"><Relationship Id="rId8" Type="http://schemas.openxmlformats.org/officeDocument/2006/relationships/tags" Target="../tags/tag948.xml"/><Relationship Id="rId13" Type="http://schemas.openxmlformats.org/officeDocument/2006/relationships/tags" Target="../tags/tag953.xml"/><Relationship Id="rId18" Type="http://schemas.openxmlformats.org/officeDocument/2006/relationships/slideLayout" Target="../slideLayouts/slideLayout43.xml"/><Relationship Id="rId3" Type="http://schemas.openxmlformats.org/officeDocument/2006/relationships/tags" Target="../tags/tag943.xml"/><Relationship Id="rId7" Type="http://schemas.openxmlformats.org/officeDocument/2006/relationships/tags" Target="../tags/tag947.xml"/><Relationship Id="rId12" Type="http://schemas.openxmlformats.org/officeDocument/2006/relationships/tags" Target="../tags/tag952.xml"/><Relationship Id="rId17" Type="http://schemas.openxmlformats.org/officeDocument/2006/relationships/tags" Target="../tags/tag957.xml"/><Relationship Id="rId2" Type="http://schemas.openxmlformats.org/officeDocument/2006/relationships/tags" Target="../tags/tag942.xml"/><Relationship Id="rId16" Type="http://schemas.openxmlformats.org/officeDocument/2006/relationships/tags" Target="../tags/tag956.xml"/><Relationship Id="rId1" Type="http://schemas.openxmlformats.org/officeDocument/2006/relationships/tags" Target="../tags/tag941.xml"/><Relationship Id="rId6" Type="http://schemas.openxmlformats.org/officeDocument/2006/relationships/tags" Target="../tags/tag946.xml"/><Relationship Id="rId11" Type="http://schemas.openxmlformats.org/officeDocument/2006/relationships/tags" Target="../tags/tag951.xml"/><Relationship Id="rId5" Type="http://schemas.openxmlformats.org/officeDocument/2006/relationships/tags" Target="../tags/tag945.xml"/><Relationship Id="rId15" Type="http://schemas.openxmlformats.org/officeDocument/2006/relationships/tags" Target="../tags/tag955.xml"/><Relationship Id="rId10" Type="http://schemas.openxmlformats.org/officeDocument/2006/relationships/tags" Target="../tags/tag950.xml"/><Relationship Id="rId4" Type="http://schemas.openxmlformats.org/officeDocument/2006/relationships/tags" Target="../tags/tag944.xml"/><Relationship Id="rId9" Type="http://schemas.openxmlformats.org/officeDocument/2006/relationships/tags" Target="../tags/tag949.xml"/><Relationship Id="rId14" Type="http://schemas.openxmlformats.org/officeDocument/2006/relationships/tags" Target="../tags/tag954.xml"/></Relationships>
</file>

<file path=ppt/slides/_rels/slide97.xml.rels><?xml version="1.0" encoding="UTF-8" standalone="yes"?>
<Relationships xmlns="http://schemas.openxmlformats.org/package/2006/relationships"><Relationship Id="rId3" Type="http://schemas.openxmlformats.org/officeDocument/2006/relationships/tags" Target="../tags/tag960.xml"/><Relationship Id="rId2" Type="http://schemas.openxmlformats.org/officeDocument/2006/relationships/tags" Target="../tags/tag959.xml"/><Relationship Id="rId1" Type="http://schemas.openxmlformats.org/officeDocument/2006/relationships/tags" Target="../tags/tag958.xml"/><Relationship Id="rId4"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8" Type="http://schemas.openxmlformats.org/officeDocument/2006/relationships/tags" Target="../tags/tag968.xml"/><Relationship Id="rId13" Type="http://schemas.openxmlformats.org/officeDocument/2006/relationships/tags" Target="../tags/tag973.xml"/><Relationship Id="rId18" Type="http://schemas.openxmlformats.org/officeDocument/2006/relationships/tags" Target="../tags/tag978.xml"/><Relationship Id="rId3" Type="http://schemas.openxmlformats.org/officeDocument/2006/relationships/tags" Target="../tags/tag963.xml"/><Relationship Id="rId7" Type="http://schemas.openxmlformats.org/officeDocument/2006/relationships/tags" Target="../tags/tag967.xml"/><Relationship Id="rId12" Type="http://schemas.openxmlformats.org/officeDocument/2006/relationships/tags" Target="../tags/tag972.xml"/><Relationship Id="rId17" Type="http://schemas.openxmlformats.org/officeDocument/2006/relationships/tags" Target="../tags/tag977.xml"/><Relationship Id="rId2" Type="http://schemas.openxmlformats.org/officeDocument/2006/relationships/tags" Target="../tags/tag962.xml"/><Relationship Id="rId16" Type="http://schemas.openxmlformats.org/officeDocument/2006/relationships/tags" Target="../tags/tag976.xml"/><Relationship Id="rId20" Type="http://schemas.openxmlformats.org/officeDocument/2006/relationships/image" Target="../media/image53.png"/><Relationship Id="rId1" Type="http://schemas.openxmlformats.org/officeDocument/2006/relationships/tags" Target="../tags/tag961.xml"/><Relationship Id="rId6" Type="http://schemas.openxmlformats.org/officeDocument/2006/relationships/tags" Target="../tags/tag966.xml"/><Relationship Id="rId11" Type="http://schemas.openxmlformats.org/officeDocument/2006/relationships/tags" Target="../tags/tag971.xml"/><Relationship Id="rId5" Type="http://schemas.openxmlformats.org/officeDocument/2006/relationships/tags" Target="../tags/tag965.xml"/><Relationship Id="rId15" Type="http://schemas.openxmlformats.org/officeDocument/2006/relationships/tags" Target="../tags/tag975.xml"/><Relationship Id="rId10" Type="http://schemas.openxmlformats.org/officeDocument/2006/relationships/tags" Target="../tags/tag970.xml"/><Relationship Id="rId19" Type="http://schemas.openxmlformats.org/officeDocument/2006/relationships/slideLayout" Target="../slideLayouts/slideLayout43.xml"/><Relationship Id="rId4" Type="http://schemas.openxmlformats.org/officeDocument/2006/relationships/tags" Target="../tags/tag964.xml"/><Relationship Id="rId9" Type="http://schemas.openxmlformats.org/officeDocument/2006/relationships/tags" Target="../tags/tag969.xml"/><Relationship Id="rId14" Type="http://schemas.openxmlformats.org/officeDocument/2006/relationships/tags" Target="../tags/tag974.xml"/></Relationships>
</file>

<file path=ppt/slides/_rels/slide99.xml.rels><?xml version="1.0" encoding="UTF-8" standalone="yes"?>
<Relationships xmlns="http://schemas.openxmlformats.org/package/2006/relationships"><Relationship Id="rId8" Type="http://schemas.openxmlformats.org/officeDocument/2006/relationships/tags" Target="../tags/tag986.xml"/><Relationship Id="rId13" Type="http://schemas.openxmlformats.org/officeDocument/2006/relationships/tags" Target="../tags/tag991.xml"/><Relationship Id="rId3" Type="http://schemas.openxmlformats.org/officeDocument/2006/relationships/tags" Target="../tags/tag981.xml"/><Relationship Id="rId7" Type="http://schemas.openxmlformats.org/officeDocument/2006/relationships/tags" Target="../tags/tag985.xml"/><Relationship Id="rId12" Type="http://schemas.openxmlformats.org/officeDocument/2006/relationships/tags" Target="../tags/tag990.xml"/><Relationship Id="rId2" Type="http://schemas.openxmlformats.org/officeDocument/2006/relationships/tags" Target="../tags/tag980.xml"/><Relationship Id="rId16" Type="http://schemas.openxmlformats.org/officeDocument/2006/relationships/image" Target="../media/image44.jpeg"/><Relationship Id="rId1" Type="http://schemas.openxmlformats.org/officeDocument/2006/relationships/tags" Target="../tags/tag979.xml"/><Relationship Id="rId6" Type="http://schemas.openxmlformats.org/officeDocument/2006/relationships/tags" Target="../tags/tag984.xml"/><Relationship Id="rId11" Type="http://schemas.openxmlformats.org/officeDocument/2006/relationships/tags" Target="../tags/tag989.xml"/><Relationship Id="rId5" Type="http://schemas.openxmlformats.org/officeDocument/2006/relationships/tags" Target="../tags/tag983.xml"/><Relationship Id="rId15" Type="http://schemas.openxmlformats.org/officeDocument/2006/relationships/slideLayout" Target="../slideLayouts/slideLayout43.xml"/><Relationship Id="rId10" Type="http://schemas.openxmlformats.org/officeDocument/2006/relationships/tags" Target="../tags/tag988.xml"/><Relationship Id="rId4" Type="http://schemas.openxmlformats.org/officeDocument/2006/relationships/tags" Target="../tags/tag982.xml"/><Relationship Id="rId9" Type="http://schemas.openxmlformats.org/officeDocument/2006/relationships/tags" Target="../tags/tag987.xml"/><Relationship Id="rId14" Type="http://schemas.openxmlformats.org/officeDocument/2006/relationships/tags" Target="../tags/tag9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2619" y="6382637"/>
            <a:ext cx="12204000" cy="0"/>
          </a:xfrm>
          <a:prstGeom prst="line">
            <a:avLst/>
          </a:prstGeom>
          <a:noFill/>
          <a:ln w="66675" cap="flat" cmpd="sng" algn="ctr">
            <a:solidFill>
              <a:schemeClr val="accent1"/>
            </a:solidFill>
            <a:prstDash val="solid"/>
            <a:miter lim="800000"/>
          </a:ln>
          <a:effectLst/>
        </p:spPr>
      </p:cxnSp>
      <p:cxnSp>
        <p:nvCxnSpPr>
          <p:cNvPr id="5" name="直接连接符 4"/>
          <p:cNvCxnSpPr/>
          <p:nvPr>
            <p:custDataLst>
              <p:tags r:id="rId2"/>
            </p:custDataLst>
          </p:nvPr>
        </p:nvCxnSpPr>
        <p:spPr>
          <a:xfrm>
            <a:off x="2619" y="6666062"/>
            <a:ext cx="12204000" cy="0"/>
          </a:xfrm>
          <a:prstGeom prst="line">
            <a:avLst/>
          </a:prstGeom>
          <a:noFill/>
          <a:ln w="66675" cap="flat" cmpd="sng" algn="ctr">
            <a:solidFill>
              <a:schemeClr val="accent1"/>
            </a:solidFill>
            <a:prstDash val="solid"/>
            <a:miter lim="800000"/>
          </a:ln>
          <a:effectLst/>
        </p:spPr>
      </p:cxnSp>
      <p:cxnSp>
        <p:nvCxnSpPr>
          <p:cNvPr id="6" name="直接连接符 5"/>
          <p:cNvCxnSpPr/>
          <p:nvPr>
            <p:custDataLst>
              <p:tags r:id="rId3"/>
            </p:custDataLst>
          </p:nvPr>
        </p:nvCxnSpPr>
        <p:spPr>
          <a:xfrm>
            <a:off x="2619" y="6099212"/>
            <a:ext cx="12204000" cy="0"/>
          </a:xfrm>
          <a:prstGeom prst="line">
            <a:avLst/>
          </a:prstGeom>
          <a:noFill/>
          <a:ln w="66675" cap="flat" cmpd="sng" algn="ctr">
            <a:solidFill>
              <a:schemeClr val="accent1"/>
            </a:solidFill>
            <a:prstDash val="solid"/>
            <a:miter lim="800000"/>
          </a:ln>
          <a:effectLst/>
        </p:spPr>
      </p:cxnSp>
      <p:cxnSp>
        <p:nvCxnSpPr>
          <p:cNvPr id="7" name="直接连接符 6"/>
          <p:cNvCxnSpPr/>
          <p:nvPr>
            <p:custDataLst>
              <p:tags r:id="rId4"/>
            </p:custDataLst>
          </p:nvPr>
        </p:nvCxnSpPr>
        <p:spPr>
          <a:xfrm>
            <a:off x="7997" y="5815787"/>
            <a:ext cx="12204000" cy="0"/>
          </a:xfrm>
          <a:prstGeom prst="line">
            <a:avLst/>
          </a:prstGeom>
          <a:noFill/>
          <a:ln w="66675" cap="flat" cmpd="sng" algn="ctr">
            <a:solidFill>
              <a:schemeClr val="accent1"/>
            </a:solidFill>
            <a:prstDash val="solid"/>
            <a:miter lim="800000"/>
          </a:ln>
          <a:effectLst/>
        </p:spPr>
      </p:cxnSp>
      <p:sp>
        <p:nvSpPr>
          <p:cNvPr id="8" name="矩形 7"/>
          <p:cNvSpPr/>
          <p:nvPr>
            <p:custDataLst>
              <p:tags r:id="rId5"/>
            </p:custDataLst>
          </p:nvPr>
        </p:nvSpPr>
        <p:spPr>
          <a:xfrm>
            <a:off x="0" y="-2435"/>
            <a:ext cx="12192000" cy="5628586"/>
          </a:xfrm>
          <a:prstGeom prst="rect">
            <a:avLst/>
          </a:prstGeom>
          <a:solidFill>
            <a:schemeClr val="accent1"/>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7">
            <a:extLst>
              <a:ext uri="{BEBA8EAE-BF5A-486C-A8C5-ECC9F3942E4B}">
                <a14:imgProps xmlns:a14="http://schemas.microsoft.com/office/drawing/2010/main">
                  <a14:imgLayer r:embed="rId8">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101" y="3837301"/>
            <a:ext cx="4186991" cy="3008759"/>
          </a:xfrm>
          <a:prstGeom prst="rect">
            <a:avLst/>
          </a:prstGeom>
        </p:spPr>
      </p:pic>
      <p:sp>
        <p:nvSpPr>
          <p:cNvPr id="11" name="文本框 10"/>
          <p:cNvSpPr txBox="1"/>
          <p:nvPr/>
        </p:nvSpPr>
        <p:spPr>
          <a:xfrm>
            <a:off x="3968592" y="4327382"/>
            <a:ext cx="4552105" cy="829945"/>
          </a:xfrm>
          <a:prstGeom prst="rect">
            <a:avLst/>
          </a:prstGeom>
          <a:noFill/>
        </p:spPr>
        <p:txBody>
          <a:bodyPr wrap="square" rtlCol="0">
            <a:spAutoFit/>
          </a:bodyPr>
          <a:lstStyle/>
          <a:p>
            <a:pPr algn="ctr" defTabSz="457200" fontAlgn="auto">
              <a:spcBef>
                <a:spcPts val="0"/>
              </a:spcBef>
              <a:spcAft>
                <a:spcPts val="0"/>
              </a:spcAft>
            </a:pPr>
            <a:r>
              <a:rPr lang="zh-CN" altLang="en-US" sz="4800" b="0" dirty="0" smtClean="0">
                <a:ln w="19050">
                  <a:solidFill>
                    <a:srgbClr val="FFFFFF"/>
                  </a:solidFill>
                </a:ln>
                <a:solidFill>
                  <a:schemeClr val="lt1"/>
                </a:solidFill>
                <a:latin typeface="微软雅黑" panose="020B0503020204020204" pitchFamily="34" charset="-122"/>
                <a:ea typeface="微软雅黑" panose="020B0503020204020204" pitchFamily="34" charset="-122"/>
              </a:rPr>
              <a:t>第</a:t>
            </a:r>
            <a:r>
              <a:rPr lang="en-US" altLang="zh-CN" sz="4800" dirty="0">
                <a:ln w="19050">
                  <a:solidFill>
                    <a:srgbClr val="FFFFFF"/>
                  </a:solidFill>
                </a:ln>
                <a:solidFill>
                  <a:schemeClr val="lt1"/>
                </a:solidFill>
                <a:latin typeface="微软雅黑" panose="020B0503020204020204" pitchFamily="34" charset="-122"/>
                <a:ea typeface="微软雅黑" panose="020B0503020204020204" pitchFamily="34" charset="-122"/>
              </a:rPr>
              <a:t>7</a:t>
            </a:r>
            <a:r>
              <a:rPr lang="zh-CN" altLang="en-US" sz="4800" b="0" dirty="0" smtClean="0">
                <a:ln w="19050">
                  <a:solidFill>
                    <a:srgbClr val="FFFFFF"/>
                  </a:solidFill>
                </a:ln>
                <a:solidFill>
                  <a:schemeClr val="lt1"/>
                </a:solidFill>
                <a:latin typeface="微软雅黑" panose="020B0503020204020204" pitchFamily="34" charset="-122"/>
                <a:ea typeface="微软雅黑" panose="020B0503020204020204" pitchFamily="34" charset="-122"/>
              </a:rPr>
              <a:t>章  </a:t>
            </a:r>
            <a:r>
              <a:rPr lang="zh-CN" altLang="en-US" sz="4800" dirty="0">
                <a:ln w="19050">
                  <a:solidFill>
                    <a:srgbClr val="FFFFFF"/>
                  </a:solidFill>
                </a:ln>
                <a:solidFill>
                  <a:schemeClr val="lt1"/>
                </a:solidFill>
                <a:latin typeface="微软雅黑" panose="020B0503020204020204" pitchFamily="34" charset="-122"/>
                <a:ea typeface="微软雅黑" panose="020B0503020204020204" pitchFamily="34" charset="-122"/>
              </a:rPr>
              <a:t>图</a:t>
            </a:r>
            <a:endParaRPr lang="zh-CN" altLang="en-US" sz="4800" b="0" dirty="0">
              <a:ln w="19050">
                <a:solidFill>
                  <a:srgbClr val="FFFFFF"/>
                </a:solidFill>
              </a:ln>
              <a:solidFill>
                <a:schemeClr val="lt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9">
            <a:clrChange>
              <a:clrFrom>
                <a:srgbClr val="C0262E"/>
              </a:clrFrom>
              <a:clrTo>
                <a:srgbClr val="C0262E">
                  <a:alpha val="0"/>
                </a:srgbClr>
              </a:clrTo>
            </a:clrChange>
            <a:extLst>
              <a:ext uri="{28A0092B-C50C-407E-A947-70E740481C1C}">
                <a14:useLocalDpi xmlns:a14="http://schemas.microsoft.com/office/drawing/2010/main" val="0"/>
              </a:ext>
            </a:extLst>
          </a:blip>
          <a:srcRect l="18499" b="25147"/>
          <a:stretch/>
        </p:blipFill>
        <p:spPr>
          <a:xfrm>
            <a:off x="2885565" y="886850"/>
            <a:ext cx="6647195" cy="22957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063" y="2042381"/>
            <a:ext cx="8301048" cy="1603104"/>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数据结构中的图一般不重复出现一条边，如果允许重复边出现，这样的图称为多重图，如一个无向图中顶点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之间出现两条或两条以上的边。本书中讨论的图均指非多重图。</a:t>
            </a:r>
          </a:p>
        </p:txBody>
      </p:sp>
      <p:pic>
        <p:nvPicPr>
          <p:cNvPr id="9" name="图片 8"/>
          <p:cNvPicPr>
            <a:picLocks noChangeAspect="1"/>
          </p:cNvPicPr>
          <p:nvPr/>
        </p:nvPicPr>
        <p:blipFill rotWithShape="1">
          <a:blip r:embed="rId20" cstate="print">
            <a:extLst>
              <a:ext uri="{28A0092B-C50C-407E-A947-70E740481C1C}">
                <a14:useLocalDpi xmlns:a14="http://schemas.microsoft.com/office/drawing/2010/main" val="0"/>
              </a:ext>
            </a:extLst>
          </a:blip>
          <a:srcRect r="7351" b="-600"/>
          <a:stretch>
            <a:fillRect/>
          </a:stretch>
        </p:blipFill>
        <p:spPr>
          <a:xfrm flipH="1">
            <a:off x="8383111" y="1411107"/>
            <a:ext cx="3754304" cy="4025593"/>
          </a:xfrm>
          <a:prstGeom prst="rect">
            <a:avLst/>
          </a:prstGeom>
        </p:spPr>
      </p:pic>
      <p:grpSp>
        <p:nvGrpSpPr>
          <p:cNvPr id="10" name="组合 9"/>
          <p:cNvGrpSpPr/>
          <p:nvPr/>
        </p:nvGrpSpPr>
        <p:grpSpPr>
          <a:xfrm>
            <a:off x="528345" y="1089232"/>
            <a:ext cx="3082335" cy="517274"/>
            <a:chOff x="1396240" y="2304668"/>
            <a:chExt cx="2107000" cy="480002"/>
          </a:xfrm>
        </p:grpSpPr>
        <p:sp>
          <p:nvSpPr>
            <p:cNvPr id="11" name="矩形: 圆角 10"/>
            <p:cNvSpPr/>
            <p:nvPr>
              <p:custDataLst>
                <p:tags r:id="rId17"/>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18"/>
              </p:custDataLst>
            </p:nvPr>
          </p:nvSpPr>
          <p:spPr>
            <a:xfrm>
              <a:off x="1433295" y="2360437"/>
              <a:ext cx="2069945" cy="342720"/>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多重无向图和多重有向图</a:t>
              </a:r>
            </a:p>
          </p:txBody>
        </p:sp>
      </p:grpSp>
      <p:sp>
        <p:nvSpPr>
          <p:cNvPr id="8" name="文本框 7"/>
          <p:cNvSpPr txBox="1"/>
          <p:nvPr/>
        </p:nvSpPr>
        <p:spPr>
          <a:xfrm>
            <a:off x="1089752" y="149579"/>
            <a:ext cx="2722220"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7.1.1</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图的基本概念</a:t>
            </a:r>
          </a:p>
        </p:txBody>
      </p:sp>
      <p:grpSp>
        <p:nvGrpSpPr>
          <p:cNvPr id="2" name="组合 1"/>
          <p:cNvGrpSpPr/>
          <p:nvPr/>
        </p:nvGrpSpPr>
        <p:grpSpPr>
          <a:xfrm>
            <a:off x="1915971" y="4020619"/>
            <a:ext cx="2052048" cy="1909066"/>
            <a:chOff x="1857356" y="3903389"/>
            <a:chExt cx="2052048" cy="1909066"/>
          </a:xfrm>
        </p:grpSpPr>
        <p:sp>
          <p:nvSpPr>
            <p:cNvPr id="44" name="Freeform 20"/>
            <p:cNvSpPr/>
            <p:nvPr>
              <p:custDataLst>
                <p:tags r:id="rId9"/>
              </p:custDataLst>
            </p:nvPr>
          </p:nvSpPr>
          <p:spPr bwMode="auto">
            <a:xfrm>
              <a:off x="2171627" y="4650515"/>
              <a:ext cx="466841" cy="388618"/>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5" name="Freeform 19"/>
            <p:cNvSpPr/>
            <p:nvPr>
              <p:custDataLst>
                <p:tags r:id="rId10"/>
              </p:custDataLst>
            </p:nvPr>
          </p:nvSpPr>
          <p:spPr bwMode="auto">
            <a:xfrm>
              <a:off x="2878477" y="4637341"/>
              <a:ext cx="451782" cy="402733"/>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6" name="Freeform 18"/>
            <p:cNvSpPr/>
            <p:nvPr>
              <p:custDataLst>
                <p:tags r:id="rId11"/>
              </p:custDataLst>
            </p:nvPr>
          </p:nvSpPr>
          <p:spPr bwMode="auto">
            <a:xfrm>
              <a:off x="2870947" y="4089700"/>
              <a:ext cx="486606" cy="366976"/>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7" name="Freeform 17"/>
            <p:cNvSpPr/>
            <p:nvPr>
              <p:custDataLst>
                <p:tags r:id="rId12"/>
              </p:custDataLst>
            </p:nvPr>
          </p:nvSpPr>
          <p:spPr bwMode="auto">
            <a:xfrm>
              <a:off x="2129272" y="4092523"/>
              <a:ext cx="529902" cy="409319"/>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8" name="Oval 14"/>
            <p:cNvSpPr>
              <a:spLocks noChangeArrowheads="1"/>
            </p:cNvSpPr>
            <p:nvPr>
              <p:custDataLst>
                <p:tags r:id="rId13"/>
              </p:custDataLst>
            </p:nvPr>
          </p:nvSpPr>
          <p:spPr bwMode="auto">
            <a:xfrm>
              <a:off x="2613996" y="3903389"/>
              <a:ext cx="265422"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9" name="Oval 12"/>
            <p:cNvSpPr>
              <a:spLocks noChangeArrowheads="1"/>
            </p:cNvSpPr>
            <p:nvPr>
              <p:custDataLst>
                <p:tags r:id="rId14"/>
              </p:custDataLst>
            </p:nvPr>
          </p:nvSpPr>
          <p:spPr bwMode="auto">
            <a:xfrm>
              <a:off x="3291669" y="4397395"/>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0" name="Oval 11"/>
            <p:cNvSpPr>
              <a:spLocks noChangeArrowheads="1"/>
            </p:cNvSpPr>
            <p:nvPr>
              <p:custDataLst>
                <p:tags r:id="rId15"/>
              </p:custDataLst>
            </p:nvPr>
          </p:nvSpPr>
          <p:spPr bwMode="auto">
            <a:xfrm>
              <a:off x="1936324" y="4397395"/>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1" name="Oval 10"/>
            <p:cNvSpPr>
              <a:spLocks noChangeArrowheads="1"/>
            </p:cNvSpPr>
            <p:nvPr>
              <p:custDataLst>
                <p:tags r:id="rId16"/>
              </p:custDataLst>
            </p:nvPr>
          </p:nvSpPr>
          <p:spPr bwMode="auto">
            <a:xfrm>
              <a:off x="2613055" y="4942213"/>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Text Box 3"/>
            <p:cNvSpPr txBox="1">
              <a:spLocks noChangeArrowheads="1"/>
            </p:cNvSpPr>
            <p:nvPr/>
          </p:nvSpPr>
          <p:spPr bwMode="auto">
            <a:xfrm>
              <a:off x="1857356" y="5518874"/>
              <a:ext cx="2052048" cy="293581"/>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）多重无向图</a:t>
              </a:r>
            </a:p>
          </p:txBody>
        </p:sp>
        <p:sp>
          <p:nvSpPr>
            <p:cNvPr id="59" name="任意多边形 58"/>
            <p:cNvSpPr/>
            <p:nvPr/>
          </p:nvSpPr>
          <p:spPr>
            <a:xfrm>
              <a:off x="2190750" y="4370998"/>
              <a:ext cx="1104900" cy="155575"/>
            </a:xfrm>
            <a:custGeom>
              <a:avLst/>
              <a:gdLst>
                <a:gd name="connsiteX0" fmla="*/ 0 w 1104900"/>
                <a:gd name="connsiteY0" fmla="*/ 155575 h 155575"/>
                <a:gd name="connsiteX1" fmla="*/ 333375 w 1104900"/>
                <a:gd name="connsiteY1" fmla="*/ 31750 h 155575"/>
                <a:gd name="connsiteX2" fmla="*/ 628650 w 1104900"/>
                <a:gd name="connsiteY2" fmla="*/ 12700 h 155575"/>
                <a:gd name="connsiteX3" fmla="*/ 1104900 w 1104900"/>
                <a:gd name="connsiteY3" fmla="*/ 107950 h 155575"/>
              </a:gdLst>
              <a:ahLst/>
              <a:cxnLst>
                <a:cxn ang="0">
                  <a:pos x="connsiteX0" y="connsiteY0"/>
                </a:cxn>
                <a:cxn ang="0">
                  <a:pos x="connsiteX1" y="connsiteY1"/>
                </a:cxn>
                <a:cxn ang="0">
                  <a:pos x="connsiteX2" y="connsiteY2"/>
                </a:cxn>
                <a:cxn ang="0">
                  <a:pos x="connsiteX3" y="connsiteY3"/>
                </a:cxn>
              </a:cxnLst>
              <a:rect l="l" t="t" r="r" b="b"/>
              <a:pathLst>
                <a:path w="1104900" h="155575">
                  <a:moveTo>
                    <a:pt x="0" y="155575"/>
                  </a:moveTo>
                  <a:cubicBezTo>
                    <a:pt x="114300" y="105569"/>
                    <a:pt x="228600" y="55563"/>
                    <a:pt x="333375" y="31750"/>
                  </a:cubicBezTo>
                  <a:cubicBezTo>
                    <a:pt x="438150" y="7938"/>
                    <a:pt x="500063" y="0"/>
                    <a:pt x="628650" y="12700"/>
                  </a:cubicBezTo>
                  <a:cubicBezTo>
                    <a:pt x="757237" y="25400"/>
                    <a:pt x="931068" y="66675"/>
                    <a:pt x="1104900" y="107950"/>
                  </a:cubicBezTo>
                </a:path>
              </a:pathLst>
            </a:custGeom>
            <a:ln w="1905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C0262E"/>
                </a:solidFill>
                <a:latin typeface="楷体" panose="02010609060101010101" pitchFamily="49" charset="-122"/>
                <a:ea typeface="楷体" panose="02010609060101010101" pitchFamily="49" charset="-122"/>
              </a:endParaRPr>
            </a:p>
          </p:txBody>
        </p:sp>
        <p:sp>
          <p:nvSpPr>
            <p:cNvPr id="60" name="任意多边形 59"/>
            <p:cNvSpPr/>
            <p:nvPr/>
          </p:nvSpPr>
          <p:spPr>
            <a:xfrm>
              <a:off x="2190750" y="4574198"/>
              <a:ext cx="1095375" cy="104775"/>
            </a:xfrm>
            <a:custGeom>
              <a:avLst/>
              <a:gdLst>
                <a:gd name="connsiteX0" fmla="*/ 1095375 w 1095375"/>
                <a:gd name="connsiteY0" fmla="*/ 0 h 104775"/>
                <a:gd name="connsiteX1" fmla="*/ 857250 w 1095375"/>
                <a:gd name="connsiteY1" fmla="*/ 76200 h 104775"/>
                <a:gd name="connsiteX2" fmla="*/ 495300 w 1095375"/>
                <a:gd name="connsiteY2" fmla="*/ 95250 h 104775"/>
                <a:gd name="connsiteX3" fmla="*/ 0 w 1095375"/>
                <a:gd name="connsiteY3" fmla="*/ 19050 h 104775"/>
              </a:gdLst>
              <a:ahLst/>
              <a:cxnLst>
                <a:cxn ang="0">
                  <a:pos x="connsiteX0" y="connsiteY0"/>
                </a:cxn>
                <a:cxn ang="0">
                  <a:pos x="connsiteX1" y="connsiteY1"/>
                </a:cxn>
                <a:cxn ang="0">
                  <a:pos x="connsiteX2" y="connsiteY2"/>
                </a:cxn>
                <a:cxn ang="0">
                  <a:pos x="connsiteX3" y="connsiteY3"/>
                </a:cxn>
              </a:cxnLst>
              <a:rect l="l" t="t" r="r" b="b"/>
              <a:pathLst>
                <a:path w="1095375" h="104775">
                  <a:moveTo>
                    <a:pt x="1095375" y="0"/>
                  </a:moveTo>
                  <a:cubicBezTo>
                    <a:pt x="1026318" y="30162"/>
                    <a:pt x="957262" y="60325"/>
                    <a:pt x="857250" y="76200"/>
                  </a:cubicBezTo>
                  <a:cubicBezTo>
                    <a:pt x="757238" y="92075"/>
                    <a:pt x="638175" y="104775"/>
                    <a:pt x="495300" y="95250"/>
                  </a:cubicBezTo>
                  <a:cubicBezTo>
                    <a:pt x="352425" y="85725"/>
                    <a:pt x="176212" y="52387"/>
                    <a:pt x="0" y="19050"/>
                  </a:cubicBezTo>
                </a:path>
              </a:pathLst>
            </a:custGeom>
            <a:ln w="1905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C0262E"/>
                </a:solidFill>
                <a:latin typeface="楷体" panose="02010609060101010101" pitchFamily="49" charset="-122"/>
                <a:ea typeface="楷体" panose="02010609060101010101" pitchFamily="49" charset="-122"/>
              </a:endParaRPr>
            </a:p>
          </p:txBody>
        </p:sp>
      </p:grpSp>
      <p:grpSp>
        <p:nvGrpSpPr>
          <p:cNvPr id="3" name="组合 2"/>
          <p:cNvGrpSpPr/>
          <p:nvPr/>
        </p:nvGrpSpPr>
        <p:grpSpPr>
          <a:xfrm>
            <a:off x="4630615" y="4000859"/>
            <a:ext cx="1857388" cy="1928826"/>
            <a:chOff x="4572000" y="3883629"/>
            <a:chExt cx="1857388" cy="1928826"/>
          </a:xfrm>
        </p:grpSpPr>
        <p:sp>
          <p:nvSpPr>
            <p:cNvPr id="41" name="Freeform 23"/>
            <p:cNvSpPr/>
            <p:nvPr>
              <p:custDataLst>
                <p:tags r:id="rId1"/>
              </p:custDataLst>
            </p:nvPr>
          </p:nvSpPr>
          <p:spPr bwMode="auto">
            <a:xfrm>
              <a:off x="4793843" y="4640164"/>
              <a:ext cx="442370" cy="370740"/>
            </a:xfrm>
            <a:custGeom>
              <a:avLst/>
              <a:gdLst/>
              <a:ahLst/>
              <a:cxnLst>
                <a:cxn ang="0">
                  <a:pos x="0" y="0"/>
                </a:cxn>
                <a:cxn ang="0">
                  <a:pos x="470" y="394"/>
                </a:cxn>
              </a:cxnLst>
              <a:rect l="0" t="0" r="r" b="b"/>
              <a:pathLst>
                <a:path w="470" h="394">
                  <a:moveTo>
                    <a:pt x="0" y="0"/>
                  </a:moveTo>
                  <a:lnTo>
                    <a:pt x="470" y="39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2" name="Freeform 22"/>
            <p:cNvSpPr/>
            <p:nvPr>
              <p:custDataLst>
                <p:tags r:id="rId2"/>
              </p:custDataLst>
            </p:nvPr>
          </p:nvSpPr>
          <p:spPr bwMode="auto">
            <a:xfrm>
              <a:off x="5437406" y="4641105"/>
              <a:ext cx="501666" cy="378268"/>
            </a:xfrm>
            <a:custGeom>
              <a:avLst/>
              <a:gdLst/>
              <a:ahLst/>
              <a:cxnLst>
                <a:cxn ang="0">
                  <a:pos x="0" y="402"/>
                </a:cxn>
                <a:cxn ang="0">
                  <a:pos x="533" y="0"/>
                </a:cxn>
              </a:cxnLst>
              <a:rect l="0" t="0" r="r" b="b"/>
              <a:pathLst>
                <a:path w="533" h="402">
                  <a:moveTo>
                    <a:pt x="0" y="402"/>
                  </a:moveTo>
                  <a:lnTo>
                    <a:pt x="53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3" name="Freeform 21"/>
            <p:cNvSpPr/>
            <p:nvPr>
              <p:custDataLst>
                <p:tags r:id="rId3"/>
              </p:custDataLst>
            </p:nvPr>
          </p:nvSpPr>
          <p:spPr bwMode="auto">
            <a:xfrm>
              <a:off x="5496928" y="4078408"/>
              <a:ext cx="437663" cy="332160"/>
            </a:xfrm>
            <a:custGeom>
              <a:avLst/>
              <a:gdLst/>
              <a:ahLst/>
              <a:cxnLst>
                <a:cxn ang="0">
                  <a:pos x="465" y="353"/>
                </a:cxn>
                <a:cxn ang="0">
                  <a:pos x="0" y="0"/>
                </a:cxn>
              </a:cxnLst>
              <a:rect l="0" t="0" r="r" b="b"/>
              <a:pathLst>
                <a:path w="465" h="353">
                  <a:moveTo>
                    <a:pt x="465" y="353"/>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52" name="Freeform 9"/>
            <p:cNvSpPr/>
            <p:nvPr>
              <p:custDataLst>
                <p:tags r:id="rId4"/>
              </p:custDataLst>
            </p:nvPr>
          </p:nvSpPr>
          <p:spPr bwMode="auto">
            <a:xfrm>
              <a:off x="4792902" y="4092523"/>
              <a:ext cx="458370" cy="348157"/>
            </a:xfrm>
            <a:custGeom>
              <a:avLst/>
              <a:gdLst/>
              <a:ahLst/>
              <a:cxnLst>
                <a:cxn ang="0">
                  <a:pos x="487" y="0"/>
                </a:cxn>
                <a:cxn ang="0">
                  <a:pos x="0" y="369"/>
                </a:cxn>
              </a:cxnLst>
              <a:rect l="0" t="0" r="r" b="b"/>
              <a:pathLst>
                <a:path w="487" h="369">
                  <a:moveTo>
                    <a:pt x="487" y="0"/>
                  </a:moveTo>
                  <a:lnTo>
                    <a:pt x="0" y="36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53" name="Oval 8"/>
            <p:cNvSpPr>
              <a:spLocks noChangeArrowheads="1"/>
            </p:cNvSpPr>
            <p:nvPr>
              <p:custDataLst>
                <p:tags r:id="rId5"/>
              </p:custDataLst>
            </p:nvPr>
          </p:nvSpPr>
          <p:spPr bwMode="auto">
            <a:xfrm>
              <a:off x="5220212" y="3883629"/>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4" name="Oval 6"/>
            <p:cNvSpPr>
              <a:spLocks noChangeArrowheads="1"/>
            </p:cNvSpPr>
            <p:nvPr>
              <p:custDataLst>
                <p:tags r:id="rId6"/>
              </p:custDataLst>
            </p:nvPr>
          </p:nvSpPr>
          <p:spPr bwMode="auto">
            <a:xfrm>
              <a:off x="5898825" y="4395513"/>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5" name="Oval 5"/>
            <p:cNvSpPr>
              <a:spLocks noChangeArrowheads="1"/>
            </p:cNvSpPr>
            <p:nvPr>
              <p:custDataLst>
                <p:tags r:id="rId7"/>
              </p:custDataLst>
            </p:nvPr>
          </p:nvSpPr>
          <p:spPr bwMode="auto">
            <a:xfrm>
              <a:off x="4576423" y="4395513"/>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6" name="Oval 4"/>
            <p:cNvSpPr>
              <a:spLocks noChangeArrowheads="1"/>
            </p:cNvSpPr>
            <p:nvPr>
              <p:custDataLst>
                <p:tags r:id="rId8"/>
              </p:custDataLst>
            </p:nvPr>
          </p:nvSpPr>
          <p:spPr bwMode="auto">
            <a:xfrm>
              <a:off x="5219271" y="4940331"/>
              <a:ext cx="267304"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8" name="Text Box 2"/>
            <p:cNvSpPr txBox="1">
              <a:spLocks noChangeArrowheads="1"/>
            </p:cNvSpPr>
            <p:nvPr/>
          </p:nvSpPr>
          <p:spPr bwMode="auto">
            <a:xfrm>
              <a:off x="4572000" y="5518874"/>
              <a:ext cx="1857388" cy="293581"/>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）多重有向图</a:t>
              </a:r>
            </a:p>
          </p:txBody>
        </p:sp>
        <p:sp>
          <p:nvSpPr>
            <p:cNvPr id="61" name="任意多边形 60"/>
            <p:cNvSpPr/>
            <p:nvPr/>
          </p:nvSpPr>
          <p:spPr>
            <a:xfrm>
              <a:off x="5187950" y="4183673"/>
              <a:ext cx="107950" cy="790575"/>
            </a:xfrm>
            <a:custGeom>
              <a:avLst/>
              <a:gdLst>
                <a:gd name="connsiteX0" fmla="*/ 88900 w 107950"/>
                <a:gd name="connsiteY0" fmla="*/ 0 h 790575"/>
                <a:gd name="connsiteX1" fmla="*/ 3175 w 107950"/>
                <a:gd name="connsiteY1" fmla="*/ 257175 h 790575"/>
                <a:gd name="connsiteX2" fmla="*/ 107950 w 107950"/>
                <a:gd name="connsiteY2" fmla="*/ 790575 h 790575"/>
              </a:gdLst>
              <a:ahLst/>
              <a:cxnLst>
                <a:cxn ang="0">
                  <a:pos x="connsiteX0" y="connsiteY0"/>
                </a:cxn>
                <a:cxn ang="0">
                  <a:pos x="connsiteX1" y="connsiteY1"/>
                </a:cxn>
                <a:cxn ang="0">
                  <a:pos x="connsiteX2" y="connsiteY2"/>
                </a:cxn>
              </a:cxnLst>
              <a:rect l="l" t="t" r="r" b="b"/>
              <a:pathLst>
                <a:path w="107950" h="790575">
                  <a:moveTo>
                    <a:pt x="88900" y="0"/>
                  </a:moveTo>
                  <a:cubicBezTo>
                    <a:pt x="44450" y="62706"/>
                    <a:pt x="0" y="125413"/>
                    <a:pt x="3175" y="257175"/>
                  </a:cubicBezTo>
                  <a:cubicBezTo>
                    <a:pt x="6350" y="388937"/>
                    <a:pt x="57150" y="589756"/>
                    <a:pt x="107950" y="790575"/>
                  </a:cubicBezTo>
                </a:path>
              </a:pathLst>
            </a:custGeom>
            <a:ln w="19050">
              <a:solidFill>
                <a:srgbClr val="FF0000"/>
              </a:solidFill>
              <a:headEnd type="arrow"/>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C0262E"/>
                </a:solidFill>
                <a:latin typeface="楷体" panose="02010609060101010101" pitchFamily="49" charset="-122"/>
                <a:ea typeface="楷体" panose="02010609060101010101" pitchFamily="49" charset="-122"/>
              </a:endParaRPr>
            </a:p>
          </p:txBody>
        </p:sp>
        <p:sp>
          <p:nvSpPr>
            <p:cNvPr id="62" name="任意多边形 61"/>
            <p:cNvSpPr/>
            <p:nvPr/>
          </p:nvSpPr>
          <p:spPr>
            <a:xfrm>
              <a:off x="5391150" y="4164623"/>
              <a:ext cx="77788" cy="800100"/>
            </a:xfrm>
            <a:custGeom>
              <a:avLst/>
              <a:gdLst>
                <a:gd name="connsiteX0" fmla="*/ 0 w 77788"/>
                <a:gd name="connsiteY0" fmla="*/ 800100 h 800100"/>
                <a:gd name="connsiteX1" fmla="*/ 76200 w 77788"/>
                <a:gd name="connsiteY1" fmla="*/ 495300 h 800100"/>
                <a:gd name="connsiteX2" fmla="*/ 9525 w 77788"/>
                <a:gd name="connsiteY2" fmla="*/ 0 h 800100"/>
              </a:gdLst>
              <a:ahLst/>
              <a:cxnLst>
                <a:cxn ang="0">
                  <a:pos x="connsiteX0" y="connsiteY0"/>
                </a:cxn>
                <a:cxn ang="0">
                  <a:pos x="connsiteX1" y="connsiteY1"/>
                </a:cxn>
                <a:cxn ang="0">
                  <a:pos x="connsiteX2" y="connsiteY2"/>
                </a:cxn>
              </a:cxnLst>
              <a:rect l="l" t="t" r="r" b="b"/>
              <a:pathLst>
                <a:path w="77788" h="800100">
                  <a:moveTo>
                    <a:pt x="0" y="800100"/>
                  </a:moveTo>
                  <a:cubicBezTo>
                    <a:pt x="37306" y="714375"/>
                    <a:pt x="74613" y="628650"/>
                    <a:pt x="76200" y="495300"/>
                  </a:cubicBezTo>
                  <a:cubicBezTo>
                    <a:pt x="77788" y="361950"/>
                    <a:pt x="43656" y="180975"/>
                    <a:pt x="9525" y="0"/>
                  </a:cubicBezTo>
                </a:path>
              </a:pathLst>
            </a:custGeom>
            <a:ln w="19050">
              <a:solidFill>
                <a:srgbClr val="FF0000"/>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C0262E"/>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3500"/>
                            </p:stCondLst>
                            <p:childTnLst>
                              <p:par>
                                <p:cTn id="21" presetID="2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
        <p:nvSpPr>
          <p:cNvPr id="10" name="TextBox 8"/>
          <p:cNvSpPr txBox="1"/>
          <p:nvPr/>
        </p:nvSpPr>
        <p:spPr>
          <a:xfrm>
            <a:off x="1192283" y="1097190"/>
            <a:ext cx="882324"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nvGrpSpPr>
          <p:cNvPr id="11" name="组合 10"/>
          <p:cNvGrpSpPr/>
          <p:nvPr/>
        </p:nvGrpSpPr>
        <p:grpSpPr>
          <a:xfrm>
            <a:off x="517081" y="2070267"/>
            <a:ext cx="11157843" cy="4102828"/>
            <a:chOff x="1113577" y="2755172"/>
            <a:chExt cx="11157842" cy="4102828"/>
          </a:xfrm>
        </p:grpSpPr>
        <p:pic>
          <p:nvPicPr>
            <p:cNvPr id="12" name="图片 11" descr="图片包含 白板&#10;&#10;描述已自动生成"/>
            <p:cNvPicPr>
              <a:picLocks noChangeAspect="1"/>
            </p:cNvPicPr>
            <p:nvPr/>
          </p:nvPicPr>
          <p:blipFill rotWithShape="1">
            <a:blip r:embed="rId3">
              <a:extLst>
                <a:ext uri="{28A0092B-C50C-407E-A947-70E740481C1C}">
                  <a14:useLocalDpi xmlns:a14="http://schemas.microsoft.com/office/drawing/2010/main" val="0"/>
                </a:ext>
              </a:extLst>
            </a:blip>
            <a:srcRect t="21254" r="57008"/>
            <a:stretch>
              <a:fillRect/>
            </a:stretch>
          </p:blipFill>
          <p:spPr>
            <a:xfrm>
              <a:off x="1113577" y="2755172"/>
              <a:ext cx="2315690" cy="4102828"/>
            </a:xfrm>
            <a:prstGeom prst="rect">
              <a:avLst/>
            </a:prstGeom>
          </p:spPr>
        </p:pic>
        <p:sp>
          <p:nvSpPr>
            <p:cNvPr id="13" name="TextBox 29"/>
            <p:cNvSpPr txBox="1"/>
            <p:nvPr>
              <p:custDataLst>
                <p:tags r:id="rId1"/>
              </p:custDataLst>
            </p:nvPr>
          </p:nvSpPr>
          <p:spPr>
            <a:xfrm>
              <a:off x="3218184" y="3351255"/>
              <a:ext cx="9053235" cy="1833936"/>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zh-CN" altLang="en-US">
                  <a:solidFill>
                    <a:srgbClr val="000000"/>
                  </a:solidFill>
                  <a:latin typeface="微软雅黑" panose="020B0503020204020204" pitchFamily="34" charset="-122"/>
                  <a:ea typeface="微软雅黑" panose="020B0503020204020204" pitchFamily="34" charset="-122"/>
                </a:rPr>
                <a:t>用</a:t>
              </a:r>
              <a:r>
                <a:rPr lang="en-US" altLang="zh-CN">
                  <a:solidFill>
                    <a:srgbClr val="000000"/>
                  </a:solidFill>
                  <a:latin typeface="微软雅黑" panose="020B0503020204020204" pitchFamily="34" charset="-122"/>
                  <a:ea typeface="微软雅黑" panose="020B0503020204020204" pitchFamily="34" charset="-122"/>
                </a:rPr>
                <a:t>path[0..d]</a:t>
              </a:r>
              <a:r>
                <a:rPr lang="zh-CN" altLang="en-US">
                  <a:solidFill>
                    <a:srgbClr val="000000"/>
                  </a:solidFill>
                  <a:latin typeface="微软雅黑" panose="020B0503020204020204" pitchFamily="34" charset="-122"/>
                  <a:ea typeface="微软雅黑" panose="020B0503020204020204" pitchFamily="34" charset="-122"/>
                </a:rPr>
                <a:t>存放一条路径，每次找到终点就输出，这样得到所有的路径。</a:t>
              </a:r>
              <a:endParaRPr lang="en-US" altLang="zh-CN">
                <a:solidFill>
                  <a:srgbClr val="000000"/>
                </a:solidFill>
                <a:latin typeface="微软雅黑" panose="020B0503020204020204" pitchFamily="34" charset="-122"/>
                <a:ea typeface="微软雅黑" panose="020B0503020204020204" pitchFamily="34" charset="-122"/>
              </a:endParaRPr>
            </a:p>
            <a:p>
              <a:r>
                <a:rPr lang="zh-CN" altLang="en-US">
                  <a:solidFill>
                    <a:srgbClr val="000000"/>
                  </a:solidFill>
                  <a:latin typeface="微软雅黑" panose="020B0503020204020204" pitchFamily="34" charset="-122"/>
                  <a:ea typeface="微软雅黑" panose="020B0503020204020204" pitchFamily="34" charset="-122"/>
                </a:rPr>
                <a:t>采用</a:t>
              </a:r>
              <a:r>
                <a:rPr lang="zh-CN" altLang="zh-CN">
                  <a:solidFill>
                    <a:srgbClr val="000000"/>
                  </a:solidFill>
                  <a:latin typeface="微软雅黑" panose="020B0503020204020204" pitchFamily="34" charset="-122"/>
                  <a:ea typeface="微软雅黑" panose="020B0503020204020204" pitchFamily="34" charset="-122"/>
                </a:rPr>
                <a:t>带回溯的深度优先遍历方法</a:t>
              </a:r>
              <a:r>
                <a:rPr lang="zh-CN" altLang="en-US">
                  <a:solidFill>
                    <a:srgbClr val="0000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84512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3"/>
          <p:cNvSpPr>
            <a:spLocks noChangeArrowheads="1"/>
          </p:cNvSpPr>
          <p:nvPr>
            <p:custDataLst>
              <p:tags r:id="rId1"/>
            </p:custDataLst>
          </p:nvPr>
        </p:nvSpPr>
        <p:spPr bwMode="auto">
          <a:xfrm>
            <a:off x="3187166" y="1392781"/>
            <a:ext cx="2232025" cy="576262"/>
          </a:xfrm>
          <a:prstGeom prst="roundRect">
            <a:avLst>
              <a:gd name="adj" fmla="val 16667"/>
            </a:avLst>
          </a:prstGeom>
          <a:solidFill>
            <a:schemeClr val="lt1">
              <a:lumMod val="95000"/>
            </a:schemeClr>
          </a:solidFill>
          <a:ln>
            <a:solidFill>
              <a:schemeClr val="accent3"/>
            </a:solidFill>
            <a:tailEnd type="none" w="med" len="lg"/>
          </a:ln>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 Box 14"/>
          <p:cNvSpPr txBox="1">
            <a:spLocks noChangeArrowheads="1"/>
          </p:cNvSpPr>
          <p:nvPr/>
        </p:nvSpPr>
        <p:spPr bwMode="auto">
          <a:xfrm>
            <a:off x="5563645" y="1537249"/>
            <a:ext cx="2422547" cy="276999"/>
          </a:xfrm>
          <a:prstGeom prst="rect">
            <a:avLst/>
          </a:prstGeom>
          <a:noFill/>
          <a:ln w="28575" algn="ctr">
            <a:noFill/>
            <a:miter lim="800000"/>
            <a:tailEnd type="none" w="med" len="lg"/>
          </a:ln>
          <a:effectLst/>
        </p:spPr>
        <p:txBody>
          <a:bodyPr wrap="square" lIns="0" tIns="0" rIns="0" bIns="0">
            <a:spAutoFit/>
          </a:bodyPr>
          <a:lstStyle/>
          <a:p>
            <a:pPr>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回溯所有路径后结束</a:t>
            </a:r>
          </a:p>
        </p:txBody>
      </p:sp>
      <p:grpSp>
        <p:nvGrpSpPr>
          <p:cNvPr id="7" name="Group 37"/>
          <p:cNvGrpSpPr/>
          <p:nvPr/>
        </p:nvGrpSpPr>
        <p:grpSpPr bwMode="auto">
          <a:xfrm>
            <a:off x="1458369" y="4813851"/>
            <a:ext cx="2087563" cy="1233488"/>
            <a:chOff x="703" y="2319"/>
            <a:chExt cx="1315" cy="777"/>
          </a:xfrm>
        </p:grpSpPr>
        <p:sp>
          <p:nvSpPr>
            <p:cNvPr id="8" name="Text Box 11"/>
            <p:cNvSpPr txBox="1">
              <a:spLocks noChangeArrowheads="1"/>
            </p:cNvSpPr>
            <p:nvPr/>
          </p:nvSpPr>
          <p:spPr bwMode="auto">
            <a:xfrm>
              <a:off x="1066" y="2319"/>
              <a:ext cx="499" cy="174"/>
            </a:xfrm>
            <a:prstGeom prst="rect">
              <a:avLst/>
            </a:prstGeom>
            <a:noFill/>
            <a:ln w="28575" algn="ctr">
              <a:noFill/>
              <a:miter lim="800000"/>
              <a:tailEnd type="none" w="med" len="lg"/>
            </a:ln>
            <a:effectLst/>
          </p:spPr>
          <p:txBody>
            <a:bodyPr lIns="0" tIns="0" rIns="0" bIns="0">
              <a:spAutoFit/>
            </a:bodyPr>
            <a:lstStyle/>
            <a:p>
              <a:pPr>
                <a:spcBef>
                  <a:spcPct val="50000"/>
                </a:spcBef>
              </a:pPr>
              <a:r>
                <a:rPr lang="en-US" altLang="zh-CN"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p>
          </p:txBody>
        </p:sp>
        <p:sp>
          <p:nvSpPr>
            <p:cNvPr id="9" name="Text Box 12"/>
            <p:cNvSpPr txBox="1">
              <a:spLocks noChangeArrowheads="1"/>
            </p:cNvSpPr>
            <p:nvPr/>
          </p:nvSpPr>
          <p:spPr bwMode="auto">
            <a:xfrm>
              <a:off x="703" y="2863"/>
              <a:ext cx="1315" cy="233"/>
            </a:xfrm>
            <a:prstGeom prst="rect">
              <a:avLst/>
            </a:prstGeom>
            <a:noFill/>
            <a:ln w="28575" algn="ctr">
              <a:noFill/>
              <a:miter lim="800000"/>
              <a:tailEnd type="none" w="med" len="lg"/>
            </a:ln>
            <a:effectLst/>
          </p:spPr>
          <p:txBody>
            <a:bodyPr>
              <a:spAutoFit/>
            </a:bodyPr>
            <a:lstStyle/>
            <a:p>
              <a:pPr>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输出一条</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p>
          </p:txBody>
        </p:sp>
        <p:sp>
          <p:nvSpPr>
            <p:cNvPr id="10" name="Line 19"/>
            <p:cNvSpPr>
              <a:spLocks noChangeShapeType="1"/>
            </p:cNvSpPr>
            <p:nvPr>
              <p:custDataLst>
                <p:tags r:id="rId11"/>
              </p:custDataLst>
            </p:nvPr>
          </p:nvSpPr>
          <p:spPr bwMode="auto">
            <a:xfrm>
              <a:off x="1293" y="2591"/>
              <a:ext cx="0" cy="227"/>
            </a:xfrm>
            <a:prstGeom prst="line">
              <a:avLst/>
            </a:prstGeom>
            <a:noFill/>
            <a:ln w="28575">
              <a:solidFill>
                <a:schemeClr val="lt2">
                  <a:lumMod val="50000"/>
                </a:schemeClr>
              </a:solidFill>
              <a:round/>
              <a:tailEnd type="triangle" w="med" len="lg"/>
            </a:ln>
            <a:effectLst/>
          </p:spPr>
          <p:txBody>
            <a:bodyPr wrap="none"/>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11" name="Group 34"/>
          <p:cNvGrpSpPr/>
          <p:nvPr/>
        </p:nvGrpSpPr>
        <p:grpSpPr bwMode="auto">
          <a:xfrm>
            <a:off x="3185580" y="1969043"/>
            <a:ext cx="2232025" cy="1081088"/>
            <a:chOff x="1791" y="527"/>
            <a:chExt cx="1406" cy="681"/>
          </a:xfrm>
          <a:solidFill>
            <a:schemeClr val="bg1">
              <a:lumMod val="95000"/>
            </a:schemeClr>
          </a:solidFill>
        </p:grpSpPr>
        <p:sp>
          <p:nvSpPr>
            <p:cNvPr id="12" name="AutoShape 6"/>
            <p:cNvSpPr>
              <a:spLocks noChangeArrowheads="1"/>
            </p:cNvSpPr>
            <p:nvPr>
              <p:custDataLst>
                <p:tags r:id="rId9"/>
              </p:custDataLst>
            </p:nvPr>
          </p:nvSpPr>
          <p:spPr bwMode="auto">
            <a:xfrm>
              <a:off x="1791" y="845"/>
              <a:ext cx="1406" cy="363"/>
            </a:xfrm>
            <a:prstGeom prst="roundRect">
              <a:avLst>
                <a:gd name="adj" fmla="val 16667"/>
              </a:avLst>
            </a:prstGeom>
            <a:solidFill>
              <a:schemeClr val="lt1">
                <a:lumMod val="95000"/>
              </a:schemeClr>
            </a:solidFill>
            <a:ln>
              <a:solidFill>
                <a:schemeClr val="accent3"/>
              </a:solidFill>
              <a:tailEnd type="none" w="med" len="lg"/>
            </a:ln>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sz="16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 name="Line 21"/>
            <p:cNvSpPr>
              <a:spLocks noChangeShapeType="1"/>
            </p:cNvSpPr>
            <p:nvPr>
              <p:custDataLst>
                <p:tags r:id="rId10"/>
              </p:custDataLst>
            </p:nvPr>
          </p:nvSpPr>
          <p:spPr bwMode="auto">
            <a:xfrm>
              <a:off x="2518" y="527"/>
              <a:ext cx="0" cy="318"/>
            </a:xfrm>
            <a:prstGeom prst="line">
              <a:avLst/>
            </a:prstGeom>
            <a:solidFill>
              <a:schemeClr val="lt1">
                <a:lumMod val="95000"/>
              </a:schemeClr>
            </a:solidFill>
            <a:ln>
              <a:solidFill>
                <a:schemeClr val="accent3"/>
              </a:solidFill>
              <a:tailEnd type="triangle" w="med" len="lg"/>
            </a:ln>
          </p:spPr>
          <p:style>
            <a:lnRef idx="2">
              <a:schemeClr val="accent2"/>
            </a:lnRef>
            <a:fillRef idx="0">
              <a:schemeClr val="accent2"/>
            </a:fillRef>
            <a:effectRef idx="1">
              <a:schemeClr val="accent2"/>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14" name="Group 35"/>
          <p:cNvGrpSpPr/>
          <p:nvPr/>
        </p:nvGrpSpPr>
        <p:grpSpPr bwMode="auto">
          <a:xfrm>
            <a:off x="2882364" y="3050133"/>
            <a:ext cx="881063" cy="541338"/>
            <a:chOff x="1600" y="1208"/>
            <a:chExt cx="555" cy="341"/>
          </a:xfrm>
        </p:grpSpPr>
        <p:sp>
          <p:nvSpPr>
            <p:cNvPr id="15" name="Text Box 8"/>
            <p:cNvSpPr txBox="1">
              <a:spLocks noChangeArrowheads="1"/>
            </p:cNvSpPr>
            <p:nvPr/>
          </p:nvSpPr>
          <p:spPr bwMode="auto">
            <a:xfrm>
              <a:off x="1600" y="1394"/>
              <a:ext cx="363" cy="155"/>
            </a:xfrm>
            <a:prstGeom prst="rect">
              <a:avLst/>
            </a:prstGeom>
            <a:noFill/>
            <a:ln w="28575" algn="ctr">
              <a:noFill/>
              <a:miter lim="800000"/>
              <a:tailEnd type="none" w="med" len="lg"/>
            </a:ln>
            <a:effectLst/>
          </p:spPr>
          <p:txBody>
            <a:bodyPr lIns="0" tIns="0" rIns="0" bIns="0">
              <a:spAutoFit/>
            </a:bodyPr>
            <a:lstStyle/>
            <a:p>
              <a:pPr>
                <a:spcBef>
                  <a:spcPct val="50000"/>
                </a:spcBef>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6" name="Freeform 22"/>
            <p:cNvSpPr/>
            <p:nvPr>
              <p:custDataLst>
                <p:tags r:id="rId8"/>
              </p:custDataLst>
            </p:nvPr>
          </p:nvSpPr>
          <p:spPr bwMode="auto">
            <a:xfrm>
              <a:off x="1942" y="1208"/>
              <a:ext cx="213" cy="184"/>
            </a:xfrm>
            <a:custGeom>
              <a:avLst/>
              <a:gdLst/>
              <a:ahLst/>
              <a:cxnLst>
                <a:cxn ang="0">
                  <a:pos x="213" y="0"/>
                </a:cxn>
                <a:cxn ang="0">
                  <a:pos x="0" y="184"/>
                </a:cxn>
              </a:cxnLst>
              <a:rect l="0" t="0" r="r" b="b"/>
              <a:pathLst>
                <a:path w="213" h="184">
                  <a:moveTo>
                    <a:pt x="213" y="0"/>
                  </a:moveTo>
                  <a:lnTo>
                    <a:pt x="0" y="184"/>
                  </a:lnTo>
                </a:path>
              </a:pathLst>
            </a:custGeom>
            <a:ln>
              <a:solidFill>
                <a:schemeClr val="accent3"/>
              </a:solidFill>
              <a:headEnd type="none" w="med" len="med"/>
              <a:tailEnd type="triangle" w="med" len="lg"/>
            </a:ln>
          </p:spPr>
          <p:style>
            <a:lnRef idx="2">
              <a:schemeClr val="accent2"/>
            </a:lnRef>
            <a:fillRef idx="0">
              <a:schemeClr val="accent2"/>
            </a:fillRef>
            <a:effectRef idx="1">
              <a:schemeClr val="accent2"/>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17" name="Group 36"/>
          <p:cNvGrpSpPr/>
          <p:nvPr/>
        </p:nvGrpSpPr>
        <p:grpSpPr bwMode="auto">
          <a:xfrm>
            <a:off x="1315504" y="3761331"/>
            <a:ext cx="2232025" cy="908050"/>
            <a:chOff x="613" y="1656"/>
            <a:chExt cx="1406" cy="572"/>
          </a:xfrm>
          <a:solidFill>
            <a:schemeClr val="bg1">
              <a:lumMod val="95000"/>
            </a:schemeClr>
          </a:solidFill>
        </p:grpSpPr>
        <p:sp>
          <p:nvSpPr>
            <p:cNvPr id="18" name="AutoShape 10"/>
            <p:cNvSpPr>
              <a:spLocks noChangeArrowheads="1"/>
            </p:cNvSpPr>
            <p:nvPr>
              <p:custDataLst>
                <p:tags r:id="rId6"/>
              </p:custDataLst>
            </p:nvPr>
          </p:nvSpPr>
          <p:spPr bwMode="auto">
            <a:xfrm>
              <a:off x="613" y="1865"/>
              <a:ext cx="1406" cy="363"/>
            </a:xfrm>
            <a:prstGeom prst="roundRect">
              <a:avLst>
                <a:gd name="adj" fmla="val 16667"/>
              </a:avLst>
            </a:prstGeom>
            <a:solidFill>
              <a:schemeClr val="lt1">
                <a:lumMod val="95000"/>
              </a:schemeClr>
            </a:solidFill>
            <a:ln>
              <a:solidFill>
                <a:schemeClr val="accent3"/>
              </a:solidFill>
              <a:tailEnd type="none" w="med" len="lg"/>
            </a:ln>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sz="16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9" name="Freeform 23"/>
            <p:cNvSpPr/>
            <p:nvPr>
              <p:custDataLst>
                <p:tags r:id="rId7"/>
              </p:custDataLst>
            </p:nvPr>
          </p:nvSpPr>
          <p:spPr bwMode="auto">
            <a:xfrm>
              <a:off x="1339" y="1656"/>
              <a:ext cx="235" cy="187"/>
            </a:xfrm>
            <a:custGeom>
              <a:avLst/>
              <a:gdLst/>
              <a:ahLst/>
              <a:cxnLst>
                <a:cxn ang="0">
                  <a:pos x="235" y="0"/>
                </a:cxn>
                <a:cxn ang="0">
                  <a:pos x="0" y="187"/>
                </a:cxn>
              </a:cxnLst>
              <a:rect l="0" t="0" r="r" b="b"/>
              <a:pathLst>
                <a:path w="235" h="187">
                  <a:moveTo>
                    <a:pt x="235" y="0"/>
                  </a:moveTo>
                  <a:lnTo>
                    <a:pt x="0" y="187"/>
                  </a:lnTo>
                </a:path>
              </a:pathLst>
            </a:custGeom>
            <a:solidFill>
              <a:schemeClr val="lt1">
                <a:lumMod val="95000"/>
              </a:schemeClr>
            </a:solidFill>
            <a:ln>
              <a:solidFill>
                <a:schemeClr val="accent3"/>
              </a:solidFill>
              <a:headEnd type="none" w="med" len="med"/>
              <a:tailEnd type="triangle" w="med" len="lg"/>
            </a:ln>
          </p:spPr>
          <p:style>
            <a:lnRef idx="2">
              <a:schemeClr val="accent2"/>
            </a:lnRef>
            <a:fillRef idx="0">
              <a:schemeClr val="accent2"/>
            </a:fillRef>
            <a:effectRef idx="1">
              <a:schemeClr val="accent2"/>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20" name="Group 41"/>
          <p:cNvGrpSpPr/>
          <p:nvPr/>
        </p:nvGrpSpPr>
        <p:grpSpPr bwMode="auto">
          <a:xfrm>
            <a:off x="5346158" y="4813851"/>
            <a:ext cx="2087563" cy="1233488"/>
            <a:chOff x="3152" y="2319"/>
            <a:chExt cx="1315" cy="777"/>
          </a:xfrm>
        </p:grpSpPr>
        <p:sp>
          <p:nvSpPr>
            <p:cNvPr id="21" name="Text Box 26"/>
            <p:cNvSpPr txBox="1">
              <a:spLocks noChangeArrowheads="1"/>
            </p:cNvSpPr>
            <p:nvPr/>
          </p:nvSpPr>
          <p:spPr bwMode="auto">
            <a:xfrm>
              <a:off x="3515" y="2319"/>
              <a:ext cx="499" cy="174"/>
            </a:xfrm>
            <a:prstGeom prst="rect">
              <a:avLst/>
            </a:prstGeom>
            <a:noFill/>
            <a:ln w="28575" algn="ctr">
              <a:noFill/>
              <a:miter lim="800000"/>
              <a:tailEnd type="none" w="med" len="lg"/>
            </a:ln>
            <a:effectLst/>
          </p:spPr>
          <p:txBody>
            <a:bodyPr lIns="0" tIns="0" rIns="0" bIns="0">
              <a:spAutoFit/>
            </a:bodyPr>
            <a:lstStyle/>
            <a:p>
              <a:pPr>
                <a:spcBef>
                  <a:spcPct val="50000"/>
                </a:spcBef>
              </a:pPr>
              <a:r>
                <a:rPr lang="en-US" altLang="zh-CN"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p>
          </p:txBody>
        </p:sp>
        <p:sp>
          <p:nvSpPr>
            <p:cNvPr id="22" name="Text Box 27"/>
            <p:cNvSpPr txBox="1">
              <a:spLocks noChangeArrowheads="1"/>
            </p:cNvSpPr>
            <p:nvPr/>
          </p:nvSpPr>
          <p:spPr bwMode="auto">
            <a:xfrm>
              <a:off x="3152" y="2863"/>
              <a:ext cx="1315" cy="233"/>
            </a:xfrm>
            <a:prstGeom prst="rect">
              <a:avLst/>
            </a:prstGeom>
            <a:noFill/>
            <a:ln w="28575" algn="ctr">
              <a:noFill/>
              <a:miter lim="800000"/>
              <a:tailEnd type="none" w="med" len="lg"/>
            </a:ln>
            <a:effectLst/>
          </p:spPr>
          <p:txBody>
            <a:bodyPr>
              <a:spAutoFit/>
            </a:bodyPr>
            <a:lstStyle/>
            <a:p>
              <a:pPr>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输出一条</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p>
          </p:txBody>
        </p:sp>
        <p:sp>
          <p:nvSpPr>
            <p:cNvPr id="23" name="Line 28"/>
            <p:cNvSpPr>
              <a:spLocks noChangeShapeType="1"/>
            </p:cNvSpPr>
            <p:nvPr>
              <p:custDataLst>
                <p:tags r:id="rId5"/>
              </p:custDataLst>
            </p:nvPr>
          </p:nvSpPr>
          <p:spPr bwMode="auto">
            <a:xfrm>
              <a:off x="3742" y="2591"/>
              <a:ext cx="0" cy="227"/>
            </a:xfrm>
            <a:prstGeom prst="line">
              <a:avLst/>
            </a:prstGeom>
            <a:noFill/>
            <a:ln w="28575">
              <a:solidFill>
                <a:schemeClr val="lt2">
                  <a:lumMod val="50000"/>
                </a:schemeClr>
              </a:solidFill>
              <a:round/>
              <a:tailEnd type="triangle" w="med" len="lg"/>
            </a:ln>
            <a:effectLst/>
          </p:spPr>
          <p:txBody>
            <a:bodyPr wrap="none"/>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24" name="Group 40"/>
          <p:cNvGrpSpPr/>
          <p:nvPr/>
        </p:nvGrpSpPr>
        <p:grpSpPr bwMode="auto">
          <a:xfrm>
            <a:off x="5203292" y="3774031"/>
            <a:ext cx="2232025" cy="895350"/>
            <a:chOff x="3062" y="1664"/>
            <a:chExt cx="1406" cy="564"/>
          </a:xfrm>
          <a:solidFill>
            <a:schemeClr val="bg1">
              <a:lumMod val="95000"/>
            </a:schemeClr>
          </a:solidFill>
        </p:grpSpPr>
        <p:sp>
          <p:nvSpPr>
            <p:cNvPr id="25" name="AutoShape 25"/>
            <p:cNvSpPr>
              <a:spLocks noChangeArrowheads="1"/>
            </p:cNvSpPr>
            <p:nvPr>
              <p:custDataLst>
                <p:tags r:id="rId3"/>
              </p:custDataLst>
            </p:nvPr>
          </p:nvSpPr>
          <p:spPr bwMode="auto">
            <a:xfrm>
              <a:off x="3062" y="1865"/>
              <a:ext cx="1406" cy="363"/>
            </a:xfrm>
            <a:prstGeom prst="roundRect">
              <a:avLst>
                <a:gd name="adj" fmla="val 16667"/>
              </a:avLst>
            </a:prstGeom>
            <a:solidFill>
              <a:schemeClr val="lt1">
                <a:lumMod val="95000"/>
              </a:schemeClr>
            </a:solidFill>
            <a:ln>
              <a:solidFill>
                <a:schemeClr val="accent3"/>
              </a:solidFill>
              <a:tailEnd type="none" w="med" len="lg"/>
            </a:ln>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sz="16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6" name="Freeform 29"/>
            <p:cNvSpPr/>
            <p:nvPr>
              <p:custDataLst>
                <p:tags r:id="rId4"/>
              </p:custDataLst>
            </p:nvPr>
          </p:nvSpPr>
          <p:spPr bwMode="auto">
            <a:xfrm>
              <a:off x="3302" y="1664"/>
              <a:ext cx="184" cy="192"/>
            </a:xfrm>
            <a:custGeom>
              <a:avLst/>
              <a:gdLst/>
              <a:ahLst/>
              <a:cxnLst>
                <a:cxn ang="0">
                  <a:pos x="0" y="0"/>
                </a:cxn>
                <a:cxn ang="0">
                  <a:pos x="184" y="192"/>
                </a:cxn>
              </a:cxnLst>
              <a:rect l="0" t="0" r="r" b="b"/>
              <a:pathLst>
                <a:path w="184" h="192">
                  <a:moveTo>
                    <a:pt x="0" y="0"/>
                  </a:moveTo>
                  <a:lnTo>
                    <a:pt x="184" y="192"/>
                  </a:lnTo>
                </a:path>
              </a:pathLst>
            </a:custGeom>
            <a:solidFill>
              <a:schemeClr val="lt1">
                <a:lumMod val="95000"/>
              </a:schemeClr>
            </a:solidFill>
            <a:ln>
              <a:solidFill>
                <a:schemeClr val="accent3"/>
              </a:solidFill>
              <a:headEnd type="none" w="med" len="med"/>
              <a:tailEnd type="triangle" w="med" len="lg"/>
            </a:ln>
          </p:spPr>
          <p:style>
            <a:lnRef idx="2">
              <a:schemeClr val="accent2"/>
            </a:lnRef>
            <a:fillRef idx="0">
              <a:schemeClr val="accent2"/>
            </a:fillRef>
            <a:effectRef idx="1">
              <a:schemeClr val="accent2"/>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27" name="Group 39"/>
          <p:cNvGrpSpPr/>
          <p:nvPr/>
        </p:nvGrpSpPr>
        <p:grpSpPr bwMode="auto">
          <a:xfrm>
            <a:off x="4915945" y="3050129"/>
            <a:ext cx="939800" cy="574674"/>
            <a:chOff x="2881" y="1208"/>
            <a:chExt cx="592" cy="362"/>
          </a:xfrm>
        </p:grpSpPr>
        <p:sp>
          <p:nvSpPr>
            <p:cNvPr id="28" name="Text Box 24"/>
            <p:cNvSpPr txBox="1">
              <a:spLocks noChangeArrowheads="1"/>
            </p:cNvSpPr>
            <p:nvPr/>
          </p:nvSpPr>
          <p:spPr bwMode="auto">
            <a:xfrm>
              <a:off x="3110" y="1415"/>
              <a:ext cx="363" cy="155"/>
            </a:xfrm>
            <a:prstGeom prst="rect">
              <a:avLst/>
            </a:prstGeom>
            <a:noFill/>
            <a:ln w="28575" algn="ctr">
              <a:noFill/>
              <a:miter lim="800000"/>
              <a:tailEnd type="none" w="med" len="lg"/>
            </a:ln>
            <a:effectLst/>
          </p:spPr>
          <p:txBody>
            <a:bodyPr lIns="0" tIns="0" rIns="0" bIns="0">
              <a:spAutoFit/>
            </a:bodyPr>
            <a:lstStyle/>
            <a:p>
              <a:pPr>
                <a:spcBef>
                  <a:spcPct val="50000"/>
                </a:spcBef>
              </a:pPr>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 name="Line 30"/>
            <p:cNvSpPr>
              <a:spLocks noChangeShapeType="1"/>
            </p:cNvSpPr>
            <p:nvPr>
              <p:custDataLst>
                <p:tags r:id="rId2"/>
              </p:custDataLst>
            </p:nvPr>
          </p:nvSpPr>
          <p:spPr bwMode="auto">
            <a:xfrm>
              <a:off x="2881" y="1208"/>
              <a:ext cx="272" cy="272"/>
            </a:xfrm>
            <a:prstGeom prst="line">
              <a:avLst/>
            </a:prstGeom>
            <a:ln>
              <a:solidFill>
                <a:schemeClr val="accent3"/>
              </a:solidFill>
              <a:tailEnd type="triangle" w="med" len="lg"/>
            </a:ln>
          </p:spPr>
          <p:style>
            <a:lnRef idx="2">
              <a:schemeClr val="accent2"/>
            </a:lnRef>
            <a:fillRef idx="0">
              <a:schemeClr val="accent2"/>
            </a:fillRef>
            <a:effectRef idx="1">
              <a:schemeClr val="accent2"/>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30" name="组合 36"/>
          <p:cNvGrpSpPr/>
          <p:nvPr/>
        </p:nvGrpSpPr>
        <p:grpSpPr>
          <a:xfrm>
            <a:off x="3690405" y="3553378"/>
            <a:ext cx="1541463" cy="1008063"/>
            <a:chOff x="3348038" y="2874943"/>
            <a:chExt cx="1541463" cy="1008063"/>
          </a:xfrm>
        </p:grpSpPr>
        <p:sp>
          <p:nvSpPr>
            <p:cNvPr id="31" name="Text Box 18"/>
            <p:cNvSpPr txBox="1">
              <a:spLocks noChangeArrowheads="1"/>
            </p:cNvSpPr>
            <p:nvPr/>
          </p:nvSpPr>
          <p:spPr bwMode="auto">
            <a:xfrm>
              <a:off x="3736975" y="3090843"/>
              <a:ext cx="1152526" cy="692497"/>
            </a:xfrm>
            <a:prstGeom prst="rect">
              <a:avLst/>
            </a:prstGeom>
            <a:noFill/>
            <a:ln w="28575" algn="ctr">
              <a:noFill/>
              <a:miter lim="800000"/>
              <a:tailEnd type="none" w="med" len="lg"/>
            </a:ln>
            <a:effectLst/>
          </p:spPr>
          <p:txBody>
            <a:bodyPr lIns="0" tIns="0" rIns="0" bIns="0">
              <a:spAutoFit/>
            </a:bodyPr>
            <a:lstStyle/>
            <a:p>
              <a:pPr>
                <a:lnSpc>
                  <a:spcPct val="50000"/>
                </a:lnSpc>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a:t>
              </a:r>
            </a:p>
            <a:p>
              <a:pPr>
                <a:lnSpc>
                  <a:spcPct val="50000"/>
                </a:lnSpc>
                <a:spcBef>
                  <a:spcPct val="50000"/>
                </a:spcBef>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pPr>
                <a:lnSpc>
                  <a:spcPct val="50000"/>
                </a:lnSpc>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回溯</a:t>
              </a:r>
            </a:p>
          </p:txBody>
        </p:sp>
        <p:sp>
          <p:nvSpPr>
            <p:cNvPr id="32" name="AutoShape 31"/>
            <p:cNvSpPr>
              <a:spLocks noChangeArrowheads="1"/>
            </p:cNvSpPr>
            <p:nvPr/>
          </p:nvSpPr>
          <p:spPr bwMode="auto">
            <a:xfrm rot="10800000">
              <a:off x="3348038" y="2874943"/>
              <a:ext cx="288925" cy="1008063"/>
            </a:xfrm>
            <a:prstGeom prst="curvedRightArrow">
              <a:avLst>
                <a:gd name="adj1" fmla="val 69780"/>
                <a:gd name="adj2" fmla="val 139560"/>
                <a:gd name="adj3" fmla="val 33333"/>
              </a:avLst>
            </a:prstGeom>
            <a:gradFill>
              <a:gsLst>
                <a:gs pos="0">
                  <a:srgbClr val="CD5158"/>
                </a:gs>
                <a:gs pos="100000">
                  <a:srgbClr val="C0262E"/>
                </a:gs>
              </a:gsLst>
            </a:gradFill>
            <a:ln>
              <a:no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33" name="组合 37"/>
          <p:cNvGrpSpPr/>
          <p:nvPr/>
        </p:nvGrpSpPr>
        <p:grpSpPr>
          <a:xfrm>
            <a:off x="7578181" y="3481931"/>
            <a:ext cx="1531763" cy="1008062"/>
            <a:chOff x="7235825" y="2803506"/>
            <a:chExt cx="1531762" cy="1008062"/>
          </a:xfrm>
        </p:grpSpPr>
        <p:sp>
          <p:nvSpPr>
            <p:cNvPr id="34" name="AutoShape 20"/>
            <p:cNvSpPr>
              <a:spLocks noChangeArrowheads="1"/>
            </p:cNvSpPr>
            <p:nvPr/>
          </p:nvSpPr>
          <p:spPr bwMode="auto">
            <a:xfrm rot="10800000">
              <a:off x="7235825" y="2803506"/>
              <a:ext cx="288925" cy="1008062"/>
            </a:xfrm>
            <a:prstGeom prst="curvedRightArrow">
              <a:avLst>
                <a:gd name="adj1" fmla="val 69780"/>
                <a:gd name="adj2" fmla="val 139560"/>
                <a:gd name="adj3" fmla="val 33333"/>
              </a:avLst>
            </a:prstGeom>
            <a:gradFill>
              <a:gsLst>
                <a:gs pos="0">
                  <a:srgbClr val="CD5158"/>
                </a:gs>
                <a:gs pos="100000">
                  <a:srgbClr val="C0262E"/>
                </a:gs>
              </a:gsLst>
            </a:gradFill>
            <a:ln>
              <a:no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5" name="Text Box 32"/>
            <p:cNvSpPr txBox="1">
              <a:spLocks noChangeArrowheads="1"/>
            </p:cNvSpPr>
            <p:nvPr/>
          </p:nvSpPr>
          <p:spPr bwMode="auto">
            <a:xfrm>
              <a:off x="7615062" y="2946381"/>
              <a:ext cx="1152525" cy="692497"/>
            </a:xfrm>
            <a:prstGeom prst="rect">
              <a:avLst/>
            </a:prstGeom>
            <a:noFill/>
            <a:ln w="28575" algn="ctr">
              <a:noFill/>
              <a:miter lim="800000"/>
              <a:tailEnd type="none" w="med" len="lg"/>
            </a:ln>
            <a:effectLst/>
          </p:spPr>
          <p:txBody>
            <a:bodyPr lIns="0" tIns="0" rIns="0" bIns="0">
              <a:spAutoFit/>
            </a:bodyPr>
            <a:lstStyle/>
            <a:p>
              <a:pPr>
                <a:lnSpc>
                  <a:spcPct val="50000"/>
                </a:lnSpc>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a:t>
              </a:r>
            </a:p>
            <a:p>
              <a:pPr>
                <a:lnSpc>
                  <a:spcPct val="50000"/>
                </a:lnSpc>
                <a:spcBef>
                  <a:spcPct val="50000"/>
                </a:spcBef>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pPr>
                <a:lnSpc>
                  <a:spcPct val="50000"/>
                </a:lnSpc>
                <a:spcBef>
                  <a:spcPct val="50000"/>
                </a:spcBef>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回溯</a:t>
              </a:r>
            </a:p>
          </p:txBody>
        </p:sp>
      </p:grpSp>
      <p:grpSp>
        <p:nvGrpSpPr>
          <p:cNvPr id="36" name="Group 43"/>
          <p:cNvGrpSpPr/>
          <p:nvPr/>
        </p:nvGrpSpPr>
        <p:grpSpPr bwMode="auto">
          <a:xfrm>
            <a:off x="5562060" y="1897606"/>
            <a:ext cx="2447925" cy="1008062"/>
            <a:chOff x="3288" y="482"/>
            <a:chExt cx="1542" cy="635"/>
          </a:xfrm>
        </p:grpSpPr>
        <p:sp>
          <p:nvSpPr>
            <p:cNvPr id="37" name="Text Box 16"/>
            <p:cNvSpPr txBox="1">
              <a:spLocks noChangeArrowheads="1"/>
            </p:cNvSpPr>
            <p:nvPr/>
          </p:nvSpPr>
          <p:spPr bwMode="auto">
            <a:xfrm>
              <a:off x="3515" y="709"/>
              <a:ext cx="1315" cy="174"/>
            </a:xfrm>
            <a:prstGeom prst="rect">
              <a:avLst/>
            </a:prstGeom>
            <a:noFill/>
            <a:ln w="28575" algn="ctr">
              <a:noFill/>
              <a:miter lim="800000"/>
              <a:tailEnd type="none" w="med" len="lg"/>
            </a:ln>
            <a:effectLst/>
          </p:spPr>
          <p:txBody>
            <a:bodyPr lIns="0" tIns="0" rIns="0" bIns="0">
              <a:spAutoFit/>
            </a:bodyPr>
            <a:lstStyle/>
            <a:p>
              <a:pPr>
                <a:spcBef>
                  <a:spcPct val="50000"/>
                </a:spcBef>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a:t>
              </a:r>
              <a:r>
                <a:rPr lang="en-US" altLang="zh-CN"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回溯</a:t>
              </a:r>
            </a:p>
          </p:txBody>
        </p:sp>
        <p:sp>
          <p:nvSpPr>
            <p:cNvPr id="38" name="AutoShape 33"/>
            <p:cNvSpPr>
              <a:spLocks noChangeArrowheads="1"/>
            </p:cNvSpPr>
            <p:nvPr/>
          </p:nvSpPr>
          <p:spPr bwMode="auto">
            <a:xfrm rot="10800000">
              <a:off x="3288" y="482"/>
              <a:ext cx="182" cy="635"/>
            </a:xfrm>
            <a:prstGeom prst="curvedRightArrow">
              <a:avLst>
                <a:gd name="adj1" fmla="val 69780"/>
                <a:gd name="adj2" fmla="val 139560"/>
                <a:gd name="adj3" fmla="val 33333"/>
              </a:avLst>
            </a:prstGeom>
            <a:gradFill>
              <a:gsLst>
                <a:gs pos="0">
                  <a:srgbClr val="CD5158"/>
                </a:gs>
                <a:gs pos="100000">
                  <a:srgbClr val="C0262E"/>
                </a:gs>
              </a:gsLst>
            </a:gradFill>
            <a:ln>
              <a:no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40" name="文本框 39"/>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3" name="图片 2" descr="图片包含 图示&#10;&#10;描述已自动生成"/>
          <p:cNvPicPr>
            <a:picLocks noChangeAspect="1"/>
          </p:cNvPicPr>
          <p:nvPr/>
        </p:nvPicPr>
        <p:blipFill rotWithShape="1">
          <a:blip r:embed="rId13" cstate="print">
            <a:extLst>
              <a:ext uri="{28A0092B-C50C-407E-A947-70E740481C1C}">
                <a14:useLocalDpi xmlns:a14="http://schemas.microsoft.com/office/drawing/2010/main" val="0"/>
              </a:ext>
            </a:extLst>
          </a:blip>
          <a:srcRect r="8193"/>
          <a:stretch>
            <a:fillRect/>
          </a:stretch>
        </p:blipFill>
        <p:spPr>
          <a:xfrm>
            <a:off x="9303205" y="3553381"/>
            <a:ext cx="2888795" cy="3140021"/>
          </a:xfrm>
          <a:prstGeom prst="rect">
            <a:avLst/>
          </a:prstGeom>
        </p:spPr>
      </p:pic>
    </p:spTree>
    <p:extLst>
      <p:ext uri="{BB962C8B-B14F-4D97-AF65-F5344CB8AC3E}">
        <p14:creationId xmlns:p14="http://schemas.microsoft.com/office/powerpoint/2010/main" val="4224917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869148" y="1031716"/>
            <a:ext cx="10453719" cy="5276793"/>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90000"/>
              </a:lnSpc>
            </a:pPr>
            <a:r>
              <a:rPr lang="en-US" altLang="zh-CN">
                <a:solidFill>
                  <a:srgbClr val="000000"/>
                </a:solidFill>
                <a:latin typeface="微软雅黑" panose="020B0503020204020204" pitchFamily="34" charset="-122"/>
                <a:ea typeface="微软雅黑" panose="020B0503020204020204" pitchFamily="34" charset="-122"/>
              </a:rPr>
              <a:t>def FindallPath1(G,u,v):            	#</a:t>
            </a:r>
            <a:r>
              <a:rPr lang="zh-CN" altLang="en-US">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1</a:t>
            </a:r>
            <a:r>
              <a:rPr lang="zh-CN" altLang="en-US">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求</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的所有简单路径</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path=[-1]*MAXV</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d=-1					       #path[0..d]</a:t>
            </a:r>
            <a:r>
              <a:rPr lang="zh-CN" altLang="zh-CN">
                <a:solidFill>
                  <a:srgbClr val="000000"/>
                </a:solidFill>
                <a:latin typeface="微软雅黑" panose="020B0503020204020204" pitchFamily="34" charset="-122"/>
                <a:ea typeface="微软雅黑" panose="020B0503020204020204" pitchFamily="34" charset="-122"/>
              </a:rPr>
              <a:t>存放一条路径</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for i in range(G.n): visited[i]=0 	#</a:t>
            </a:r>
            <a:r>
              <a:rPr lang="zh-CN" altLang="zh-CN">
                <a:solidFill>
                  <a:srgbClr val="000000"/>
                </a:solidFill>
                <a:latin typeface="微软雅黑" panose="020B0503020204020204" pitchFamily="34" charset="-122"/>
                <a:ea typeface="微软雅黑" panose="020B0503020204020204" pitchFamily="34" charset="-122"/>
              </a:rPr>
              <a:t>初始化</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FindallPath11(G,u,v,path,d)</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def FindallPath11(G,u,v,path,d):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Findapath1</a:t>
            </a:r>
            <a:r>
              <a:rPr lang="zh-CN" altLang="zh-CN">
                <a:solidFill>
                  <a:srgbClr val="000000"/>
                </a:solidFill>
                <a:latin typeface="微软雅黑" panose="020B0503020204020204" pitchFamily="34" charset="-122"/>
                <a:ea typeface="微软雅黑" panose="020B0503020204020204" pitchFamily="34" charset="-122"/>
              </a:rPr>
              <a:t>调用</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visited[u]=1</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d+=1; path[d]=u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加入到路径中</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if u==v:			      	       #</a:t>
            </a:r>
            <a:r>
              <a:rPr lang="zh-CN" altLang="zh-CN">
                <a:solidFill>
                  <a:srgbClr val="000000"/>
                </a:solidFill>
                <a:latin typeface="微软雅黑" panose="020B0503020204020204" pitchFamily="34" charset="-122"/>
                <a:ea typeface="微软雅黑" panose="020B0503020204020204" pitchFamily="34" charset="-122"/>
              </a:rPr>
              <a:t>找到一条路径后输出</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for i in range(d+1):</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print('  '+path[i],end='')</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print()			      	       #</a:t>
            </a:r>
            <a:r>
              <a:rPr lang="zh-CN" altLang="zh-CN">
                <a:solidFill>
                  <a:srgbClr val="000000"/>
                </a:solidFill>
                <a:latin typeface="微软雅黑" panose="020B0503020204020204" pitchFamily="34" charset="-122"/>
                <a:ea typeface="微软雅黑" panose="020B0503020204020204" pitchFamily="34" charset="-122"/>
              </a:rPr>
              <a:t>输出一条路径后不返回</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if visited[w]==0:		       #w</a:t>
            </a:r>
            <a:r>
              <a:rPr lang="zh-CN" altLang="zh-CN">
                <a:solidFill>
                  <a:srgbClr val="000000"/>
                </a:solidFill>
                <a:latin typeface="微软雅黑" panose="020B0503020204020204" pitchFamily="34" charset="-122"/>
                <a:ea typeface="微软雅黑" panose="020B0503020204020204" pitchFamily="34" charset="-122"/>
              </a:rPr>
              <a:t>没有访问过</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FindallPath11(G,w,v,path,d)  	#</a:t>
            </a:r>
            <a:r>
              <a:rPr lang="zh-CN" altLang="zh-CN">
                <a:solidFill>
                  <a:srgbClr val="000000"/>
                </a:solidFill>
                <a:latin typeface="微软雅黑" panose="020B0503020204020204" pitchFamily="34" charset="-122"/>
                <a:ea typeface="微软雅黑" panose="020B0503020204020204" pitchFamily="34" charset="-122"/>
              </a:rPr>
              <a:t>递归调用</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visited[u]=0			  	       #</a:t>
            </a:r>
            <a:r>
              <a:rPr lang="zh-CN" altLang="zh-CN">
                <a:solidFill>
                  <a:srgbClr val="000000"/>
                </a:solidFill>
                <a:latin typeface="微软雅黑" panose="020B0503020204020204" pitchFamily="34" charset="-122"/>
                <a:ea typeface="微软雅黑" panose="020B0503020204020204" pitchFamily="34" charset="-122"/>
              </a:rPr>
              <a:t>回溯</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重置</a:t>
            </a:r>
            <a:r>
              <a:rPr lang="en-US" altLang="zh-CN">
                <a:solidFill>
                  <a:srgbClr val="000000"/>
                </a:solidFill>
                <a:latin typeface="微软雅黑" panose="020B0503020204020204" pitchFamily="34" charset="-122"/>
                <a:ea typeface="微软雅黑" panose="020B0503020204020204" pitchFamily="34" charset="-122"/>
              </a:rPr>
              <a:t>visited[u]</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0</a:t>
            </a:r>
          </a:p>
        </p:txBody>
      </p:sp>
      <p:grpSp>
        <p:nvGrpSpPr>
          <p:cNvPr id="7" name="组合 6"/>
          <p:cNvGrpSpPr/>
          <p:nvPr/>
        </p:nvGrpSpPr>
        <p:grpSpPr>
          <a:xfrm>
            <a:off x="1227621" y="5853648"/>
            <a:ext cx="4286280" cy="909702"/>
            <a:chOff x="500034" y="5562614"/>
            <a:chExt cx="4286280" cy="909702"/>
          </a:xfrm>
        </p:grpSpPr>
        <p:sp>
          <p:nvSpPr>
            <p:cNvPr id="5" name="矩形 4"/>
            <p:cNvSpPr/>
            <p:nvPr>
              <p:custDataLst>
                <p:tags r:id="rId2"/>
              </p:custDataLst>
            </p:nvPr>
          </p:nvSpPr>
          <p:spPr>
            <a:xfrm>
              <a:off x="500034" y="5562614"/>
              <a:ext cx="1928826" cy="357190"/>
            </a:xfrm>
            <a:prstGeom prst="rect">
              <a:avLst/>
            </a:prstGeom>
            <a:ln w="19050">
              <a:solidFill>
                <a:schemeClr val="accent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6" name="TextBox 5"/>
            <p:cNvSpPr txBox="1"/>
            <p:nvPr/>
          </p:nvSpPr>
          <p:spPr>
            <a:xfrm>
              <a:off x="500034" y="6072206"/>
              <a:ext cx="4286280"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回退到路径上的前一个顶点</a:t>
              </a:r>
            </a:p>
          </p:txBody>
        </p:sp>
      </p:grpSp>
      <p:sp>
        <p:nvSpPr>
          <p:cNvPr id="9" name="文本框 8"/>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2545476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par>
                          <p:cTn id="57" fill="hold">
                            <p:stCondLst>
                              <p:cond delay="0"/>
                            </p:stCondLst>
                            <p:childTnLst>
                              <p:par>
                                <p:cTn id="58" presetID="26" presetClass="emph" presetSubtype="0" fill="hold" nodeType="afterEffect">
                                  <p:stCondLst>
                                    <p:cond delay="0"/>
                                  </p:stCondLst>
                                  <p:childTnLst>
                                    <p:animEffect transition="out" filter="fade">
                                      <p:cBhvr>
                                        <p:cTn id="59" dur="500" tmFilter="0, 0; .2, .5; .8, .5; 1, 0"/>
                                        <p:tgtEl>
                                          <p:spTgt spid="7"/>
                                        </p:tgtEl>
                                      </p:cBhvr>
                                    </p:animEffect>
                                    <p:animScale>
                                      <p:cBhvr>
                                        <p:cTn id="6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89542" y="892922"/>
            <a:ext cx="10474879" cy="1323439"/>
          </a:xfrm>
          <a:prstGeom prst="rect">
            <a:avLst/>
          </a:prstGeom>
          <a:noFill/>
        </p:spPr>
        <p:txBody>
          <a:bodyPr wrap="square" rtlCol="0">
            <a:spAutoFit/>
          </a:bodyPr>
          <a:lstStyle/>
          <a:p>
            <a:pPr>
              <a:lnSpc>
                <a:spcPct val="2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上述</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FindallPath1(G,u,v,path,d)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在找到一条路径（即</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）仍然还要继续查找顶点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的邻接点，这是没有必要的，此时应该立即返回以提高效率，改进后的算法如下：</a:t>
            </a:r>
          </a:p>
        </p:txBody>
      </p:sp>
      <p:sp>
        <p:nvSpPr>
          <p:cNvPr id="5" name="TextBox 4"/>
          <p:cNvSpPr txBox="1"/>
          <p:nvPr>
            <p:custDataLst>
              <p:tags r:id="rId1"/>
            </p:custDataLst>
          </p:nvPr>
        </p:nvSpPr>
        <p:spPr>
          <a:xfrm>
            <a:off x="1500820" y="2379249"/>
            <a:ext cx="9435673" cy="4168797"/>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FindallPath11(G,u,v,path,d):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Findapath1</a:t>
            </a:r>
            <a:r>
              <a:rPr lang="zh-CN" altLang="zh-CN">
                <a:solidFill>
                  <a:srgbClr val="000000"/>
                </a:solidFill>
                <a:latin typeface="微软雅黑" panose="020B0503020204020204" pitchFamily="34" charset="-122"/>
                <a:ea typeface="微软雅黑" panose="020B0503020204020204" pitchFamily="34" charset="-122"/>
              </a:rPr>
              <a:t>调用</a:t>
            </a:r>
          </a:p>
          <a:p>
            <a:r>
              <a:rPr lang="en-US" altLang="zh-CN">
                <a:solidFill>
                  <a:srgbClr val="000000"/>
                </a:solidFill>
                <a:latin typeface="微软雅黑" panose="020B0503020204020204" pitchFamily="34" charset="-122"/>
                <a:ea typeface="微软雅黑" panose="020B0503020204020204" pitchFamily="34" charset="-122"/>
              </a:rPr>
              <a:t>  visited[u]=1</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d+=1; path[d]=u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加入到路径中</a:t>
            </a:r>
          </a:p>
          <a:p>
            <a:r>
              <a:rPr lang="en-US" altLang="zh-CN">
                <a:solidFill>
                  <a:srgbClr val="000000"/>
                </a:solidFill>
                <a:latin typeface="微软雅黑" panose="020B0503020204020204" pitchFamily="34" charset="-122"/>
                <a:ea typeface="微软雅黑" panose="020B0503020204020204" pitchFamily="34" charset="-122"/>
              </a:rPr>
              <a:t>  if u==v:			         	#</a:t>
            </a:r>
            <a:r>
              <a:rPr lang="zh-CN" altLang="zh-CN">
                <a:solidFill>
                  <a:srgbClr val="000000"/>
                </a:solidFill>
                <a:latin typeface="微软雅黑" panose="020B0503020204020204" pitchFamily="34" charset="-122"/>
                <a:ea typeface="微软雅黑" panose="020B0503020204020204" pitchFamily="34" charset="-122"/>
              </a:rPr>
              <a:t>找到一条路径后输出</a:t>
            </a:r>
          </a:p>
          <a:p>
            <a:r>
              <a:rPr lang="en-US" altLang="zh-CN">
                <a:solidFill>
                  <a:srgbClr val="000000"/>
                </a:solidFill>
                <a:latin typeface="微软雅黑" panose="020B0503020204020204" pitchFamily="34" charset="-122"/>
                <a:ea typeface="微软雅黑" panose="020B0503020204020204" pitchFamily="34" charset="-122"/>
              </a:rPr>
              <a:t>     for i in range(d+1):</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print(path[i],end=' ')</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			      	       #</a:t>
            </a:r>
            <a:r>
              <a:rPr lang="zh-CN" altLang="zh-CN">
                <a:solidFill>
                  <a:srgbClr val="000000"/>
                </a:solidFill>
                <a:latin typeface="微软雅黑" panose="020B0503020204020204" pitchFamily="34" charset="-122"/>
                <a:ea typeface="微软雅黑" panose="020B0503020204020204" pitchFamily="34" charset="-122"/>
              </a:rPr>
              <a:t>输出一条路径</a:t>
            </a:r>
          </a:p>
          <a:p>
            <a:r>
              <a:rPr lang="en-US" altLang="zh-CN">
                <a:solidFill>
                  <a:srgbClr val="000000"/>
                </a:solidFill>
                <a:latin typeface="微软雅黑" panose="020B0503020204020204" pitchFamily="34" charset="-122"/>
                <a:ea typeface="微软雅黑" panose="020B0503020204020204" pitchFamily="34" charset="-122"/>
              </a:rPr>
              <a:t>     visited[u]=0			       #</a:t>
            </a:r>
            <a:r>
              <a:rPr lang="zh-CN" altLang="zh-CN">
                <a:solidFill>
                  <a:srgbClr val="000000"/>
                </a:solidFill>
                <a:latin typeface="微软雅黑" panose="020B0503020204020204" pitchFamily="34" charset="-122"/>
                <a:ea typeface="微软雅黑" panose="020B0503020204020204" pitchFamily="34" charset="-122"/>
              </a:rPr>
              <a:t>回溯</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重置</a:t>
            </a:r>
            <a:r>
              <a:rPr lang="en-US" altLang="zh-CN">
                <a:solidFill>
                  <a:srgbClr val="000000"/>
                </a:solidFill>
                <a:latin typeface="微软雅黑" panose="020B0503020204020204" pitchFamily="34" charset="-122"/>
                <a:ea typeface="微软雅黑" panose="020B0503020204020204" pitchFamily="34" charset="-122"/>
              </a:rPr>
              <a:t>visited[u]</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a:t>
            </a:r>
            <a:r>
              <a:rPr lang="zh-CN" altLang="zh-CN">
                <a:solidFill>
                  <a:srgbClr val="000000"/>
                </a:solidFill>
                <a:latin typeface="微软雅黑" panose="020B0503020204020204" pitchFamily="34" charset="-122"/>
                <a:ea typeface="微软雅黑" panose="020B0503020204020204" pitchFamily="34" charset="-122"/>
              </a:rPr>
              <a:t>输出一条路径后立即返回</a:t>
            </a:r>
          </a:p>
          <a:p>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visited[w]==0:		       #w</a:t>
            </a:r>
            <a:r>
              <a:rPr lang="zh-CN" altLang="zh-CN">
                <a:solidFill>
                  <a:srgbClr val="000000"/>
                </a:solidFill>
                <a:latin typeface="微软雅黑" panose="020B0503020204020204" pitchFamily="34" charset="-122"/>
                <a:ea typeface="微软雅黑" panose="020B0503020204020204" pitchFamily="34" charset="-122"/>
              </a:rPr>
              <a:t>没有访问过</a:t>
            </a:r>
          </a:p>
          <a:p>
            <a:r>
              <a:rPr lang="en-US" altLang="zh-CN">
                <a:solidFill>
                  <a:srgbClr val="000000"/>
                </a:solidFill>
                <a:latin typeface="微软雅黑" panose="020B0503020204020204" pitchFamily="34" charset="-122"/>
                <a:ea typeface="微软雅黑" panose="020B0503020204020204" pitchFamily="34" charset="-122"/>
              </a:rPr>
              <a:t>      	FindallPath11(G,w,v,path,d)  	#</a:t>
            </a:r>
            <a:r>
              <a:rPr lang="zh-CN" altLang="zh-CN">
                <a:solidFill>
                  <a:srgbClr val="000000"/>
                </a:solidFill>
                <a:latin typeface="微软雅黑" panose="020B0503020204020204" pitchFamily="34" charset="-122"/>
                <a:ea typeface="微软雅黑" panose="020B0503020204020204" pitchFamily="34" charset="-122"/>
              </a:rPr>
              <a:t>递归调用</a:t>
            </a:r>
          </a:p>
          <a:p>
            <a:r>
              <a:rPr lang="en-US" altLang="zh-CN">
                <a:solidFill>
                  <a:srgbClr val="000000"/>
                </a:solidFill>
                <a:latin typeface="微软雅黑" panose="020B0503020204020204" pitchFamily="34" charset="-122"/>
                <a:ea typeface="微软雅黑" panose="020B0503020204020204" pitchFamily="34" charset="-122"/>
              </a:rPr>
              <a:t>  visited[u]=0			   	       #</a:t>
            </a:r>
            <a:r>
              <a:rPr lang="zh-CN" altLang="zh-CN">
                <a:solidFill>
                  <a:srgbClr val="000000"/>
                </a:solidFill>
                <a:latin typeface="微软雅黑" panose="020B0503020204020204" pitchFamily="34" charset="-122"/>
                <a:ea typeface="微软雅黑" panose="020B0503020204020204" pitchFamily="34" charset="-122"/>
              </a:rPr>
              <a:t>回溯</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重置</a:t>
            </a:r>
            <a:r>
              <a:rPr lang="en-US" altLang="zh-CN">
                <a:solidFill>
                  <a:srgbClr val="000000"/>
                </a:solidFill>
                <a:latin typeface="微软雅黑" panose="020B0503020204020204" pitchFamily="34" charset="-122"/>
                <a:ea typeface="微软雅黑" panose="020B0503020204020204" pitchFamily="34" charset="-122"/>
              </a:rPr>
              <a:t>visited[u]</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0</a:t>
            </a:r>
          </a:p>
        </p:txBody>
      </p:sp>
      <p:sp>
        <p:nvSpPr>
          <p:cNvPr id="7" name="文本框 6"/>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948558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709287" y="1161625"/>
            <a:ext cx="2236087" cy="1340140"/>
            <a:chOff x="3008952" y="2151707"/>
            <a:chExt cx="2236087" cy="1340140"/>
          </a:xfrm>
        </p:grpSpPr>
        <p:sp>
          <p:nvSpPr>
            <p:cNvPr id="6" name="Oval 16"/>
            <p:cNvSpPr>
              <a:spLocks noChangeArrowheads="1"/>
            </p:cNvSpPr>
            <p:nvPr>
              <p:custDataLst>
                <p:tags r:id="rId21"/>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Oval 15"/>
            <p:cNvSpPr>
              <a:spLocks noChangeArrowheads="1"/>
            </p:cNvSpPr>
            <p:nvPr>
              <p:custDataLst>
                <p:tags r:id="rId22"/>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 name="Oval 14"/>
            <p:cNvSpPr>
              <a:spLocks noChangeArrowheads="1"/>
            </p:cNvSpPr>
            <p:nvPr>
              <p:custDataLst>
                <p:tags r:id="rId23"/>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9" name="Oval 13"/>
            <p:cNvSpPr>
              <a:spLocks noChangeArrowheads="1"/>
            </p:cNvSpPr>
            <p:nvPr>
              <p:custDataLst>
                <p:tags r:id="rId24"/>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0" name="Oval 12"/>
            <p:cNvSpPr>
              <a:spLocks noChangeArrowheads="1"/>
            </p:cNvSpPr>
            <p:nvPr>
              <p:custDataLst>
                <p:tags r:id="rId25"/>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1" name="Oval 11"/>
            <p:cNvSpPr>
              <a:spLocks noChangeArrowheads="1"/>
            </p:cNvSpPr>
            <p:nvPr>
              <p:custDataLst>
                <p:tags r:id="rId26"/>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2" name="Freeform 10"/>
            <p:cNvSpPr/>
            <p:nvPr>
              <p:custDataLst>
                <p:tags r:id="rId27"/>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28"/>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29"/>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30"/>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31"/>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32"/>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33"/>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34"/>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1" name="TextBox 20"/>
          <p:cNvSpPr txBox="1"/>
          <p:nvPr/>
        </p:nvSpPr>
        <p:spPr>
          <a:xfrm>
            <a:off x="1709147" y="2733261"/>
            <a:ext cx="4000528"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的所有简单路径</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42" name="Rectangle 22"/>
          <p:cNvSpPr>
            <a:spLocks noChangeArrowheads="1"/>
          </p:cNvSpPr>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525252"/>
              </a:solidFill>
            </a:endParaRPr>
          </a:p>
        </p:txBody>
      </p:sp>
      <p:sp>
        <p:nvSpPr>
          <p:cNvPr id="5140" name="Oval 20"/>
          <p:cNvSpPr>
            <a:spLocks noChangeArrowheads="1"/>
          </p:cNvSpPr>
          <p:nvPr>
            <p:custDataLst>
              <p:tags r:id="rId1"/>
            </p:custDataLst>
          </p:nvPr>
        </p:nvSpPr>
        <p:spPr bwMode="auto">
          <a:xfrm>
            <a:off x="3550121" y="3773828"/>
            <a:ext cx="311776" cy="310338"/>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139" name="Oval 19"/>
          <p:cNvSpPr>
            <a:spLocks noChangeArrowheads="1"/>
          </p:cNvSpPr>
          <p:nvPr>
            <p:custDataLst>
              <p:tags r:id="rId2"/>
            </p:custDataLst>
          </p:nvPr>
        </p:nvSpPr>
        <p:spPr bwMode="auto">
          <a:xfrm>
            <a:off x="2965265" y="4314944"/>
            <a:ext cx="311776" cy="31133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38" name="Oval 18"/>
          <p:cNvSpPr>
            <a:spLocks noChangeArrowheads="1"/>
          </p:cNvSpPr>
          <p:nvPr>
            <p:custDataLst>
              <p:tags r:id="rId3"/>
            </p:custDataLst>
          </p:nvPr>
        </p:nvSpPr>
        <p:spPr bwMode="auto">
          <a:xfrm>
            <a:off x="2965265" y="4975395"/>
            <a:ext cx="311776" cy="31033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137" name="Oval 17"/>
          <p:cNvSpPr>
            <a:spLocks noChangeArrowheads="1"/>
          </p:cNvSpPr>
          <p:nvPr>
            <p:custDataLst>
              <p:tags r:id="rId4"/>
            </p:custDataLst>
          </p:nvPr>
        </p:nvSpPr>
        <p:spPr bwMode="auto">
          <a:xfrm>
            <a:off x="4152667" y="4314931"/>
            <a:ext cx="311776" cy="3123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136" name="Oval 16"/>
          <p:cNvSpPr>
            <a:spLocks noChangeArrowheads="1"/>
          </p:cNvSpPr>
          <p:nvPr>
            <p:custDataLst>
              <p:tags r:id="rId5"/>
            </p:custDataLst>
          </p:nvPr>
        </p:nvSpPr>
        <p:spPr bwMode="auto">
          <a:xfrm>
            <a:off x="3725909" y="4975395"/>
            <a:ext cx="311776" cy="3123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35" name="Oval 15"/>
          <p:cNvSpPr>
            <a:spLocks noChangeArrowheads="1"/>
          </p:cNvSpPr>
          <p:nvPr>
            <p:custDataLst>
              <p:tags r:id="rId6"/>
            </p:custDataLst>
          </p:nvPr>
        </p:nvSpPr>
        <p:spPr bwMode="auto">
          <a:xfrm>
            <a:off x="4603747" y="4975408"/>
            <a:ext cx="311776" cy="31133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134" name="Oval 14"/>
          <p:cNvSpPr>
            <a:spLocks noChangeArrowheads="1"/>
          </p:cNvSpPr>
          <p:nvPr>
            <p:custDataLst>
              <p:tags r:id="rId7"/>
            </p:custDataLst>
          </p:nvPr>
        </p:nvSpPr>
        <p:spPr bwMode="auto">
          <a:xfrm>
            <a:off x="3725909" y="5616959"/>
            <a:ext cx="311776" cy="3093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133" name="Oval 13"/>
          <p:cNvSpPr>
            <a:spLocks noChangeArrowheads="1"/>
          </p:cNvSpPr>
          <p:nvPr>
            <p:custDataLst>
              <p:tags r:id="rId8"/>
            </p:custDataLst>
          </p:nvPr>
        </p:nvSpPr>
        <p:spPr bwMode="auto">
          <a:xfrm>
            <a:off x="4269859" y="5616959"/>
            <a:ext cx="311776" cy="3123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32" name="Oval 12"/>
          <p:cNvSpPr>
            <a:spLocks noChangeArrowheads="1"/>
          </p:cNvSpPr>
          <p:nvPr>
            <p:custDataLst>
              <p:tags r:id="rId9"/>
            </p:custDataLst>
          </p:nvPr>
        </p:nvSpPr>
        <p:spPr bwMode="auto">
          <a:xfrm>
            <a:off x="4968591" y="5616972"/>
            <a:ext cx="311776" cy="311333"/>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131" name="Oval 11"/>
          <p:cNvSpPr>
            <a:spLocks noChangeArrowheads="1"/>
          </p:cNvSpPr>
          <p:nvPr>
            <p:custDataLst>
              <p:tags r:id="rId10"/>
            </p:custDataLst>
          </p:nvPr>
        </p:nvSpPr>
        <p:spPr bwMode="auto">
          <a:xfrm>
            <a:off x="4259712" y="6232676"/>
            <a:ext cx="311776" cy="311333"/>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5</a:t>
            </a:r>
          </a:p>
        </p:txBody>
      </p:sp>
      <p:sp>
        <p:nvSpPr>
          <p:cNvPr id="5130" name="AutoShape 10"/>
          <p:cNvSpPr>
            <a:spLocks noChangeShapeType="1"/>
          </p:cNvSpPr>
          <p:nvPr/>
        </p:nvSpPr>
        <p:spPr bwMode="auto">
          <a:xfrm flipH="1">
            <a:off x="3231713" y="4038412"/>
            <a:ext cx="363739" cy="322274"/>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9" name="AutoShape 9"/>
          <p:cNvSpPr>
            <a:spLocks noChangeShapeType="1"/>
          </p:cNvSpPr>
          <p:nvPr/>
        </p:nvSpPr>
        <p:spPr bwMode="auto">
          <a:xfrm>
            <a:off x="3816567" y="4038412"/>
            <a:ext cx="381428" cy="322274"/>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8" name="AutoShape 8"/>
          <p:cNvSpPr>
            <a:spLocks noChangeShapeType="1"/>
          </p:cNvSpPr>
          <p:nvPr/>
        </p:nvSpPr>
        <p:spPr bwMode="auto">
          <a:xfrm flipH="1">
            <a:off x="3881805" y="4581517"/>
            <a:ext cx="316199" cy="393891"/>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7" name="AutoShape 7"/>
          <p:cNvSpPr>
            <a:spLocks noChangeShapeType="1"/>
          </p:cNvSpPr>
          <p:nvPr/>
        </p:nvSpPr>
        <p:spPr bwMode="auto">
          <a:xfrm>
            <a:off x="3121153" y="4626277"/>
            <a:ext cx="1107" cy="349131"/>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6" name="AutoShape 6"/>
          <p:cNvSpPr>
            <a:spLocks noChangeShapeType="1"/>
          </p:cNvSpPr>
          <p:nvPr/>
        </p:nvSpPr>
        <p:spPr bwMode="auto">
          <a:xfrm>
            <a:off x="4419121" y="4581517"/>
            <a:ext cx="340521" cy="393891"/>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5" name="AutoShape 5"/>
          <p:cNvSpPr>
            <a:spLocks noChangeShapeType="1"/>
          </p:cNvSpPr>
          <p:nvPr/>
        </p:nvSpPr>
        <p:spPr bwMode="auto">
          <a:xfrm>
            <a:off x="3881797" y="5287735"/>
            <a:ext cx="1107" cy="329237"/>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4" name="AutoShape 4"/>
          <p:cNvSpPr>
            <a:spLocks noChangeShapeType="1"/>
          </p:cNvSpPr>
          <p:nvPr/>
        </p:nvSpPr>
        <p:spPr bwMode="auto">
          <a:xfrm flipH="1">
            <a:off x="4425756" y="5240986"/>
            <a:ext cx="223329" cy="375987"/>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3" name="AutoShape 3"/>
          <p:cNvSpPr>
            <a:spLocks noChangeShapeType="1"/>
          </p:cNvSpPr>
          <p:nvPr/>
        </p:nvSpPr>
        <p:spPr bwMode="auto">
          <a:xfrm>
            <a:off x="4870196" y="5240986"/>
            <a:ext cx="254285" cy="375987"/>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5122" name="AutoShape 2"/>
          <p:cNvSpPr>
            <a:spLocks noChangeShapeType="1"/>
          </p:cNvSpPr>
          <p:nvPr/>
        </p:nvSpPr>
        <p:spPr bwMode="auto">
          <a:xfrm>
            <a:off x="4425747" y="5929287"/>
            <a:ext cx="0" cy="303376"/>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sz="1600">
              <a:solidFill>
                <a:srgbClr val="525252"/>
              </a:solidFill>
              <a:latin typeface="Consolas" panose="020B0609020204030204" pitchFamily="49" charset="0"/>
              <a:cs typeface="Consolas" panose="020B0609020204030204" pitchFamily="49" charset="0"/>
            </a:endParaRPr>
          </a:p>
        </p:txBody>
      </p:sp>
      <p:sp>
        <p:nvSpPr>
          <p:cNvPr id="43" name="下箭头 42"/>
          <p:cNvSpPr/>
          <p:nvPr>
            <p:custDataLst>
              <p:tags r:id="rId11"/>
            </p:custDataLst>
          </p:nvPr>
        </p:nvSpPr>
        <p:spPr>
          <a:xfrm>
            <a:off x="3539109" y="3113810"/>
            <a:ext cx="373603" cy="407979"/>
          </a:xfrm>
          <a:prstGeom prst="downArrow">
            <a:avLst/>
          </a:prstGeom>
          <a:gradFill>
            <a:gsLst>
              <a:gs pos="0">
                <a:srgbClr val="CD5158"/>
              </a:gs>
              <a:gs pos="100000">
                <a:srgbClr val="C0262E"/>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cxnSp>
        <p:nvCxnSpPr>
          <p:cNvPr id="45" name="直接箭头连接符 44"/>
          <p:cNvCxnSpPr>
            <a:stCxn id="5138" idx="7"/>
            <a:endCxn id="5139" idx="5"/>
          </p:cNvCxnSpPr>
          <p:nvPr>
            <p:custDataLst>
              <p:tags r:id="rId12"/>
            </p:custDataLst>
          </p:nvPr>
        </p:nvCxnSpPr>
        <p:spPr>
          <a:xfrm rot="5400000" flipH="1" flipV="1">
            <a:off x="3011306" y="4800763"/>
            <a:ext cx="440173" cy="1588"/>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47" name="直接箭头连接符 46"/>
          <p:cNvCxnSpPr>
            <a:stCxn id="5139" idx="6"/>
            <a:endCxn id="5140" idx="4"/>
          </p:cNvCxnSpPr>
          <p:nvPr>
            <p:custDataLst>
              <p:tags r:id="rId13"/>
            </p:custDataLst>
          </p:nvPr>
        </p:nvCxnSpPr>
        <p:spPr>
          <a:xfrm flipV="1">
            <a:off x="3277041" y="4084166"/>
            <a:ext cx="428968" cy="386432"/>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49" name="直接箭头连接符 48"/>
          <p:cNvCxnSpPr>
            <a:stCxn id="5134" idx="7"/>
            <a:endCxn id="5136" idx="5"/>
          </p:cNvCxnSpPr>
          <p:nvPr>
            <p:custDataLst>
              <p:tags r:id="rId14"/>
            </p:custDataLst>
          </p:nvPr>
        </p:nvCxnSpPr>
        <p:spPr>
          <a:xfrm rot="5400000" flipH="1" flipV="1">
            <a:off x="3781898" y="5452129"/>
            <a:ext cx="420277" cy="1588"/>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51" name="直接箭头连接符 50"/>
          <p:cNvCxnSpPr>
            <a:stCxn id="5136" idx="7"/>
            <a:endCxn id="5137" idx="4"/>
          </p:cNvCxnSpPr>
          <p:nvPr>
            <p:custDataLst>
              <p:tags r:id="rId15"/>
            </p:custDataLst>
          </p:nvPr>
        </p:nvCxnSpPr>
        <p:spPr>
          <a:xfrm rot="5400000" flipH="1" flipV="1">
            <a:off x="3953363" y="4665933"/>
            <a:ext cx="393875" cy="316528"/>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53" name="直接箭头连接符 52"/>
          <p:cNvCxnSpPr/>
          <p:nvPr>
            <p:custDataLst>
              <p:tags r:id="rId16"/>
            </p:custDataLst>
          </p:nvPr>
        </p:nvCxnSpPr>
        <p:spPr>
          <a:xfrm rot="16200000" flipV="1">
            <a:off x="4456280" y="4543498"/>
            <a:ext cx="428625" cy="366631"/>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custDataLst>
              <p:tags r:id="rId17"/>
            </p:custDataLst>
          </p:nvPr>
        </p:nvCxnSpPr>
        <p:spPr>
          <a:xfrm rot="10800000">
            <a:off x="3842619" y="3930942"/>
            <a:ext cx="428628" cy="357189"/>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58" name="直接箭头连接符 57"/>
          <p:cNvCxnSpPr/>
          <p:nvPr>
            <p:custDataLst>
              <p:tags r:id="rId18"/>
            </p:custDataLst>
          </p:nvPr>
        </p:nvCxnSpPr>
        <p:spPr>
          <a:xfrm rot="16200000" flipV="1">
            <a:off x="4837431" y="5232195"/>
            <a:ext cx="428627" cy="295192"/>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5131" idx="7"/>
            <a:endCxn id="5133" idx="5"/>
          </p:cNvCxnSpPr>
          <p:nvPr>
            <p:custDataLst>
              <p:tags r:id="rId19"/>
            </p:custDataLst>
          </p:nvPr>
        </p:nvCxnSpPr>
        <p:spPr>
          <a:xfrm rot="5400000" flipH="1" flipV="1">
            <a:off x="4333558" y="6075835"/>
            <a:ext cx="394709" cy="10147"/>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62" name="直接箭头连接符 61"/>
          <p:cNvCxnSpPr>
            <a:stCxn id="5133" idx="7"/>
            <a:endCxn id="5135" idx="4"/>
          </p:cNvCxnSpPr>
          <p:nvPr>
            <p:custDataLst>
              <p:tags r:id="rId20"/>
            </p:custDataLst>
          </p:nvPr>
        </p:nvCxnSpPr>
        <p:spPr>
          <a:xfrm rot="5400000" flipH="1" flipV="1">
            <a:off x="4459819" y="5362891"/>
            <a:ext cx="375970" cy="223659"/>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sp>
        <p:nvSpPr>
          <p:cNvPr id="67" name="TextBox 66"/>
          <p:cNvSpPr txBox="1"/>
          <p:nvPr/>
        </p:nvSpPr>
        <p:spPr>
          <a:xfrm>
            <a:off x="6955255" y="1171509"/>
            <a:ext cx="3000396" cy="1554272"/>
          </a:xfrm>
          <a:prstGeom prst="rect">
            <a:avLst/>
          </a:prstGeom>
          <a:noFill/>
        </p:spPr>
        <p:txBody>
          <a:bodyPr wrap="square" rtlCol="0">
            <a:spAutoFit/>
          </a:bodyPr>
          <a:lstStyle/>
          <a:p>
            <a:pPr marL="342900" indent="-342900">
              <a:spcBef>
                <a:spcPts val="600"/>
              </a:spcBef>
              <a:buFont typeface="+mj-ea"/>
              <a:buAutoNum type="circleNumDbPlain"/>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 5</a:t>
            </a:r>
          </a:p>
          <a:p>
            <a:pPr marL="342900" indent="-342900">
              <a:spcBef>
                <a:spcPts val="600"/>
              </a:spcBef>
              <a:buFont typeface="+mj-ea"/>
              <a:buAutoNum type="circleNumDbPlain"/>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3 → 1 → 5</a:t>
            </a:r>
          </a:p>
          <a:p>
            <a:pPr marL="342900" indent="-342900">
              <a:spcBef>
                <a:spcPts val="600"/>
              </a:spcBef>
              <a:buFont typeface="+mj-ea"/>
              <a:buAutoNum type="circleNumDbPlain"/>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3 → 4 → 1 → 5</a:t>
            </a:r>
          </a:p>
          <a:p>
            <a:pPr marL="342900" indent="-342900">
              <a:spcBef>
                <a:spcPts val="600"/>
              </a:spcBef>
              <a:buFont typeface="+mj-ea"/>
              <a:buAutoNum type="circleNumDbPlain"/>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3 → 4 → 5</a:t>
            </a:r>
          </a:p>
        </p:txBody>
      </p:sp>
      <p:sp>
        <p:nvSpPr>
          <p:cNvPr id="69" name="TextBox 68"/>
          <p:cNvSpPr txBox="1"/>
          <p:nvPr/>
        </p:nvSpPr>
        <p:spPr>
          <a:xfrm>
            <a:off x="7098135" y="2957453"/>
            <a:ext cx="2643207"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所有路径搜索完毕</a:t>
            </a:r>
          </a:p>
        </p:txBody>
      </p:sp>
      <p:sp>
        <p:nvSpPr>
          <p:cNvPr id="54" name="文本框 5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3" name="图片 2" descr="卡通人物&#10;&#10;描述已自动生成"/>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067524" y="3589241"/>
            <a:ext cx="2790861" cy="2996280"/>
          </a:xfrm>
          <a:prstGeom prst="rect">
            <a:avLst/>
          </a:prstGeom>
        </p:spPr>
      </p:pic>
    </p:spTree>
    <p:extLst>
      <p:ext uri="{BB962C8B-B14F-4D97-AF65-F5344CB8AC3E}">
        <p14:creationId xmlns:p14="http://schemas.microsoft.com/office/powerpoint/2010/main" val="534781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51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3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1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13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12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13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12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13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1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2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31"/>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12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132"/>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nodeType="afterEffect">
                                  <p:stCondLst>
                                    <p:cond delay="0"/>
                                  </p:stCondLst>
                                  <p:childTnLst>
                                    <p:set>
                                      <p:cBhvr>
                                        <p:cTn id="110"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140" grpId="0" bldLvl="0" animBg="1"/>
      <p:bldP spid="5139" grpId="0" bldLvl="0" animBg="1"/>
      <p:bldP spid="5138" grpId="0" bldLvl="0" animBg="1"/>
      <p:bldP spid="5137" grpId="0" bldLvl="0" animBg="1"/>
      <p:bldP spid="5136" grpId="0" bldLvl="0" animBg="1"/>
      <p:bldP spid="5135" grpId="0" bldLvl="0" animBg="1"/>
      <p:bldP spid="5134" grpId="0" bldLvl="0" animBg="1"/>
      <p:bldP spid="5133" grpId="0" bldLvl="0" animBg="1"/>
      <p:bldP spid="5132" grpId="0" bldLvl="0" animBg="1"/>
      <p:bldP spid="5131" grpId="0" bldLvl="0" animBg="1"/>
      <p:bldP spid="5130" grpId="0" bldLvl="0" animBg="1"/>
      <p:bldP spid="5129" grpId="0" bldLvl="0" animBg="1"/>
      <p:bldP spid="5128" grpId="0" bldLvl="0" animBg="1"/>
      <p:bldP spid="5127" grpId="0" bldLvl="0" animBg="1"/>
      <p:bldP spid="5126" grpId="0" bldLvl="0" animBg="1"/>
      <p:bldP spid="5125" grpId="0" bldLvl="0" animBg="1"/>
      <p:bldP spid="5124" grpId="0" bldLvl="0" animBg="1"/>
      <p:bldP spid="5123" grpId="0" bldLvl="0" animBg="1"/>
      <p:bldP spid="5122" grpId="0" bldLvl="0" animBg="1"/>
      <p:bldP spid="43" grpId="0" bldLvl="0" animBg="1"/>
      <p:bldP spid="69" grpId="0"/>
      <p:bldP spid="5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97819" y="1488562"/>
            <a:ext cx="7143800" cy="1400383"/>
          </a:xfrm>
          <a:prstGeom prst="rect">
            <a:avLst/>
          </a:prstGeom>
          <a:noFill/>
        </p:spPr>
        <p:txBody>
          <a:bodyPr wrap="square" rtlCol="0">
            <a:spAutoFit/>
          </a:bodyPr>
          <a:lstStyle/>
          <a:p>
            <a:pPr>
              <a:lnSpc>
                <a:spcPct val="200000"/>
              </a:lnSpc>
              <a:spcBef>
                <a:spcPts val="60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inpath</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：表示一个顶点是否在搜索路径中</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200000"/>
              </a:lnSpc>
              <a:spcBef>
                <a:spcPts val="600"/>
              </a:spcBef>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回溯法</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从顶点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出发搜索到顶点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的所有简单路径的过程如下：</a:t>
            </a:r>
          </a:p>
        </p:txBody>
      </p:sp>
      <p:sp>
        <p:nvSpPr>
          <p:cNvPr id="9" name="TextBox 8"/>
          <p:cNvSpPr txBox="1"/>
          <p:nvPr>
            <p:custDataLst>
              <p:tags r:id="rId1"/>
            </p:custDataLst>
          </p:nvPr>
        </p:nvSpPr>
        <p:spPr>
          <a:xfrm>
            <a:off x="1450348" y="3164980"/>
            <a:ext cx="6038797" cy="3323987"/>
          </a:xfrm>
          <a:prstGeom prst="rect">
            <a:avLst/>
          </a:prstGeom>
          <a:noFill/>
          <a:ln w="25400">
            <a:solidFill>
              <a:schemeClr val="lt2">
                <a:lumMod val="50000"/>
              </a:schemeClr>
            </a:solidFill>
            <a:prstDash val="sysDash"/>
          </a:ln>
        </p:spPr>
        <p:txBody>
          <a:bodyPr wrap="square" rtlCol="0">
            <a:spAutoFit/>
          </a:bodyPr>
          <a:lstStyle>
            <a:defPPr>
              <a:defRPr lang="zh-CN"/>
            </a:defPPr>
            <a:lvl1pPr>
              <a:lnSpc>
                <a:spcPct val="200000"/>
              </a:lnSpc>
              <a:spcBef>
                <a:spcPts val="600"/>
              </a:spcBef>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zh-CN">
                <a:solidFill>
                  <a:srgbClr val="000000"/>
                </a:solidFill>
                <a:latin typeface="微软雅黑" panose="020B0503020204020204" pitchFamily="34" charset="-122"/>
                <a:ea typeface="微软雅黑" panose="020B0503020204020204" pitchFamily="34" charset="-122"/>
              </a:rPr>
              <a:t>① 将顶点</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添加到</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中，同时置</a:t>
            </a:r>
            <a:r>
              <a:rPr lang="en-US" altLang="zh-CN">
                <a:solidFill>
                  <a:srgbClr val="000000"/>
                </a:solidFill>
                <a:latin typeface="微软雅黑" panose="020B0503020204020204" pitchFamily="34" charset="-122"/>
                <a:ea typeface="微软雅黑" panose="020B0503020204020204" pitchFamily="34" charset="-122"/>
              </a:rPr>
              <a:t>inpath[wi]</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a:t>
            </a:r>
          </a:p>
          <a:p>
            <a:r>
              <a:rPr lang="zh-CN" altLang="zh-CN">
                <a:solidFill>
                  <a:srgbClr val="000000"/>
                </a:solidFill>
                <a:latin typeface="微软雅黑" panose="020B0503020204020204" pitchFamily="34" charset="-122"/>
                <a:ea typeface="微软雅黑" panose="020B0503020204020204" pitchFamily="34" charset="-122"/>
              </a:rPr>
              <a:t>② 从顶点</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出发搜索，其过程与从顶点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出发的搜索过程类似。</a:t>
            </a:r>
          </a:p>
          <a:p>
            <a:r>
              <a:rPr lang="zh-CN" altLang="zh-CN">
                <a:solidFill>
                  <a:srgbClr val="000000"/>
                </a:solidFill>
                <a:latin typeface="微软雅黑" panose="020B0503020204020204" pitchFamily="34" charset="-122"/>
                <a:ea typeface="微软雅黑" panose="020B0503020204020204" pitchFamily="34" charset="-122"/>
              </a:rPr>
              <a:t>③ 从顶点</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回退到顶点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，即将</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从</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中删除并置</a:t>
            </a:r>
            <a:r>
              <a:rPr lang="en-US" altLang="zh-CN">
                <a:solidFill>
                  <a:srgbClr val="000000"/>
                </a:solidFill>
                <a:latin typeface="微软雅黑" panose="020B0503020204020204" pitchFamily="34" charset="-122"/>
                <a:ea typeface="微软雅黑" panose="020B0503020204020204" pitchFamily="34" charset="-122"/>
              </a:rPr>
              <a:t>inpath[wi]</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0</a:t>
            </a:r>
            <a:r>
              <a:rPr lang="zh-CN" altLang="zh-CN">
                <a:solidFill>
                  <a:srgbClr val="000000"/>
                </a:solidFill>
                <a:latin typeface="微软雅黑" panose="020B0503020204020204" pitchFamily="34" charset="-122"/>
                <a:ea typeface="微软雅黑" panose="020B0503020204020204" pitchFamily="34" charset="-122"/>
              </a:rPr>
              <a:t>。</a:t>
            </a:r>
          </a:p>
        </p:txBody>
      </p:sp>
      <p:sp>
        <p:nvSpPr>
          <p:cNvPr id="8209" name="Rectangle 17"/>
          <p:cNvSpPr>
            <a:spLocks noChangeArrowheads="1"/>
          </p:cNvSpPr>
          <p:nvPr>
            <p:custDataLst>
              <p:tags r:id="rId2"/>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8207" name="Oval 15"/>
          <p:cNvSpPr>
            <a:spLocks noChangeArrowheads="1"/>
          </p:cNvSpPr>
          <p:nvPr>
            <p:custDataLst>
              <p:tags r:id="rId3"/>
            </p:custDataLst>
          </p:nvPr>
        </p:nvSpPr>
        <p:spPr bwMode="auto">
          <a:xfrm>
            <a:off x="8819429" y="3781752"/>
            <a:ext cx="361899" cy="42281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00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u</a:t>
            </a:r>
          </a:p>
        </p:txBody>
      </p:sp>
      <p:sp>
        <p:nvSpPr>
          <p:cNvPr id="8206" name="Text Box 14"/>
          <p:cNvSpPr txBox="1">
            <a:spLocks noChangeArrowheads="1"/>
          </p:cNvSpPr>
          <p:nvPr/>
        </p:nvSpPr>
        <p:spPr bwMode="auto">
          <a:xfrm>
            <a:off x="9868933" y="4860612"/>
            <a:ext cx="532203" cy="27264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zh-CN" altLang="zh-CN" sz="2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205" name="Oval 13"/>
          <p:cNvSpPr>
            <a:spLocks noChangeArrowheads="1"/>
          </p:cNvSpPr>
          <p:nvPr>
            <p:custDataLst>
              <p:tags r:id="rId4"/>
            </p:custDataLst>
          </p:nvPr>
        </p:nvSpPr>
        <p:spPr bwMode="auto">
          <a:xfrm>
            <a:off x="8242521" y="4831857"/>
            <a:ext cx="361899" cy="42174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00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w</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204" name="Oval 12"/>
          <p:cNvSpPr>
            <a:spLocks noChangeArrowheads="1"/>
          </p:cNvSpPr>
          <p:nvPr>
            <p:custDataLst>
              <p:tags r:id="rId5"/>
            </p:custDataLst>
          </p:nvPr>
        </p:nvSpPr>
        <p:spPr bwMode="auto">
          <a:xfrm>
            <a:off x="9222837" y="4831857"/>
            <a:ext cx="361899" cy="42174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3600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w</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203" name="AutoShape 11"/>
          <p:cNvSpPr>
            <a:spLocks noChangeShapeType="1"/>
          </p:cNvSpPr>
          <p:nvPr>
            <p:custDataLst>
              <p:tags r:id="rId6"/>
            </p:custDataLst>
          </p:nvPr>
        </p:nvSpPr>
        <p:spPr bwMode="auto">
          <a:xfrm flipH="1">
            <a:off x="8413893" y="4140675"/>
            <a:ext cx="449179" cy="689065"/>
          </a:xfrm>
          <a:prstGeom prst="straightConnector1">
            <a:avLst/>
          </a:prstGeom>
          <a:ln w="28575">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202" name="AutoShape 10"/>
          <p:cNvSpPr>
            <a:spLocks noChangeShapeType="1"/>
          </p:cNvSpPr>
          <p:nvPr>
            <p:custDataLst>
              <p:tags r:id="rId7"/>
            </p:custDataLst>
          </p:nvPr>
        </p:nvSpPr>
        <p:spPr bwMode="auto">
          <a:xfrm>
            <a:off x="9061057" y="4171560"/>
            <a:ext cx="275681" cy="689065"/>
          </a:xfrm>
          <a:prstGeom prst="straightConnector1">
            <a:avLst/>
          </a:prstGeom>
          <a:ln w="28575">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201" name="AutoShape 9"/>
          <p:cNvSpPr>
            <a:spLocks noChangeShapeType="1"/>
          </p:cNvSpPr>
          <p:nvPr>
            <p:custDataLst>
              <p:tags r:id="rId8"/>
            </p:custDataLst>
          </p:nvPr>
        </p:nvSpPr>
        <p:spPr bwMode="auto">
          <a:xfrm>
            <a:off x="9181327" y="3993702"/>
            <a:ext cx="953708" cy="866923"/>
          </a:xfrm>
          <a:prstGeom prst="straightConnector1">
            <a:avLst/>
          </a:prstGeom>
          <a:ln w="28575">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200" name="AutoShape 8"/>
          <p:cNvSpPr>
            <a:spLocks noChangeArrowheads="1"/>
          </p:cNvSpPr>
          <p:nvPr>
            <p:custDataLst>
              <p:tags r:id="rId9"/>
            </p:custDataLst>
          </p:nvPr>
        </p:nvSpPr>
        <p:spPr bwMode="auto">
          <a:xfrm>
            <a:off x="8242521" y="5253603"/>
            <a:ext cx="299099" cy="368496"/>
          </a:xfrm>
          <a:prstGeom prst="triangle">
            <a:avLst>
              <a:gd name="adj" fmla="val 50000"/>
            </a:avLst>
          </a:prstGeom>
          <a:solidFill>
            <a:schemeClr val="dk1"/>
          </a:solidFill>
          <a:ln>
            <a:solidFill>
              <a:schemeClr val="dk1">
                <a:shade val="50000"/>
              </a:schemeClr>
            </a:solidFill>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99" name="AutoShape 7"/>
          <p:cNvSpPr>
            <a:spLocks noChangeArrowheads="1"/>
          </p:cNvSpPr>
          <p:nvPr>
            <p:custDataLst>
              <p:tags r:id="rId10"/>
            </p:custDataLst>
          </p:nvPr>
        </p:nvSpPr>
        <p:spPr bwMode="auto">
          <a:xfrm>
            <a:off x="9235609" y="5240823"/>
            <a:ext cx="299099" cy="368496"/>
          </a:xfrm>
          <a:prstGeom prst="triangle">
            <a:avLst>
              <a:gd name="adj" fmla="val 50000"/>
            </a:avLst>
          </a:prstGeom>
          <a:solidFill>
            <a:schemeClr val="dk1"/>
          </a:solidFill>
          <a:ln>
            <a:solidFill>
              <a:schemeClr val="dk1">
                <a:shade val="50000"/>
              </a:schemeClr>
            </a:solidFill>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98" name="AutoShape 6"/>
          <p:cNvSpPr>
            <a:spLocks noChangeShapeType="1"/>
          </p:cNvSpPr>
          <p:nvPr>
            <p:custDataLst>
              <p:tags r:id="rId11"/>
            </p:custDataLst>
          </p:nvPr>
        </p:nvSpPr>
        <p:spPr bwMode="auto">
          <a:xfrm>
            <a:off x="9144080" y="4149195"/>
            <a:ext cx="275681" cy="689065"/>
          </a:xfrm>
          <a:prstGeom prst="straightConnector1">
            <a:avLst/>
          </a:prstGeom>
          <a:noFill/>
          <a:ln w="28575">
            <a:solidFill>
              <a:schemeClr val="accent1"/>
            </a:solidFill>
            <a:prstDash val="lgDash"/>
            <a:round/>
            <a:headEnd type="arrow" w="sm" len="sm"/>
            <a:tailEnd type="none"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97" name="AutoShape 5"/>
          <p:cNvSpPr>
            <a:spLocks noChangeShapeType="1"/>
          </p:cNvSpPr>
          <p:nvPr>
            <p:custDataLst>
              <p:tags r:id="rId12"/>
            </p:custDataLst>
          </p:nvPr>
        </p:nvSpPr>
        <p:spPr bwMode="auto">
          <a:xfrm flipH="1">
            <a:off x="8496917" y="4156650"/>
            <a:ext cx="449179" cy="689065"/>
          </a:xfrm>
          <a:prstGeom prst="straightConnector1">
            <a:avLst/>
          </a:prstGeom>
          <a:noFill/>
          <a:ln w="28575">
            <a:solidFill>
              <a:schemeClr val="accent1"/>
            </a:solidFill>
            <a:prstDash val="lgDash"/>
            <a:round/>
            <a:headEnd type="arrow" w="sm" len="sm"/>
            <a:tailEnd type="none"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96" name="AutoShape 4"/>
          <p:cNvSpPr>
            <a:spLocks noChangeShapeType="1"/>
          </p:cNvSpPr>
          <p:nvPr>
            <p:custDataLst>
              <p:tags r:id="rId13"/>
            </p:custDataLst>
          </p:nvPr>
        </p:nvSpPr>
        <p:spPr bwMode="auto">
          <a:xfrm>
            <a:off x="9216451" y="3913826"/>
            <a:ext cx="953708" cy="866923"/>
          </a:xfrm>
          <a:prstGeom prst="straightConnector1">
            <a:avLst/>
          </a:prstGeom>
          <a:noFill/>
          <a:ln w="28575">
            <a:solidFill>
              <a:schemeClr val="accent1"/>
            </a:solidFill>
            <a:prstDash val="lgDash"/>
            <a:round/>
            <a:headEnd type="arrow" w="sm" len="sm"/>
            <a:tailEnd type="none"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95" name="AutoShape 3"/>
          <p:cNvSpPr>
            <a:spLocks noChangeShapeType="1"/>
          </p:cNvSpPr>
          <p:nvPr>
            <p:custDataLst>
              <p:tags r:id="rId14"/>
            </p:custDataLst>
          </p:nvPr>
        </p:nvSpPr>
        <p:spPr bwMode="auto">
          <a:xfrm>
            <a:off x="8413898" y="4436736"/>
            <a:ext cx="2117103" cy="0"/>
          </a:xfrm>
          <a:prstGeom prst="straightConnector1">
            <a:avLst/>
          </a:prstGeom>
          <a:ln w="38100">
            <a:solidFill>
              <a:schemeClr val="accent2"/>
            </a:solidFill>
            <a:prstDash val="dash"/>
            <a:tailEnd type="arrow" w="sm" len="sm"/>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94" name="Text Box 2"/>
          <p:cNvSpPr txBox="1">
            <a:spLocks noChangeArrowheads="1"/>
          </p:cNvSpPr>
          <p:nvPr/>
        </p:nvSpPr>
        <p:spPr bwMode="auto">
          <a:xfrm>
            <a:off x="10575696" y="4277864"/>
            <a:ext cx="1361376" cy="27264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扩展处理</a:t>
            </a:r>
          </a:p>
        </p:txBody>
      </p:sp>
      <p:sp>
        <p:nvSpPr>
          <p:cNvPr id="24" name="文本框 2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
        <p:nvSpPr>
          <p:cNvPr id="25" name="TextBox 8"/>
          <p:cNvSpPr txBox="1"/>
          <p:nvPr/>
        </p:nvSpPr>
        <p:spPr>
          <a:xfrm>
            <a:off x="1192283" y="1097190"/>
            <a:ext cx="882324"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Tree>
    <p:extLst>
      <p:ext uri="{BB962C8B-B14F-4D97-AF65-F5344CB8AC3E}">
        <p14:creationId xmlns:p14="http://schemas.microsoft.com/office/powerpoint/2010/main" val="2314025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8207"/>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8206"/>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8205"/>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8204"/>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8203"/>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8202"/>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8201"/>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8200"/>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8199"/>
                                        </p:tgtEl>
                                        <p:attrNameLst>
                                          <p:attrName>style.visibility</p:attrName>
                                        </p:attrNameLst>
                                      </p:cBhvr>
                                      <p:to>
                                        <p:strVal val="visible"/>
                                      </p:to>
                                    </p:set>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8198"/>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grpId="0" nodeType="afterEffect">
                                  <p:stCondLst>
                                    <p:cond delay="0"/>
                                  </p:stCondLst>
                                  <p:childTnLst>
                                    <p:set>
                                      <p:cBhvr>
                                        <p:cTn id="52" dur="1" fill="hold">
                                          <p:stCondLst>
                                            <p:cond delay="0"/>
                                          </p:stCondLst>
                                        </p:cTn>
                                        <p:tgtEl>
                                          <p:spTgt spid="8197"/>
                                        </p:tgtEl>
                                        <p:attrNameLst>
                                          <p:attrName>style.visibility</p:attrName>
                                        </p:attrNameLst>
                                      </p:cBhvr>
                                      <p:to>
                                        <p:strVal val="visible"/>
                                      </p:to>
                                    </p:set>
                                  </p:childTnLst>
                                </p:cTn>
                              </p:par>
                            </p:childTnLst>
                          </p:cTn>
                        </p:par>
                        <p:par>
                          <p:cTn id="53" fill="hold">
                            <p:stCondLst>
                              <p:cond delay="2000"/>
                            </p:stCondLst>
                            <p:childTnLst>
                              <p:par>
                                <p:cTn id="54" presetID="1" presetClass="entr" presetSubtype="0" fill="hold" grpId="0" nodeType="afterEffect">
                                  <p:stCondLst>
                                    <p:cond delay="0"/>
                                  </p:stCondLst>
                                  <p:childTnLst>
                                    <p:set>
                                      <p:cBhvr>
                                        <p:cTn id="55" dur="1" fill="hold">
                                          <p:stCondLst>
                                            <p:cond delay="0"/>
                                          </p:stCondLst>
                                        </p:cTn>
                                        <p:tgtEl>
                                          <p:spTgt spid="819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8" presetClass="entr" presetSubtype="3" fill="hold" grpId="0" nodeType="clickEffect">
                                  <p:stCondLst>
                                    <p:cond delay="0"/>
                                  </p:stCondLst>
                                  <p:childTnLst>
                                    <p:set>
                                      <p:cBhvr>
                                        <p:cTn id="59" dur="1" fill="hold">
                                          <p:stCondLst>
                                            <p:cond delay="0"/>
                                          </p:stCondLst>
                                        </p:cTn>
                                        <p:tgtEl>
                                          <p:spTgt spid="8195"/>
                                        </p:tgtEl>
                                        <p:attrNameLst>
                                          <p:attrName>style.visibility</p:attrName>
                                        </p:attrNameLst>
                                      </p:cBhvr>
                                      <p:to>
                                        <p:strVal val="visible"/>
                                      </p:to>
                                    </p:set>
                                    <p:animEffect transition="in" filter="strips(upRight)">
                                      <p:cBhvr>
                                        <p:cTn id="60" dur="1000"/>
                                        <p:tgtEl>
                                          <p:spTgt spid="8195"/>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8207" grpId="0" bldLvl="0" animBg="1"/>
      <p:bldP spid="8206" grpId="0" bldLvl="0" animBg="1"/>
      <p:bldP spid="8205" grpId="0" bldLvl="0" animBg="1"/>
      <p:bldP spid="8204" grpId="0" bldLvl="0" animBg="1"/>
      <p:bldP spid="8203" grpId="0" bldLvl="0" animBg="1"/>
      <p:bldP spid="8202" grpId="0" bldLvl="0" animBg="1"/>
      <p:bldP spid="8201" grpId="0" bldLvl="0" animBg="1"/>
      <p:bldP spid="8200" grpId="0" bldLvl="0" animBg="1"/>
      <p:bldP spid="8199" grpId="0" bldLvl="0" animBg="1"/>
      <p:bldP spid="8198" grpId="0" bldLvl="0" animBg="1"/>
      <p:bldP spid="8197" grpId="0" bldLvl="0" animBg="1"/>
      <p:bldP spid="8196" grpId="0" bldLvl="0" animBg="1"/>
      <p:bldP spid="8195" grpId="0" bldLvl="0" animBg="1"/>
      <p:bldP spid="8194" grpId="0" bldLvl="0" animBg="1"/>
      <p:bldP spid="24" grpId="0"/>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149360" y="912393"/>
            <a:ext cx="9893280" cy="5830791"/>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inpath=[0]*MAXV                     	#</a:t>
            </a:r>
            <a:r>
              <a:rPr lang="zh-CN" altLang="zh-CN">
                <a:solidFill>
                  <a:srgbClr val="000000"/>
                </a:solidFill>
                <a:latin typeface="微软雅黑" panose="020B0503020204020204" pitchFamily="34" charset="-122"/>
                <a:ea typeface="微软雅黑" panose="020B0503020204020204" pitchFamily="34" charset="-122"/>
              </a:rPr>
              <a:t>全局数组</a:t>
            </a: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FindallPath2(G,u,v):            	#</a:t>
            </a:r>
            <a:r>
              <a:rPr lang="zh-CN" altLang="en-US">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a:t>
            </a:r>
            <a:r>
              <a:rPr lang="zh-CN" altLang="zh-CN">
                <a:solidFill>
                  <a:srgbClr val="000000"/>
                </a:solidFill>
                <a:latin typeface="微软雅黑" panose="020B0503020204020204" pitchFamily="34" charset="-122"/>
                <a:ea typeface="微软雅黑" panose="020B0503020204020204" pitchFamily="34" charset="-122"/>
              </a:rPr>
              <a:t>求</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的所有简单路径</a:t>
            </a:r>
          </a:p>
          <a:p>
            <a:r>
              <a:rPr lang="en-US" altLang="zh-CN">
                <a:solidFill>
                  <a:srgbClr val="000000"/>
                </a:solidFill>
                <a:latin typeface="微软雅黑" panose="020B0503020204020204" pitchFamily="34" charset="-122"/>
                <a:ea typeface="微软雅黑" panose="020B0503020204020204" pitchFamily="34" charset="-122"/>
              </a:rPr>
              <a:t>  for i in range(len(inpath)):inpath[i]=0	#</a:t>
            </a:r>
            <a:r>
              <a:rPr lang="zh-CN" altLang="zh-CN">
                <a:solidFill>
                  <a:srgbClr val="000000"/>
                </a:solidFill>
                <a:latin typeface="微软雅黑" panose="020B0503020204020204" pitchFamily="34" charset="-122"/>
                <a:ea typeface="微软雅黑" panose="020B0503020204020204" pitchFamily="34" charset="-122"/>
              </a:rPr>
              <a:t>初始化</a:t>
            </a:r>
            <a:r>
              <a:rPr lang="en-US" altLang="zh-CN">
                <a:solidFill>
                  <a:srgbClr val="000000"/>
                </a:solidFill>
                <a:latin typeface="微软雅黑" panose="020B0503020204020204" pitchFamily="34" charset="-122"/>
                <a:ea typeface="微软雅黑" panose="020B0503020204020204" pitchFamily="34" charset="-122"/>
              </a:rPr>
              <a:t>inpath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path=[u]                               	#</a:t>
            </a:r>
            <a:r>
              <a:rPr lang="zh-CN" altLang="zh-CN">
                <a:solidFill>
                  <a:srgbClr val="000000"/>
                </a:solidFill>
                <a:latin typeface="微软雅黑" panose="020B0503020204020204" pitchFamily="34" charset="-122"/>
                <a:ea typeface="微软雅黑" panose="020B0503020204020204" pitchFamily="34" charset="-122"/>
              </a:rPr>
              <a:t>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添加的</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inpath[u]=1                             	#</a:t>
            </a:r>
            <a:r>
              <a:rPr lang="zh-CN" altLang="zh-CN">
                <a:solidFill>
                  <a:srgbClr val="000000"/>
                </a:solidFill>
                <a:latin typeface="微软雅黑" panose="020B0503020204020204" pitchFamily="34" charset="-122"/>
                <a:ea typeface="微软雅黑" panose="020B0503020204020204" pitchFamily="34" charset="-122"/>
              </a:rPr>
              <a:t>置</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已经在</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FindallPath21(G,u,v,path)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FindallPath21(G,u,v,path):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Findapath</a:t>
            </a:r>
            <a:r>
              <a:rPr lang="zh-CN" altLang="zh-CN">
                <a:solidFill>
                  <a:srgbClr val="000000"/>
                </a:solidFill>
                <a:latin typeface="微软雅黑" panose="020B0503020204020204" pitchFamily="34" charset="-122"/>
                <a:ea typeface="微软雅黑" panose="020B0503020204020204" pitchFamily="34" charset="-122"/>
              </a:rPr>
              <a:t>函数调用</a:t>
            </a:r>
          </a:p>
          <a:p>
            <a:r>
              <a:rPr lang="en-US" altLang="zh-CN">
                <a:solidFill>
                  <a:srgbClr val="000000"/>
                </a:solidFill>
                <a:latin typeface="微软雅黑" panose="020B0503020204020204" pitchFamily="34" charset="-122"/>
                <a:ea typeface="微软雅黑" panose="020B0503020204020204" pitchFamily="34" charset="-122"/>
              </a:rPr>
              <a:t>  if u==v:					#</a:t>
            </a:r>
            <a:r>
              <a:rPr lang="zh-CN" altLang="zh-CN">
                <a:solidFill>
                  <a:srgbClr val="000000"/>
                </a:solidFill>
                <a:latin typeface="微软雅黑" panose="020B0503020204020204" pitchFamily="34" charset="-122"/>
                <a:ea typeface="微软雅黑" panose="020B0503020204020204" pitchFamily="34" charset="-122"/>
              </a:rPr>
              <a:t>找到一条路径后输出</a:t>
            </a:r>
          </a:p>
          <a:p>
            <a:r>
              <a:rPr lang="en-US" altLang="zh-CN">
                <a:solidFill>
                  <a:srgbClr val="000000"/>
                </a:solidFill>
                <a:latin typeface="微软雅黑" panose="020B0503020204020204" pitchFamily="34" charset="-122"/>
                <a:ea typeface="微软雅黑" panose="020B0503020204020204" pitchFamily="34" charset="-122"/>
              </a:rPr>
              <a:t>     print(' ',path)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inpath[w]==0:                    	#</a:t>
            </a:r>
            <a:r>
              <a:rPr lang="zh-CN" altLang="zh-CN">
                <a:solidFill>
                  <a:srgbClr val="000000"/>
                </a:solidFill>
                <a:latin typeface="微软雅黑" panose="020B0503020204020204" pitchFamily="34" charset="-122"/>
                <a:ea typeface="微软雅黑" panose="020B0503020204020204" pitchFamily="34" charset="-122"/>
              </a:rPr>
              <a:t>若顶点</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不在</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path.append(w)                  	#</a:t>
            </a:r>
            <a:r>
              <a:rPr lang="zh-CN" altLang="zh-CN">
                <a:solidFill>
                  <a:srgbClr val="000000"/>
                </a:solidFill>
                <a:latin typeface="微软雅黑" panose="020B0503020204020204" pitchFamily="34" charset="-122"/>
                <a:ea typeface="微软雅黑" panose="020B0503020204020204" pitchFamily="34" charset="-122"/>
              </a:rPr>
              <a:t>将顶点</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添加的</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inpath[w]=1                  #</a:t>
            </a:r>
            <a:r>
              <a:rPr lang="zh-CN" altLang="zh-CN">
                <a:solidFill>
                  <a:srgbClr val="000000"/>
                </a:solidFill>
                <a:latin typeface="微软雅黑" panose="020B0503020204020204" pitchFamily="34" charset="-122"/>
                <a:ea typeface="微软雅黑" panose="020B0503020204020204" pitchFamily="34" charset="-122"/>
              </a:rPr>
              <a:t>置</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已经在</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FindallPath21(G,w,v,path)    #</a:t>
            </a:r>
            <a:r>
              <a:rPr lang="zh-CN" altLang="zh-CN">
                <a:solidFill>
                  <a:srgbClr val="000000"/>
                </a:solidFill>
                <a:latin typeface="微软雅黑" panose="020B0503020204020204" pitchFamily="34" charset="-122"/>
                <a:ea typeface="微软雅黑" panose="020B0503020204020204" pitchFamily="34" charset="-122"/>
              </a:rPr>
              <a:t>递归调用</a:t>
            </a:r>
          </a:p>
          <a:p>
            <a:r>
              <a:rPr lang="en-US" altLang="zh-CN">
                <a:solidFill>
                  <a:srgbClr val="000000"/>
                </a:solidFill>
                <a:latin typeface="微软雅黑" panose="020B0503020204020204" pitchFamily="34" charset="-122"/>
                <a:ea typeface="微软雅黑" panose="020B0503020204020204" pitchFamily="34" charset="-122"/>
              </a:rPr>
              <a:t>        	path.pop()			#path</a:t>
            </a:r>
            <a:r>
              <a:rPr lang="zh-CN" altLang="zh-CN">
                <a:solidFill>
                  <a:srgbClr val="000000"/>
                </a:solidFill>
                <a:latin typeface="微软雅黑" panose="020B0503020204020204" pitchFamily="34" charset="-122"/>
                <a:ea typeface="微软雅黑" panose="020B0503020204020204" pitchFamily="34" charset="-122"/>
              </a:rPr>
              <a:t>回溯</a:t>
            </a:r>
          </a:p>
          <a:p>
            <a:r>
              <a:rPr lang="en-US" altLang="zh-CN">
                <a:solidFill>
                  <a:srgbClr val="000000"/>
                </a:solidFill>
                <a:latin typeface="微软雅黑" panose="020B0503020204020204" pitchFamily="34" charset="-122"/>
                <a:ea typeface="微软雅黑" panose="020B0503020204020204" pitchFamily="34" charset="-122"/>
              </a:rPr>
              <a:t>        	inpath[w]=0                  #</a:t>
            </a:r>
            <a:r>
              <a:rPr lang="zh-CN" altLang="zh-CN">
                <a:solidFill>
                  <a:srgbClr val="000000"/>
                </a:solidFill>
                <a:latin typeface="微软雅黑" panose="020B0503020204020204" pitchFamily="34" charset="-122"/>
                <a:ea typeface="微软雅黑" panose="020B0503020204020204" pitchFamily="34" charset="-122"/>
              </a:rPr>
              <a:t>置</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不在</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p:txBody>
      </p:sp>
      <p:sp>
        <p:nvSpPr>
          <p:cNvPr id="4" name="文本框 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801094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15" end="1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6" end="16"/>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7" end="1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18" end="1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1100710" y="2509663"/>
            <a:ext cx="6342825" cy="3614799"/>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主程序</a:t>
            </a:r>
          </a:p>
          <a:p>
            <a:r>
              <a:rPr lang="en-US" altLang="zh-CN">
                <a:solidFill>
                  <a:srgbClr val="000000"/>
                </a:solidFill>
                <a:latin typeface="微软雅黑" panose="020B0503020204020204" pitchFamily="34" charset="-122"/>
                <a:ea typeface="微软雅黑" panose="020B0503020204020204" pitchFamily="34" charset="-122"/>
              </a:rPr>
              <a:t>G=AdjGraph()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n,e=6,9</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a=[[0,1,0,1,0,0],[0,0,0,0,0,1],[0,1,0,0,0,1],</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[0,1,0,0,1,0],[0,1,0,0,0,1],[0,0,0,0,0,0]]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G.CreateAdjGraph(a,n,e)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图</a:t>
            </a:r>
            <a:r>
              <a:rPr lang="en-US" altLang="zh-CN">
                <a:solidFill>
                  <a:srgbClr val="000000"/>
                </a:solidFill>
                <a:latin typeface="微软雅黑" panose="020B0503020204020204" pitchFamily="34" charset="-122"/>
                <a:ea typeface="微软雅黑" panose="020B0503020204020204" pitchFamily="34" charset="-122"/>
              </a:rPr>
              <a:t>G");G.DispAdjGraph()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u,v=0,5</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1:%d</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的所有结点路径</a:t>
            </a:r>
            <a:r>
              <a:rPr lang="en-US" altLang="zh-CN">
                <a:solidFill>
                  <a:srgbClr val="000000"/>
                </a:solidFill>
                <a:latin typeface="微软雅黑" panose="020B0503020204020204" pitchFamily="34" charset="-122"/>
                <a:ea typeface="微软雅黑" panose="020B0503020204020204" pitchFamily="34" charset="-122"/>
              </a:rPr>
              <a:t>:" %(u,v))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FindallPath1(G,u,v)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2:%d</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的所有结点路径</a:t>
            </a:r>
            <a:r>
              <a:rPr lang="en-US" altLang="zh-CN">
                <a:solidFill>
                  <a:srgbClr val="000000"/>
                </a:solidFill>
                <a:latin typeface="微软雅黑" panose="020B0503020204020204" pitchFamily="34" charset="-122"/>
                <a:ea typeface="微软雅黑" panose="020B0503020204020204" pitchFamily="34" charset="-122"/>
              </a:rPr>
              <a:t>:" %(u,v))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FindallPath2(G,u,v)</a:t>
            </a:r>
          </a:p>
        </p:txBody>
      </p:sp>
      <p:pic>
        <p:nvPicPr>
          <p:cNvPr id="1026" name="Picture 2"/>
          <p:cNvPicPr>
            <a:picLocks noChangeAspect="1" noChangeArrowheads="1"/>
          </p:cNvPicPr>
          <p:nvPr/>
        </p:nvPicPr>
        <p:blipFill>
          <a:blip r:embed="rId20" cstate="print"/>
          <a:srcRect/>
          <a:stretch>
            <a:fillRect/>
          </a:stretch>
        </p:blipFill>
        <p:spPr bwMode="auto">
          <a:xfrm>
            <a:off x="8249572" y="2537552"/>
            <a:ext cx="3133725" cy="3790950"/>
          </a:xfrm>
          <a:prstGeom prst="rect">
            <a:avLst/>
          </a:prstGeom>
          <a:noFill/>
          <a:ln w="9525">
            <a:noFill/>
            <a:miter lim="800000"/>
            <a:headEnd/>
            <a:tailEnd/>
          </a:ln>
        </p:spPr>
      </p:pic>
      <p:grpSp>
        <p:nvGrpSpPr>
          <p:cNvPr id="8" name="组合 7"/>
          <p:cNvGrpSpPr/>
          <p:nvPr/>
        </p:nvGrpSpPr>
        <p:grpSpPr>
          <a:xfrm>
            <a:off x="3668497" y="981020"/>
            <a:ext cx="2236087" cy="1340140"/>
            <a:chOff x="3008952" y="2151707"/>
            <a:chExt cx="2236087" cy="1340140"/>
          </a:xfrm>
        </p:grpSpPr>
        <p:sp>
          <p:nvSpPr>
            <p:cNvPr id="9" name="Oval 16"/>
            <p:cNvSpPr>
              <a:spLocks noChangeArrowheads="1"/>
            </p:cNvSpPr>
            <p:nvPr>
              <p:custDataLst>
                <p:tags r:id="rId5"/>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10" name="Oval 15"/>
            <p:cNvSpPr>
              <a:spLocks noChangeArrowheads="1"/>
            </p:cNvSpPr>
            <p:nvPr>
              <p:custDataLst>
                <p:tags r:id="rId6"/>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11" name="Oval 14"/>
            <p:cNvSpPr>
              <a:spLocks noChangeArrowheads="1"/>
            </p:cNvSpPr>
            <p:nvPr>
              <p:custDataLst>
                <p:tags r:id="rId7"/>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12" name="Oval 13"/>
            <p:cNvSpPr>
              <a:spLocks noChangeArrowheads="1"/>
            </p:cNvSpPr>
            <p:nvPr>
              <p:custDataLst>
                <p:tags r:id="rId8"/>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3" name="Oval 12"/>
            <p:cNvSpPr>
              <a:spLocks noChangeArrowheads="1"/>
            </p:cNvSpPr>
            <p:nvPr>
              <p:custDataLst>
                <p:tags r:id="rId9"/>
              </p:custDataLst>
            </p:nvPr>
          </p:nvSpPr>
          <p:spPr bwMode="auto">
            <a:xfrm>
              <a:off x="3008952" y="2151707"/>
              <a:ext cx="303799" cy="335035"/>
            </a:xfrm>
            <a:prstGeom prst="ellipse">
              <a:avLst/>
            </a:prstGeom>
            <a:solidFill>
              <a:schemeClr val="accent1"/>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chemeClr val="lt1"/>
                  </a:solidFill>
                  <a:latin typeface="Consolas" panose="020B0609020204030204" pitchFamily="49" charset="0"/>
                  <a:ea typeface="楷体" panose="02010609060101010101" pitchFamily="49" charset="-122"/>
                  <a:cs typeface="Consolas" panose="020B0609020204030204" pitchFamily="49" charset="0"/>
                </a:rPr>
                <a:t>0</a:t>
              </a:r>
            </a:p>
          </p:txBody>
        </p:sp>
        <p:sp>
          <p:nvSpPr>
            <p:cNvPr id="14" name="Oval 11"/>
            <p:cNvSpPr>
              <a:spLocks noChangeArrowheads="1"/>
            </p:cNvSpPr>
            <p:nvPr>
              <p:custDataLst>
                <p:tags r:id="rId10"/>
              </p:custDataLst>
            </p:nvPr>
          </p:nvSpPr>
          <p:spPr bwMode="auto">
            <a:xfrm>
              <a:off x="4941240" y="3156812"/>
              <a:ext cx="303799" cy="335035"/>
            </a:xfrm>
            <a:prstGeom prst="ellipse">
              <a:avLst/>
            </a:prstGeom>
            <a:solidFill>
              <a:schemeClr val="accent1"/>
            </a:soli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chemeClr val="lt1"/>
                  </a:solidFill>
                  <a:latin typeface="Consolas" panose="020B0609020204030204" pitchFamily="49" charset="0"/>
                  <a:ea typeface="楷体" panose="02010609060101010101" pitchFamily="49" charset="-122"/>
                  <a:cs typeface="Consolas" panose="020B0609020204030204" pitchFamily="49" charset="0"/>
                </a:rPr>
                <a:t>5</a:t>
              </a:r>
            </a:p>
          </p:txBody>
        </p:sp>
        <p:sp>
          <p:nvSpPr>
            <p:cNvPr id="15" name="Freeform 10"/>
            <p:cNvSpPr/>
            <p:nvPr>
              <p:custDataLst>
                <p:tags r:id="rId11"/>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9"/>
            <p:cNvSpPr/>
            <p:nvPr>
              <p:custDataLst>
                <p:tags r:id="rId12"/>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8"/>
            <p:cNvSpPr>
              <a:spLocks noChangeShapeType="1"/>
            </p:cNvSpPr>
            <p:nvPr>
              <p:custDataLst>
                <p:tags r:id="rId13"/>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Freeform 7"/>
            <p:cNvSpPr/>
            <p:nvPr>
              <p:custDataLst>
                <p:tags r:id="rId14"/>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6"/>
            <p:cNvSpPr/>
            <p:nvPr>
              <p:custDataLst>
                <p:tags r:id="rId15"/>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Line 5"/>
            <p:cNvSpPr>
              <a:spLocks noChangeShapeType="1"/>
            </p:cNvSpPr>
            <p:nvPr>
              <p:custDataLst>
                <p:tags r:id="rId16"/>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Freeform 3"/>
            <p:cNvSpPr/>
            <p:nvPr>
              <p:custDataLst>
                <p:tags r:id="rId17"/>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Freeform 2"/>
            <p:cNvSpPr/>
            <p:nvPr>
              <p:custDataLst>
                <p:tags r:id="rId18"/>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4" name="上弧形箭头 23"/>
          <p:cNvSpPr/>
          <p:nvPr>
            <p:custDataLst>
              <p:tags r:id="rId2"/>
            </p:custDataLst>
          </p:nvPr>
        </p:nvSpPr>
        <p:spPr bwMode="auto">
          <a:xfrm>
            <a:off x="7216879" y="1698471"/>
            <a:ext cx="1245176" cy="603977"/>
          </a:xfrm>
          <a:prstGeom prst="curvedDownArrow">
            <a:avLst/>
          </a:prstGeom>
          <a:gradFill>
            <a:gsLst>
              <a:gs pos="0">
                <a:srgbClr val="C0262E"/>
              </a:gs>
              <a:gs pos="95000">
                <a:srgbClr val="CD5158"/>
              </a:gs>
            </a:gsLst>
          </a:gradFill>
          <a:ln>
            <a:solidFill>
              <a:schemeClr val="accent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文本框 25"/>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grpSp>
        <p:nvGrpSpPr>
          <p:cNvPr id="27" name="组合 26"/>
          <p:cNvGrpSpPr/>
          <p:nvPr/>
        </p:nvGrpSpPr>
        <p:grpSpPr>
          <a:xfrm>
            <a:off x="1246249" y="1071596"/>
            <a:ext cx="1390443" cy="517274"/>
            <a:chOff x="1396240" y="2304668"/>
            <a:chExt cx="1890287" cy="480002"/>
          </a:xfrm>
        </p:grpSpPr>
        <p:sp>
          <p:nvSpPr>
            <p:cNvPr id="28" name="矩形: 圆角 27"/>
            <p:cNvSpPr/>
            <p:nvPr>
              <p:custDataLst>
                <p:tags r:id="rId3"/>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9" name="文本框 28"/>
            <p:cNvSpPr txBox="1"/>
            <p:nvPr>
              <p:custDataLst>
                <p:tags r:id="rId4"/>
              </p:custDataLst>
            </p:nvPr>
          </p:nvSpPr>
          <p:spPr>
            <a:xfrm>
              <a:off x="1433294" y="2360437"/>
              <a:ext cx="1853233"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程序验证</a:t>
              </a:r>
            </a:p>
          </p:txBody>
        </p:sp>
      </p:grpSp>
    </p:spTree>
    <p:extLst>
      <p:ext uri="{BB962C8B-B14F-4D97-AF65-F5344CB8AC3E}">
        <p14:creationId xmlns:p14="http://schemas.microsoft.com/office/powerpoint/2010/main" val="3440666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4" grpId="0" bldLvl="0" animBg="1"/>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00703" y="1279403"/>
            <a:ext cx="4429156"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假设解空间树中每个结点有一个层次</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grpSp>
        <p:nvGrpSpPr>
          <p:cNvPr id="53" name="组合 52"/>
          <p:cNvGrpSpPr/>
          <p:nvPr/>
        </p:nvGrpSpPr>
        <p:grpSpPr>
          <a:xfrm>
            <a:off x="6096002" y="2347122"/>
            <a:ext cx="3581948" cy="2951148"/>
            <a:chOff x="1561556" y="1580200"/>
            <a:chExt cx="3581948" cy="2951148"/>
          </a:xfrm>
        </p:grpSpPr>
        <p:sp>
          <p:nvSpPr>
            <p:cNvPr id="10" name="Oval 20"/>
            <p:cNvSpPr>
              <a:spLocks noChangeArrowheads="1"/>
            </p:cNvSpPr>
            <p:nvPr>
              <p:custDataLst>
                <p:tags r:id="rId1"/>
              </p:custDataLst>
            </p:nvPr>
          </p:nvSpPr>
          <p:spPr bwMode="auto">
            <a:xfrm>
              <a:off x="2156492" y="1663146"/>
              <a:ext cx="311776" cy="310338"/>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2" name="Oval 19"/>
            <p:cNvSpPr>
              <a:spLocks noChangeArrowheads="1"/>
            </p:cNvSpPr>
            <p:nvPr>
              <p:custDataLst>
                <p:tags r:id="rId2"/>
              </p:custDataLst>
            </p:nvPr>
          </p:nvSpPr>
          <p:spPr bwMode="auto">
            <a:xfrm>
              <a:off x="1561556" y="2183308"/>
              <a:ext cx="311776" cy="31133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 name="Oval 18"/>
            <p:cNvSpPr>
              <a:spLocks noChangeArrowheads="1"/>
            </p:cNvSpPr>
            <p:nvPr>
              <p:custDataLst>
                <p:tags r:id="rId3"/>
              </p:custDataLst>
            </p:nvPr>
          </p:nvSpPr>
          <p:spPr bwMode="auto">
            <a:xfrm>
              <a:off x="1571636" y="2864713"/>
              <a:ext cx="311776" cy="31033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6" name="Oval 17"/>
            <p:cNvSpPr>
              <a:spLocks noChangeArrowheads="1"/>
            </p:cNvSpPr>
            <p:nvPr>
              <p:custDataLst>
                <p:tags r:id="rId4"/>
              </p:custDataLst>
            </p:nvPr>
          </p:nvSpPr>
          <p:spPr bwMode="auto">
            <a:xfrm>
              <a:off x="2759037" y="2204249"/>
              <a:ext cx="311776" cy="3123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7" name="Oval 16"/>
            <p:cNvSpPr>
              <a:spLocks noChangeArrowheads="1"/>
            </p:cNvSpPr>
            <p:nvPr>
              <p:custDataLst>
                <p:tags r:id="rId5"/>
              </p:custDataLst>
            </p:nvPr>
          </p:nvSpPr>
          <p:spPr bwMode="auto">
            <a:xfrm>
              <a:off x="2332280" y="2864713"/>
              <a:ext cx="311776" cy="3123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 name="Oval 15"/>
            <p:cNvSpPr>
              <a:spLocks noChangeArrowheads="1"/>
            </p:cNvSpPr>
            <p:nvPr>
              <p:custDataLst>
                <p:tags r:id="rId6"/>
              </p:custDataLst>
            </p:nvPr>
          </p:nvSpPr>
          <p:spPr bwMode="auto">
            <a:xfrm>
              <a:off x="3210117" y="2864713"/>
              <a:ext cx="311776" cy="31133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9" name="Oval 14"/>
            <p:cNvSpPr>
              <a:spLocks noChangeArrowheads="1"/>
            </p:cNvSpPr>
            <p:nvPr>
              <p:custDataLst>
                <p:tags r:id="rId7"/>
              </p:custDataLst>
            </p:nvPr>
          </p:nvSpPr>
          <p:spPr bwMode="auto">
            <a:xfrm>
              <a:off x="2332280" y="3506277"/>
              <a:ext cx="311776" cy="3093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0" name="Oval 13"/>
            <p:cNvSpPr>
              <a:spLocks noChangeArrowheads="1"/>
            </p:cNvSpPr>
            <p:nvPr>
              <p:custDataLst>
                <p:tags r:id="rId8"/>
              </p:custDataLst>
            </p:nvPr>
          </p:nvSpPr>
          <p:spPr bwMode="auto">
            <a:xfrm>
              <a:off x="2876229" y="3506277"/>
              <a:ext cx="311776" cy="3123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1" name="Oval 12"/>
            <p:cNvSpPr>
              <a:spLocks noChangeArrowheads="1"/>
            </p:cNvSpPr>
            <p:nvPr>
              <p:custDataLst>
                <p:tags r:id="rId9"/>
              </p:custDataLst>
            </p:nvPr>
          </p:nvSpPr>
          <p:spPr bwMode="auto">
            <a:xfrm>
              <a:off x="3574961" y="3506277"/>
              <a:ext cx="311776" cy="311333"/>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2" name="Oval 11"/>
            <p:cNvSpPr>
              <a:spLocks noChangeArrowheads="1"/>
            </p:cNvSpPr>
            <p:nvPr>
              <p:custDataLst>
                <p:tags r:id="rId10"/>
              </p:custDataLst>
            </p:nvPr>
          </p:nvSpPr>
          <p:spPr bwMode="auto">
            <a:xfrm>
              <a:off x="2866083" y="4121981"/>
              <a:ext cx="311776" cy="311333"/>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3" name="AutoShape 10"/>
            <p:cNvSpPr>
              <a:spLocks noChangeShapeType="1"/>
            </p:cNvSpPr>
            <p:nvPr/>
          </p:nvSpPr>
          <p:spPr bwMode="auto">
            <a:xfrm flipH="1">
              <a:off x="1838082" y="1927730"/>
              <a:ext cx="363738" cy="322274"/>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24" name="AutoShape 9"/>
            <p:cNvSpPr>
              <a:spLocks noChangeShapeType="1"/>
            </p:cNvSpPr>
            <p:nvPr/>
          </p:nvSpPr>
          <p:spPr bwMode="auto">
            <a:xfrm>
              <a:off x="2422938" y="1927730"/>
              <a:ext cx="381428" cy="322274"/>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25" name="AutoShape 8"/>
            <p:cNvSpPr>
              <a:spLocks noChangeShapeType="1"/>
            </p:cNvSpPr>
            <p:nvPr/>
          </p:nvSpPr>
          <p:spPr bwMode="auto">
            <a:xfrm flipH="1">
              <a:off x="2488168" y="2470822"/>
              <a:ext cx="316198" cy="393891"/>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26" name="AutoShape 7"/>
            <p:cNvSpPr>
              <a:spLocks noChangeShapeType="1"/>
            </p:cNvSpPr>
            <p:nvPr/>
          </p:nvSpPr>
          <p:spPr bwMode="auto">
            <a:xfrm>
              <a:off x="1727524" y="2515582"/>
              <a:ext cx="1106" cy="349131"/>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27" name="AutoShape 6"/>
            <p:cNvSpPr>
              <a:spLocks noChangeShapeType="1"/>
            </p:cNvSpPr>
            <p:nvPr/>
          </p:nvSpPr>
          <p:spPr bwMode="auto">
            <a:xfrm>
              <a:off x="3025483" y="2470822"/>
              <a:ext cx="340521" cy="393891"/>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28" name="AutoShape 5"/>
            <p:cNvSpPr>
              <a:spLocks noChangeShapeType="1"/>
            </p:cNvSpPr>
            <p:nvPr/>
          </p:nvSpPr>
          <p:spPr bwMode="auto">
            <a:xfrm>
              <a:off x="2488168" y="3177040"/>
              <a:ext cx="1106" cy="329237"/>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29" name="AutoShape 4"/>
            <p:cNvSpPr>
              <a:spLocks noChangeShapeType="1"/>
            </p:cNvSpPr>
            <p:nvPr/>
          </p:nvSpPr>
          <p:spPr bwMode="auto">
            <a:xfrm flipH="1">
              <a:off x="3032117" y="3130291"/>
              <a:ext cx="223329" cy="375987"/>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30" name="AutoShape 3"/>
            <p:cNvSpPr>
              <a:spLocks noChangeShapeType="1"/>
            </p:cNvSpPr>
            <p:nvPr/>
          </p:nvSpPr>
          <p:spPr bwMode="auto">
            <a:xfrm>
              <a:off x="3476563" y="3130291"/>
              <a:ext cx="254285" cy="375987"/>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sp>
          <p:nvSpPr>
            <p:cNvPr id="31" name="AutoShape 2"/>
            <p:cNvSpPr>
              <a:spLocks noChangeShapeType="1"/>
            </p:cNvSpPr>
            <p:nvPr/>
          </p:nvSpPr>
          <p:spPr bwMode="auto">
            <a:xfrm>
              <a:off x="3032117" y="3818605"/>
              <a:ext cx="0" cy="303376"/>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pPr>
                <a:lnSpc>
                  <a:spcPts val="1800"/>
                </a:lnSpc>
              </a:pPr>
              <a:endParaRPr lang="zh-CN" altLang="en-US">
                <a:solidFill>
                  <a:srgbClr val="525252"/>
                </a:solidFill>
                <a:latin typeface="Consolas" panose="020B0609020204030204" pitchFamily="49" charset="0"/>
                <a:cs typeface="Consolas" panose="020B0609020204030204" pitchFamily="49" charset="0"/>
              </a:endParaRPr>
            </a:p>
          </p:txBody>
        </p:sp>
        <p:cxnSp>
          <p:nvCxnSpPr>
            <p:cNvPr id="32" name="直接箭头连接符 31"/>
            <p:cNvCxnSpPr>
              <a:stCxn id="14" idx="7"/>
            </p:cNvCxnSpPr>
            <p:nvPr>
              <p:custDataLst>
                <p:tags r:id="rId11"/>
              </p:custDataLst>
            </p:nvPr>
          </p:nvCxnSpPr>
          <p:spPr>
            <a:xfrm rot="5400000" flipH="1" flipV="1">
              <a:off x="1617667" y="2690075"/>
              <a:ext cx="440173" cy="1588"/>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3" name="直接箭头连接符 32"/>
            <p:cNvCxnSpPr>
              <a:endCxn id="10" idx="4"/>
            </p:cNvCxnSpPr>
            <p:nvPr>
              <p:custDataLst>
                <p:tags r:id="rId12"/>
              </p:custDataLst>
            </p:nvPr>
          </p:nvCxnSpPr>
          <p:spPr>
            <a:xfrm flipV="1">
              <a:off x="1883412" y="1973484"/>
              <a:ext cx="428968" cy="386432"/>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a:stCxn id="19" idx="7"/>
              <a:endCxn id="17" idx="5"/>
            </p:cNvCxnSpPr>
            <p:nvPr>
              <p:custDataLst>
                <p:tags r:id="rId13"/>
              </p:custDataLst>
            </p:nvPr>
          </p:nvCxnSpPr>
          <p:spPr>
            <a:xfrm rot="5400000" flipH="1" flipV="1">
              <a:off x="2388259" y="3341441"/>
              <a:ext cx="420277" cy="1588"/>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5" name="直接箭头连接符 34"/>
            <p:cNvCxnSpPr>
              <a:stCxn id="17" idx="7"/>
              <a:endCxn id="16" idx="4"/>
            </p:cNvCxnSpPr>
            <p:nvPr>
              <p:custDataLst>
                <p:tags r:id="rId14"/>
              </p:custDataLst>
            </p:nvPr>
          </p:nvCxnSpPr>
          <p:spPr>
            <a:xfrm rot="5400000" flipH="1" flipV="1">
              <a:off x="2559724" y="2555251"/>
              <a:ext cx="393875" cy="316528"/>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custDataLst>
                <p:tags r:id="rId15"/>
              </p:custDataLst>
            </p:nvPr>
          </p:nvCxnSpPr>
          <p:spPr>
            <a:xfrm rot="16200000" flipV="1">
              <a:off x="3062642" y="2432805"/>
              <a:ext cx="428625" cy="366630"/>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custDataLst>
                <p:tags r:id="rId16"/>
              </p:custDataLst>
            </p:nvPr>
          </p:nvCxnSpPr>
          <p:spPr>
            <a:xfrm rot="10800000">
              <a:off x="2448988" y="1820254"/>
              <a:ext cx="428628" cy="357189"/>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custDataLst>
                <p:tags r:id="rId17"/>
              </p:custDataLst>
            </p:nvPr>
          </p:nvCxnSpPr>
          <p:spPr>
            <a:xfrm rot="16200000" flipV="1">
              <a:off x="3443793" y="3121513"/>
              <a:ext cx="428627" cy="295192"/>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39" name="直接箭头连接符 38"/>
            <p:cNvCxnSpPr>
              <a:stCxn id="22" idx="7"/>
              <a:endCxn id="20" idx="5"/>
            </p:cNvCxnSpPr>
            <p:nvPr>
              <p:custDataLst>
                <p:tags r:id="rId18"/>
              </p:custDataLst>
            </p:nvPr>
          </p:nvCxnSpPr>
          <p:spPr>
            <a:xfrm rot="5400000" flipH="1" flipV="1">
              <a:off x="2939919" y="3965148"/>
              <a:ext cx="394709" cy="10146"/>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40" name="直接箭头连接符 39"/>
            <p:cNvCxnSpPr>
              <a:stCxn id="20" idx="7"/>
              <a:endCxn id="18" idx="4"/>
            </p:cNvCxnSpPr>
            <p:nvPr>
              <p:custDataLst>
                <p:tags r:id="rId19"/>
              </p:custDataLst>
            </p:nvPr>
          </p:nvCxnSpPr>
          <p:spPr>
            <a:xfrm rot="5400000" flipH="1" flipV="1">
              <a:off x="3066190" y="3252202"/>
              <a:ext cx="375970" cy="223659"/>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sp>
          <p:nvSpPr>
            <p:cNvPr id="42" name="TextBox 41"/>
            <p:cNvSpPr txBox="1"/>
            <p:nvPr/>
          </p:nvSpPr>
          <p:spPr>
            <a:xfrm>
              <a:off x="4572000" y="1580200"/>
              <a:ext cx="571504" cy="369332"/>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44" name="直接连接符 43"/>
            <p:cNvCxnSpPr/>
            <p:nvPr/>
          </p:nvCxnSpPr>
          <p:spPr>
            <a:xfrm>
              <a:off x="2628630" y="1734584"/>
              <a:ext cx="1980000" cy="0"/>
            </a:xfrm>
            <a:prstGeom prst="line">
              <a:avLst/>
            </a:prstGeom>
            <a:ln w="12700">
              <a:solidFill>
                <a:srgbClr val="339933"/>
              </a:solidFill>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4572000" y="2163212"/>
              <a:ext cx="571504" cy="369332"/>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cxnSp>
          <p:nvCxnSpPr>
            <p:cNvPr id="46" name="直接连接符 45"/>
            <p:cNvCxnSpPr/>
            <p:nvPr/>
          </p:nvCxnSpPr>
          <p:spPr>
            <a:xfrm>
              <a:off x="3168630" y="2317596"/>
              <a:ext cx="1440000" cy="0"/>
            </a:xfrm>
            <a:prstGeom prst="line">
              <a:avLst/>
            </a:prstGeom>
            <a:ln w="12700">
              <a:solidFill>
                <a:srgbClr val="339933"/>
              </a:solidFill>
              <a:tailEnd type="arrow"/>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4572000" y="2837400"/>
              <a:ext cx="571504" cy="369332"/>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cxnSp>
          <p:nvCxnSpPr>
            <p:cNvPr id="48" name="直接连接符 47"/>
            <p:cNvCxnSpPr/>
            <p:nvPr/>
          </p:nvCxnSpPr>
          <p:spPr>
            <a:xfrm>
              <a:off x="3636630" y="2991784"/>
              <a:ext cx="972000" cy="0"/>
            </a:xfrm>
            <a:prstGeom prst="line">
              <a:avLst/>
            </a:prstGeom>
            <a:ln w="12700">
              <a:solidFill>
                <a:srgbClr val="339933"/>
              </a:solidFill>
              <a:tailEnd type="arrow"/>
            </a:ln>
          </p:spPr>
          <p:style>
            <a:lnRef idx="2">
              <a:schemeClr val="dk1"/>
            </a:lnRef>
            <a:fillRef idx="0">
              <a:schemeClr val="dk1"/>
            </a:fillRef>
            <a:effectRef idx="1">
              <a:schemeClr val="dk1"/>
            </a:effectRef>
            <a:fontRef idx="minor">
              <a:schemeClr val="tx1"/>
            </a:fontRef>
          </p:style>
        </p:cxnSp>
        <p:sp>
          <p:nvSpPr>
            <p:cNvPr id="49" name="TextBox 48"/>
            <p:cNvSpPr txBox="1"/>
            <p:nvPr/>
          </p:nvSpPr>
          <p:spPr>
            <a:xfrm>
              <a:off x="4572000" y="3520534"/>
              <a:ext cx="571504" cy="369332"/>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cxnSp>
          <p:nvCxnSpPr>
            <p:cNvPr id="50" name="直接连接符 49"/>
            <p:cNvCxnSpPr/>
            <p:nvPr/>
          </p:nvCxnSpPr>
          <p:spPr>
            <a:xfrm>
              <a:off x="3996630" y="3674918"/>
              <a:ext cx="612000" cy="0"/>
            </a:xfrm>
            <a:prstGeom prst="line">
              <a:avLst/>
            </a:prstGeom>
            <a:ln w="12700">
              <a:solidFill>
                <a:srgbClr val="339933"/>
              </a:solidFill>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4572000" y="4162016"/>
              <a:ext cx="571504" cy="369332"/>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52" name="直接连接符 51"/>
            <p:cNvCxnSpPr/>
            <p:nvPr/>
          </p:nvCxnSpPr>
          <p:spPr>
            <a:xfrm>
              <a:off x="3204630" y="4316400"/>
              <a:ext cx="1404000" cy="0"/>
            </a:xfrm>
            <a:prstGeom prst="line">
              <a:avLst/>
            </a:prstGeom>
            <a:ln w="12700">
              <a:solidFill>
                <a:srgbClr val="339933"/>
              </a:solidFill>
              <a:tailEnd type="arrow"/>
            </a:ln>
          </p:spPr>
          <p:style>
            <a:lnRef idx="2">
              <a:schemeClr val="dk1"/>
            </a:lnRef>
            <a:fillRef idx="0">
              <a:schemeClr val="dk1"/>
            </a:fillRef>
            <a:effectRef idx="1">
              <a:schemeClr val="dk1"/>
            </a:effectRef>
            <a:fontRef idx="minor">
              <a:schemeClr val="tx1"/>
            </a:fontRef>
          </p:style>
        </p:cxnSp>
      </p:grpSp>
      <p:pic>
        <p:nvPicPr>
          <p:cNvPr id="4" name="图片 3" descr="卡通人物&#10;&#10;描述已自动生成"/>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1217098" y="2087691"/>
            <a:ext cx="3500439" cy="3490913"/>
          </a:xfrm>
          <a:prstGeom prst="rect">
            <a:avLst/>
          </a:prstGeom>
        </p:spPr>
      </p:pic>
      <p:sp>
        <p:nvSpPr>
          <p:cNvPr id="55" name="文本框 54"/>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56"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spTree>
    <p:extLst>
      <p:ext uri="{BB962C8B-B14F-4D97-AF65-F5344CB8AC3E}">
        <p14:creationId xmlns:p14="http://schemas.microsoft.com/office/powerpoint/2010/main" val="1080730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P spid="5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5341" y="1331947"/>
            <a:ext cx="2786083"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回溯法</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基本框架如下</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 name="TextBox 4"/>
          <p:cNvSpPr txBox="1"/>
          <p:nvPr>
            <p:custDataLst>
              <p:tags r:id="rId1"/>
            </p:custDataLst>
          </p:nvPr>
        </p:nvSpPr>
        <p:spPr>
          <a:xfrm>
            <a:off x="3461961" y="1739963"/>
            <a:ext cx="6929487" cy="4445796"/>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backtrack(u,i)</a:t>
            </a:r>
            <a:endParaRPr lang="zh-CN" altLang="zh-CN">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if </a:t>
            </a:r>
            <a:r>
              <a:rPr lang="zh-CN" altLang="zh-CN">
                <a:solidFill>
                  <a:srgbClr val="000000"/>
                </a:solidFill>
                <a:latin typeface="微软雅黑" panose="020B0503020204020204" pitchFamily="34" charset="-122"/>
                <a:ea typeface="微软雅黑" panose="020B0503020204020204" pitchFamily="34" charset="-122"/>
              </a:rPr>
              <a:t>当前结点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满足解条件</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产生一个解</a:t>
            </a: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return</a:t>
            </a:r>
            <a:endParaRPr lang="zh-CN" altLang="zh-CN">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对当前结点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做扩展处理（假设当前结点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的子结点是</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if wi</a:t>
            </a:r>
            <a:r>
              <a:rPr lang="zh-CN" altLang="zh-CN">
                <a:solidFill>
                  <a:srgbClr val="000000"/>
                </a:solidFill>
                <a:latin typeface="微软雅黑" panose="020B0503020204020204" pitchFamily="34" charset="-122"/>
                <a:ea typeface="微软雅黑" panose="020B0503020204020204" pitchFamily="34" charset="-122"/>
              </a:rPr>
              <a:t>满足扩展要求</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做</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的扩展操作</a:t>
            </a: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backtrack(wi,i+1)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做</a:t>
            </a:r>
            <a:r>
              <a:rPr lang="en-US" altLang="zh-CN">
                <a:solidFill>
                  <a:srgbClr val="000000"/>
                </a:solidFill>
                <a:latin typeface="微软雅黑" panose="020B0503020204020204" pitchFamily="34" charset="-122"/>
                <a:ea typeface="微软雅黑" panose="020B0503020204020204" pitchFamily="34" charset="-122"/>
              </a:rPr>
              <a:t>wi</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的回退操作</a:t>
            </a:r>
          </a:p>
        </p:txBody>
      </p:sp>
      <p:sp>
        <p:nvSpPr>
          <p:cNvPr id="6" name="Oval 18"/>
          <p:cNvSpPr>
            <a:spLocks noChangeArrowheads="1"/>
          </p:cNvSpPr>
          <p:nvPr>
            <p:custDataLst>
              <p:tags r:id="rId2"/>
            </p:custDataLst>
          </p:nvPr>
        </p:nvSpPr>
        <p:spPr bwMode="auto">
          <a:xfrm>
            <a:off x="9160375" y="4545367"/>
            <a:ext cx="324000" cy="36000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u</a:t>
            </a:r>
          </a:p>
        </p:txBody>
      </p:sp>
      <p:sp>
        <p:nvSpPr>
          <p:cNvPr id="7" name="Oval 18"/>
          <p:cNvSpPr>
            <a:spLocks noChangeArrowheads="1"/>
          </p:cNvSpPr>
          <p:nvPr>
            <p:custDataLst>
              <p:tags r:id="rId3"/>
            </p:custDataLst>
          </p:nvPr>
        </p:nvSpPr>
        <p:spPr bwMode="auto">
          <a:xfrm>
            <a:off x="9160375" y="5474061"/>
            <a:ext cx="360000" cy="32400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wi</a:t>
            </a:r>
          </a:p>
        </p:txBody>
      </p:sp>
      <p:cxnSp>
        <p:nvCxnSpPr>
          <p:cNvPr id="11" name="直接箭头连接符 10"/>
          <p:cNvCxnSpPr/>
          <p:nvPr>
            <p:custDataLst>
              <p:tags r:id="rId4"/>
            </p:custDataLst>
          </p:nvPr>
        </p:nvCxnSpPr>
        <p:spPr>
          <a:xfrm rot="16200000" flipV="1">
            <a:off x="9137460" y="5180714"/>
            <a:ext cx="568694" cy="18000"/>
          </a:xfrm>
          <a:prstGeom prst="straightConnector1">
            <a:avLst/>
          </a:prstGeom>
          <a:ln w="12700">
            <a:solidFill>
              <a:schemeClr val="accent1"/>
            </a:solidFill>
            <a:prstDash val="lgDash"/>
            <a:tailEnd type="arrow"/>
          </a:ln>
        </p:spPr>
        <p:style>
          <a:lnRef idx="2">
            <a:schemeClr val="dk1"/>
          </a:lnRef>
          <a:fillRef idx="0">
            <a:schemeClr val="dk1"/>
          </a:fillRef>
          <a:effectRef idx="1">
            <a:schemeClr val="dk1"/>
          </a:effectRef>
          <a:fontRef idx="minor">
            <a:schemeClr val="tx1"/>
          </a:fontRef>
        </p:style>
      </p:cxnSp>
      <p:cxnSp>
        <p:nvCxnSpPr>
          <p:cNvPr id="13" name="直接箭头连接符 12"/>
          <p:cNvCxnSpPr/>
          <p:nvPr>
            <p:custDataLst>
              <p:tags r:id="rId5"/>
            </p:custDataLst>
          </p:nvPr>
        </p:nvCxnSpPr>
        <p:spPr>
          <a:xfrm rot="16200000" flipH="1">
            <a:off x="9024196" y="5196109"/>
            <a:ext cx="576000" cy="0"/>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6" idx="5"/>
          </p:cNvCxnSpPr>
          <p:nvPr>
            <p:custDataLst>
              <p:tags r:id="rId6"/>
            </p:custDataLst>
          </p:nvPr>
        </p:nvCxnSpPr>
        <p:spPr>
          <a:xfrm rot="16200000" flipH="1">
            <a:off x="9404286" y="4885306"/>
            <a:ext cx="431687" cy="366391"/>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16"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pic>
        <p:nvPicPr>
          <p:cNvPr id="4" name="图片 3" descr="卡通人物&#10;&#10;描述已自动生成"/>
          <p:cNvPicPr>
            <a:picLocks noChangeAspect="1"/>
          </p:cNvPicPr>
          <p:nvPr/>
        </p:nvPicPr>
        <p:blipFill rotWithShape="1">
          <a:blip r:embed="rId8">
            <a:extLst>
              <a:ext uri="{28A0092B-C50C-407E-A947-70E740481C1C}">
                <a14:useLocalDpi xmlns:a14="http://schemas.microsoft.com/office/drawing/2010/main" val="0"/>
              </a:ext>
            </a:extLst>
          </a:blip>
          <a:srcRect l="4995" t="18866" r="9447" b="14073"/>
          <a:stretch>
            <a:fillRect/>
          </a:stretch>
        </p:blipFill>
        <p:spPr>
          <a:xfrm>
            <a:off x="495907" y="2188387"/>
            <a:ext cx="2880852" cy="3117150"/>
          </a:xfrm>
          <a:prstGeom prst="rect">
            <a:avLst/>
          </a:prstGeom>
        </p:spPr>
      </p:pic>
    </p:spTree>
    <p:extLst>
      <p:ext uri="{BB962C8B-B14F-4D97-AF65-F5344CB8AC3E}">
        <p14:creationId xmlns:p14="http://schemas.microsoft.com/office/powerpoint/2010/main" val="2298535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bldLvl="0" animBg="1"/>
      <p:bldP spid="7" grpId="0" bldLvl="0" animBg="1"/>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图的基本术语</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8086951" y="1607997"/>
            <a:ext cx="3501023" cy="3493337"/>
          </a:xfrm>
          <a:prstGeom prst="rect">
            <a:avLst/>
          </a:prstGeom>
        </p:spPr>
      </p:pic>
      <p:sp>
        <p:nvSpPr>
          <p:cNvPr id="15" name="Text Box 2"/>
          <p:cNvSpPr txBox="1">
            <a:spLocks noChangeArrowheads="1"/>
          </p:cNvSpPr>
          <p:nvPr/>
        </p:nvSpPr>
        <p:spPr bwMode="auto">
          <a:xfrm>
            <a:off x="954793" y="1497923"/>
            <a:ext cx="6576979" cy="398413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在一个无向图中，若存在一条边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，则称顶点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为该边的两个端点，并称它们互为邻接点，即顶点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的一个邻接点，顶点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也是顶点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的一个邻接点。</a:t>
            </a: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在一个有向图中，若存在一条边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j&gt;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，则称此边是顶点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的一条出边，同时也是顶点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的一条入边。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分别为此边的起始端点（简称为起点）和终止端点（简称终点）。并称顶点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的出边邻接点，顶点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的入边邻接点。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图示&#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97377" y="2625112"/>
            <a:ext cx="4264971" cy="4256057"/>
          </a:xfrm>
          <a:prstGeom prst="rect">
            <a:avLst/>
          </a:prstGeom>
        </p:spPr>
      </p:pic>
      <p:sp>
        <p:nvSpPr>
          <p:cNvPr id="7184" name="Rectangle 16"/>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20" name="组合 19"/>
          <p:cNvGrpSpPr/>
          <p:nvPr/>
        </p:nvGrpSpPr>
        <p:grpSpPr>
          <a:xfrm>
            <a:off x="2447108" y="3868899"/>
            <a:ext cx="2052112" cy="2293854"/>
            <a:chOff x="2938721" y="2724418"/>
            <a:chExt cx="2052112" cy="2293854"/>
          </a:xfrm>
        </p:grpSpPr>
        <p:sp>
          <p:nvSpPr>
            <p:cNvPr id="7182" name="Freeform 14"/>
            <p:cNvSpPr/>
            <p:nvPr/>
          </p:nvSpPr>
          <p:spPr bwMode="auto">
            <a:xfrm>
              <a:off x="4121502" y="3587828"/>
              <a:ext cx="233862" cy="383330"/>
            </a:xfrm>
            <a:custGeom>
              <a:avLst/>
              <a:gdLst/>
              <a:ahLst/>
              <a:cxnLst>
                <a:cxn ang="0">
                  <a:pos x="233" y="0"/>
                </a:cxn>
                <a:cxn ang="0">
                  <a:pos x="0" y="383"/>
                </a:cxn>
              </a:cxnLst>
              <a:rect l="0" t="0" r="r" b="b"/>
              <a:pathLst>
                <a:path w="233" h="383">
                  <a:moveTo>
                    <a:pt x="233" y="0"/>
                  </a:moveTo>
                  <a:lnTo>
                    <a:pt x="0" y="383"/>
                  </a:lnTo>
                </a:path>
              </a:pathLst>
            </a:custGeom>
            <a:noFill/>
            <a:ln w="9525">
              <a:solidFill>
                <a:srgbClr val="000000"/>
              </a:solidFill>
              <a:round/>
            </a:ln>
          </p:spPr>
          <p:txBody>
            <a:bodyPr vert="horz" wrap="square" lIns="91440" tIns="45720" rIns="91440" bIns="45720" numCol="1" anchor="t" anchorCtr="0" compatLnSpc="1"/>
            <a:lstStyle/>
            <a:p>
              <a:pPr>
                <a:lnSpc>
                  <a:spcPts val="1800"/>
                </a:lnSpc>
              </a:pPr>
              <a:endParaRPr lang="zh-CN" altLang="en-US" sz="1600">
                <a:solidFill>
                  <a:srgbClr val="525252"/>
                </a:solidFill>
              </a:endParaRPr>
            </a:p>
          </p:txBody>
        </p:sp>
        <p:sp>
          <p:nvSpPr>
            <p:cNvPr id="7181" name="Line 13"/>
            <p:cNvSpPr>
              <a:spLocks noChangeShapeType="1"/>
            </p:cNvSpPr>
            <p:nvPr/>
          </p:nvSpPr>
          <p:spPr bwMode="auto">
            <a:xfrm flipH="1">
              <a:off x="3737037" y="4236917"/>
              <a:ext cx="277941" cy="533967"/>
            </a:xfrm>
            <a:prstGeom prst="line">
              <a:avLst/>
            </a:prstGeom>
            <a:noFill/>
            <a:ln w="9525">
              <a:solidFill>
                <a:srgbClr val="000000"/>
              </a:solidFill>
              <a:round/>
            </a:ln>
          </p:spPr>
          <p:txBody>
            <a:bodyPr vert="horz" wrap="square" lIns="91440" tIns="45720" rIns="91440" bIns="45720" numCol="1" anchor="t" anchorCtr="0" compatLnSpc="1"/>
            <a:lstStyle/>
            <a:p>
              <a:pPr>
                <a:lnSpc>
                  <a:spcPts val="1800"/>
                </a:lnSpc>
              </a:pPr>
              <a:endParaRPr lang="zh-CN" altLang="en-US" sz="1600">
                <a:solidFill>
                  <a:srgbClr val="525252"/>
                </a:solidFill>
              </a:endParaRPr>
            </a:p>
          </p:txBody>
        </p:sp>
        <p:sp>
          <p:nvSpPr>
            <p:cNvPr id="7180" name="Freeform 12"/>
            <p:cNvSpPr/>
            <p:nvPr/>
          </p:nvSpPr>
          <p:spPr bwMode="auto">
            <a:xfrm>
              <a:off x="4542699" y="3551087"/>
              <a:ext cx="263248" cy="428643"/>
            </a:xfrm>
            <a:custGeom>
              <a:avLst/>
              <a:gdLst/>
              <a:ahLst/>
              <a:cxnLst>
                <a:cxn ang="0">
                  <a:pos x="0" y="0"/>
                </a:cxn>
                <a:cxn ang="0">
                  <a:pos x="263" y="427"/>
                </a:cxn>
              </a:cxnLst>
              <a:rect l="0" t="0" r="r" b="b"/>
              <a:pathLst>
                <a:path w="263" h="427">
                  <a:moveTo>
                    <a:pt x="0" y="0"/>
                  </a:moveTo>
                  <a:lnTo>
                    <a:pt x="263" y="427"/>
                  </a:lnTo>
                </a:path>
              </a:pathLst>
            </a:custGeom>
            <a:noFill/>
            <a:ln w="9525">
              <a:solidFill>
                <a:srgbClr val="000000"/>
              </a:solidFill>
              <a:round/>
            </a:ln>
          </p:spPr>
          <p:txBody>
            <a:bodyPr vert="horz" wrap="square" lIns="91440" tIns="45720" rIns="91440" bIns="45720" numCol="1" anchor="t" anchorCtr="0" compatLnSpc="1"/>
            <a:lstStyle/>
            <a:p>
              <a:pPr>
                <a:lnSpc>
                  <a:spcPts val="1800"/>
                </a:lnSpc>
              </a:pPr>
              <a:endParaRPr lang="zh-CN" altLang="en-US" sz="1600">
                <a:solidFill>
                  <a:srgbClr val="525252"/>
                </a:solidFill>
              </a:endParaRPr>
            </a:p>
          </p:txBody>
        </p:sp>
        <p:sp>
          <p:nvSpPr>
            <p:cNvPr id="7179" name="Line 11"/>
            <p:cNvSpPr>
              <a:spLocks noChangeShapeType="1"/>
            </p:cNvSpPr>
            <p:nvPr/>
          </p:nvSpPr>
          <p:spPr bwMode="auto">
            <a:xfrm flipH="1">
              <a:off x="3102792" y="3510672"/>
              <a:ext cx="320795" cy="476407"/>
            </a:xfrm>
            <a:prstGeom prst="line">
              <a:avLst/>
            </a:prstGeom>
            <a:noFill/>
            <a:ln w="9525">
              <a:solidFill>
                <a:srgbClr val="000000"/>
              </a:solidFill>
              <a:round/>
            </a:ln>
          </p:spPr>
          <p:txBody>
            <a:bodyPr vert="horz" wrap="square" lIns="91440" tIns="45720" rIns="91440" bIns="45720" numCol="1" anchor="t" anchorCtr="0" compatLnSpc="1"/>
            <a:lstStyle/>
            <a:p>
              <a:pPr>
                <a:lnSpc>
                  <a:spcPts val="1800"/>
                </a:lnSpc>
              </a:pPr>
              <a:endParaRPr lang="zh-CN" altLang="en-US" sz="1600">
                <a:solidFill>
                  <a:srgbClr val="525252"/>
                </a:solidFill>
              </a:endParaRPr>
            </a:p>
          </p:txBody>
        </p:sp>
        <p:sp>
          <p:nvSpPr>
            <p:cNvPr id="7178" name="Line 10"/>
            <p:cNvSpPr>
              <a:spLocks noChangeShapeType="1"/>
            </p:cNvSpPr>
            <p:nvPr/>
          </p:nvSpPr>
          <p:spPr bwMode="auto">
            <a:xfrm flipH="1">
              <a:off x="3479911" y="2867707"/>
              <a:ext cx="535067" cy="478856"/>
            </a:xfrm>
            <a:prstGeom prst="line">
              <a:avLst/>
            </a:prstGeom>
            <a:noFill/>
            <a:ln w="9525">
              <a:solidFill>
                <a:srgbClr val="000000"/>
              </a:solidFill>
              <a:round/>
            </a:ln>
          </p:spPr>
          <p:txBody>
            <a:bodyPr vert="horz" wrap="square" lIns="91440" tIns="45720" rIns="91440" bIns="45720" numCol="1" anchor="t" anchorCtr="0" compatLnSpc="1"/>
            <a:lstStyle/>
            <a:p>
              <a:pPr>
                <a:lnSpc>
                  <a:spcPts val="1800"/>
                </a:lnSpc>
              </a:pPr>
              <a:endParaRPr lang="zh-CN" altLang="en-US" sz="1600">
                <a:solidFill>
                  <a:srgbClr val="525252"/>
                </a:solidFill>
              </a:endParaRPr>
            </a:p>
          </p:txBody>
        </p:sp>
        <p:sp>
          <p:nvSpPr>
            <p:cNvPr id="7177" name="Oval 9"/>
            <p:cNvSpPr>
              <a:spLocks noChangeArrowheads="1"/>
            </p:cNvSpPr>
            <p:nvPr>
              <p:custDataLst>
                <p:tags r:id="rId2"/>
              </p:custDataLst>
            </p:nvPr>
          </p:nvSpPr>
          <p:spPr bwMode="auto">
            <a:xfrm>
              <a:off x="3841112" y="2724418"/>
              <a:ext cx="284063" cy="31229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2</a:t>
              </a:r>
            </a:p>
          </p:txBody>
        </p:sp>
        <p:sp>
          <p:nvSpPr>
            <p:cNvPr id="7176" name="Oval 8"/>
            <p:cNvSpPr>
              <a:spLocks noChangeArrowheads="1"/>
            </p:cNvSpPr>
            <p:nvPr>
              <p:custDataLst>
                <p:tags r:id="rId3"/>
              </p:custDataLst>
            </p:nvPr>
          </p:nvSpPr>
          <p:spPr bwMode="auto">
            <a:xfrm>
              <a:off x="3314615" y="3249812"/>
              <a:ext cx="284063" cy="31352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5</a:t>
              </a:r>
            </a:p>
          </p:txBody>
        </p:sp>
        <p:sp>
          <p:nvSpPr>
            <p:cNvPr id="7175" name="Oval 7"/>
            <p:cNvSpPr>
              <a:spLocks noChangeArrowheads="1"/>
            </p:cNvSpPr>
            <p:nvPr>
              <p:custDataLst>
                <p:tags r:id="rId4"/>
              </p:custDataLst>
            </p:nvPr>
          </p:nvSpPr>
          <p:spPr bwMode="auto">
            <a:xfrm>
              <a:off x="4292919" y="3295126"/>
              <a:ext cx="284063" cy="31352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3</a:t>
              </a:r>
            </a:p>
          </p:txBody>
        </p:sp>
        <p:sp>
          <p:nvSpPr>
            <p:cNvPr id="7174" name="Oval 6"/>
            <p:cNvSpPr>
              <a:spLocks noChangeArrowheads="1"/>
            </p:cNvSpPr>
            <p:nvPr>
              <p:custDataLst>
                <p:tags r:id="rId5"/>
              </p:custDataLst>
            </p:nvPr>
          </p:nvSpPr>
          <p:spPr bwMode="auto">
            <a:xfrm>
              <a:off x="3964777" y="3972382"/>
              <a:ext cx="284063" cy="31352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4</a:t>
              </a:r>
            </a:p>
          </p:txBody>
        </p:sp>
        <p:sp>
          <p:nvSpPr>
            <p:cNvPr id="7173" name="Oval 5"/>
            <p:cNvSpPr>
              <a:spLocks noChangeArrowheads="1"/>
            </p:cNvSpPr>
            <p:nvPr>
              <p:custDataLst>
                <p:tags r:id="rId6"/>
              </p:custDataLst>
            </p:nvPr>
          </p:nvSpPr>
          <p:spPr bwMode="auto">
            <a:xfrm>
              <a:off x="4706770" y="3972382"/>
              <a:ext cx="284063" cy="31352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6</a:t>
              </a:r>
            </a:p>
          </p:txBody>
        </p:sp>
        <p:sp>
          <p:nvSpPr>
            <p:cNvPr id="7172" name="Oval 4"/>
            <p:cNvSpPr>
              <a:spLocks noChangeArrowheads="1"/>
            </p:cNvSpPr>
            <p:nvPr>
              <p:custDataLst>
                <p:tags r:id="rId7"/>
              </p:custDataLst>
            </p:nvPr>
          </p:nvSpPr>
          <p:spPr bwMode="auto">
            <a:xfrm>
              <a:off x="2938721" y="3987079"/>
              <a:ext cx="282839" cy="31352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7</a:t>
              </a:r>
            </a:p>
          </p:txBody>
        </p:sp>
        <p:sp>
          <p:nvSpPr>
            <p:cNvPr id="7171" name="Line 3"/>
            <p:cNvSpPr>
              <a:spLocks noChangeShapeType="1"/>
            </p:cNvSpPr>
            <p:nvPr/>
          </p:nvSpPr>
          <p:spPr bwMode="auto">
            <a:xfrm>
              <a:off x="4093340" y="2991401"/>
              <a:ext cx="265697" cy="328218"/>
            </a:xfrm>
            <a:prstGeom prst="line">
              <a:avLst/>
            </a:prstGeom>
            <a:noFill/>
            <a:ln w="9525">
              <a:solidFill>
                <a:srgbClr val="000000"/>
              </a:solidFill>
              <a:round/>
            </a:ln>
          </p:spPr>
          <p:txBody>
            <a:bodyPr vert="horz" wrap="square" lIns="91440" tIns="45720" rIns="91440" bIns="45720" numCol="1" anchor="t" anchorCtr="0" compatLnSpc="1"/>
            <a:lstStyle/>
            <a:p>
              <a:pPr>
                <a:lnSpc>
                  <a:spcPts val="1800"/>
                </a:lnSpc>
              </a:pPr>
              <a:endParaRPr lang="zh-CN" altLang="en-US" sz="1600">
                <a:solidFill>
                  <a:srgbClr val="525252"/>
                </a:solidFill>
              </a:endParaRPr>
            </a:p>
          </p:txBody>
        </p:sp>
        <p:sp>
          <p:nvSpPr>
            <p:cNvPr id="7170" name="Oval 2"/>
            <p:cNvSpPr>
              <a:spLocks noChangeArrowheads="1"/>
            </p:cNvSpPr>
            <p:nvPr>
              <p:custDataLst>
                <p:tags r:id="rId8"/>
              </p:custDataLst>
            </p:nvPr>
          </p:nvSpPr>
          <p:spPr bwMode="auto">
            <a:xfrm>
              <a:off x="3609698" y="4704750"/>
              <a:ext cx="284063" cy="31352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800"/>
                </a:lnSpc>
                <a:spcBef>
                  <a:spcPct val="0"/>
                </a:spcBef>
                <a:spcAft>
                  <a:spcPct val="0"/>
                </a:spcAft>
              </a:pPr>
              <a:r>
                <a:rPr lang="en-US" altLang="zh-CN" sz="1600">
                  <a:solidFill>
                    <a:srgbClr val="FFFFFF"/>
                  </a:solidFill>
                  <a:latin typeface="Consolas" panose="020B0609020204030204" pitchFamily="49" charset="0"/>
                  <a:ea typeface="宋体" panose="02010600030101010101" pitchFamily="2" charset="-122"/>
                  <a:cs typeface="Consolas" panose="020B0609020204030204" pitchFamily="49" charset="0"/>
                </a:rPr>
                <a:t>1</a:t>
              </a:r>
            </a:p>
          </p:txBody>
        </p:sp>
      </p:grpSp>
      <p:sp>
        <p:nvSpPr>
          <p:cNvPr id="21" name="文本框 20"/>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
        <p:nvSpPr>
          <p:cNvPr id="22" name="TextBox 2"/>
          <p:cNvSpPr txBox="1"/>
          <p:nvPr/>
        </p:nvSpPr>
        <p:spPr>
          <a:xfrm>
            <a:off x="1130760" y="1033220"/>
            <a:ext cx="9862265" cy="2554545"/>
          </a:xfrm>
          <a:prstGeom prst="rect">
            <a:avLst/>
          </a:prstGeom>
          <a:noFill/>
        </p:spPr>
        <p:txBody>
          <a:bodyPr wrap="square" rtlCol="0">
            <a:spAutoFit/>
          </a:bodyPr>
          <a:lstStyle/>
          <a:p>
            <a:pPr>
              <a:lnSpc>
                <a:spcPct val="2000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假设一棵二叉树采用二叉链存储，每个结点值为单个数字符，根结点到每个叶子结点路径上的结点值数字和称为路径长度。</a:t>
            </a:r>
          </a:p>
          <a:p>
            <a:pPr>
              <a:lnSpc>
                <a:spcPct val="200000"/>
              </a:lnSpc>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设计一个算法采用回溯法求根结点到所有叶子结点的路径中长度最短的路径（假设这样的路径唯一），并求出如下图所示二叉树的结果。</a:t>
            </a:r>
          </a:p>
        </p:txBody>
      </p:sp>
    </p:spTree>
    <p:extLst>
      <p:ext uri="{BB962C8B-B14F-4D97-AF65-F5344CB8AC3E}">
        <p14:creationId xmlns:p14="http://schemas.microsoft.com/office/powerpoint/2010/main" val="3802279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9401" y="1174005"/>
            <a:ext cx="4643471" cy="39878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采用回溯法框架</a:t>
            </a:r>
          </a:p>
        </p:txBody>
      </p:sp>
      <p:sp>
        <p:nvSpPr>
          <p:cNvPr id="5" name="TextBox 4"/>
          <p:cNvSpPr txBox="1"/>
          <p:nvPr>
            <p:custDataLst>
              <p:tags r:id="rId1"/>
            </p:custDataLst>
          </p:nvPr>
        </p:nvSpPr>
        <p:spPr>
          <a:xfrm>
            <a:off x="3118741" y="2120462"/>
            <a:ext cx="8392935" cy="3862596"/>
          </a:xfrm>
          <a:prstGeom prst="rect">
            <a:avLst/>
          </a:prstGeom>
          <a:noFill/>
          <a:ln w="25400">
            <a:solidFill>
              <a:schemeClr val="lt2">
                <a:lumMod val="50000"/>
              </a:schemeClr>
            </a:solidFill>
            <a:prstDash val="sysDash"/>
          </a:ln>
        </p:spPr>
        <p:txBody>
          <a:bodyPr wrap="square" rtlCol="0">
            <a:spAutoFit/>
          </a:bodyPr>
          <a:lstStyle>
            <a:defPPr>
              <a:defRPr lang="zh-CN"/>
            </a:defPPr>
            <a:lvl1pPr>
              <a:lnSpc>
                <a:spcPct val="200000"/>
              </a:lnSpc>
              <a:spcBef>
                <a:spcPts val="600"/>
              </a:spcBef>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342900" indent="-342900">
              <a:buFont typeface="Wingdings" panose="05000000000000000000" pitchFamily="2" charset="2"/>
              <a:buChar char="n"/>
            </a:pPr>
            <a:r>
              <a:rPr lang="zh-CN" altLang="zh-CN">
                <a:solidFill>
                  <a:srgbClr val="000000"/>
                </a:solidFill>
                <a:latin typeface="微软雅黑" panose="020B0503020204020204" pitchFamily="34" charset="-122"/>
                <a:ea typeface="微软雅黑" panose="020B0503020204020204" pitchFamily="34" charset="-122"/>
              </a:rPr>
              <a:t>用全局变量</a:t>
            </a:r>
            <a:r>
              <a:rPr lang="en-US" altLang="zh-CN">
                <a:solidFill>
                  <a:srgbClr val="000000"/>
                </a:solidFill>
                <a:latin typeface="微软雅黑" panose="020B0503020204020204" pitchFamily="34" charset="-122"/>
                <a:ea typeface="微软雅黑" panose="020B0503020204020204" pitchFamily="34" charset="-122"/>
              </a:rPr>
              <a:t>minpath</a:t>
            </a:r>
            <a:r>
              <a:rPr lang="zh-CN" altLang="zh-CN">
                <a:solidFill>
                  <a:srgbClr val="000000"/>
                </a:solidFill>
                <a:latin typeface="微软雅黑" panose="020B0503020204020204" pitchFamily="34" charset="-122"/>
                <a:ea typeface="微软雅黑" panose="020B0503020204020204" pitchFamily="34" charset="-122"/>
              </a:rPr>
              <a:t>存放最短路径，全局变量</a:t>
            </a:r>
            <a:r>
              <a:rPr lang="en-US" altLang="zh-CN">
                <a:solidFill>
                  <a:srgbClr val="000000"/>
                </a:solidFill>
                <a:latin typeface="微软雅黑" panose="020B0503020204020204" pitchFamily="34" charset="-122"/>
                <a:ea typeface="微软雅黑" panose="020B0503020204020204" pitchFamily="34" charset="-122"/>
              </a:rPr>
              <a:t>minsum</a:t>
            </a:r>
            <a:r>
              <a:rPr lang="zh-CN" altLang="zh-CN">
                <a:solidFill>
                  <a:srgbClr val="000000"/>
                </a:solidFill>
                <a:latin typeface="微软雅黑" panose="020B0503020204020204" pitchFamily="34" charset="-122"/>
                <a:ea typeface="微软雅黑" panose="020B0503020204020204" pitchFamily="34" charset="-122"/>
              </a:rPr>
              <a:t>存放最短路径长度。对于非空二叉树，用</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和</a:t>
            </a:r>
            <a:r>
              <a:rPr lang="en-US" altLang="zh-CN">
                <a:solidFill>
                  <a:srgbClr val="000000"/>
                </a:solidFill>
                <a:latin typeface="微软雅黑" panose="020B0503020204020204" pitchFamily="34" charset="-122"/>
                <a:ea typeface="微软雅黑" panose="020B0503020204020204" pitchFamily="34" charset="-122"/>
              </a:rPr>
              <a:t>sum</a:t>
            </a:r>
            <a:r>
              <a:rPr lang="zh-CN" altLang="zh-CN">
                <a:solidFill>
                  <a:srgbClr val="000000"/>
                </a:solidFill>
                <a:latin typeface="微软雅黑" panose="020B0503020204020204" pitchFamily="34" charset="-122"/>
                <a:ea typeface="微软雅黑" panose="020B0503020204020204" pitchFamily="34" charset="-122"/>
              </a:rPr>
              <a:t>表示搜索的一条路径及其长度，先将根结点添加到</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sum</a:t>
            </a:r>
            <a:r>
              <a:rPr lang="zh-CN" altLang="zh-CN">
                <a:solidFill>
                  <a:srgbClr val="000000"/>
                </a:solidFill>
                <a:latin typeface="微软雅黑" panose="020B0503020204020204" pitchFamily="34" charset="-122"/>
                <a:ea typeface="微软雅黑" panose="020B0503020204020204" pitchFamily="34" charset="-122"/>
              </a:rPr>
              <a:t>置为根结点值。</a:t>
            </a:r>
          </a:p>
          <a:p>
            <a:pPr marL="342900" indent="-342900">
              <a:buFont typeface="Wingdings" panose="05000000000000000000" pitchFamily="2" charset="2"/>
              <a:buChar char="n"/>
            </a:pPr>
            <a:r>
              <a:rPr lang="zh-CN" altLang="zh-CN">
                <a:solidFill>
                  <a:srgbClr val="000000"/>
                </a:solidFill>
                <a:latin typeface="微软雅黑" panose="020B0503020204020204" pitchFamily="34" charset="-122"/>
                <a:ea typeface="微软雅黑" panose="020B0503020204020204" pitchFamily="34" charset="-122"/>
              </a:rPr>
              <a:t>由于二叉树搜索中不会访问到重复结点，因此不需要设置类似于例</a:t>
            </a:r>
            <a:r>
              <a:rPr lang="en-US" altLang="zh-CN">
                <a:solidFill>
                  <a:srgbClr val="000000"/>
                </a:solidFill>
                <a:latin typeface="微软雅黑" panose="020B0503020204020204" pitchFamily="34" charset="-122"/>
                <a:ea typeface="微软雅黑" panose="020B0503020204020204" pitchFamily="34" charset="-122"/>
              </a:rPr>
              <a:t>7.7</a:t>
            </a:r>
            <a:r>
              <a:rPr lang="zh-CN" altLang="en-US">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a:t>
            </a:r>
            <a:r>
              <a:rPr lang="zh-CN" altLang="zh-CN">
                <a:solidFill>
                  <a:srgbClr val="000000"/>
                </a:solidFill>
                <a:latin typeface="微软雅黑" panose="020B0503020204020204" pitchFamily="34" charset="-122"/>
                <a:ea typeface="微软雅黑" panose="020B0503020204020204" pitchFamily="34" charset="-122"/>
              </a:rPr>
              <a:t>中的</a:t>
            </a:r>
            <a:r>
              <a:rPr lang="en-US" altLang="zh-CN">
                <a:solidFill>
                  <a:srgbClr val="000000"/>
                </a:solidFill>
                <a:latin typeface="微软雅黑" panose="020B0503020204020204" pitchFamily="34" charset="-122"/>
                <a:ea typeface="微软雅黑" panose="020B0503020204020204" pitchFamily="34" charset="-122"/>
              </a:rPr>
              <a:t>inpath</a:t>
            </a:r>
            <a:r>
              <a:rPr lang="zh-CN" altLang="zh-CN">
                <a:solidFill>
                  <a:srgbClr val="000000"/>
                </a:solidFill>
                <a:latin typeface="微软雅黑" panose="020B0503020204020204" pitchFamily="34" charset="-122"/>
                <a:ea typeface="微软雅黑" panose="020B0503020204020204" pitchFamily="34" charset="-122"/>
              </a:rPr>
              <a:t>数组（如果图中没有回路，例</a:t>
            </a:r>
            <a:r>
              <a:rPr lang="en-US" altLang="zh-CN">
                <a:solidFill>
                  <a:srgbClr val="000000"/>
                </a:solidFill>
                <a:latin typeface="微软雅黑" panose="020B0503020204020204" pitchFamily="34" charset="-122"/>
                <a:ea typeface="微软雅黑" panose="020B0503020204020204" pitchFamily="34" charset="-122"/>
              </a:rPr>
              <a:t>7.7</a:t>
            </a:r>
            <a:r>
              <a:rPr lang="zh-CN" altLang="en-US">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a:t>
            </a:r>
            <a:r>
              <a:rPr lang="zh-CN" altLang="zh-CN">
                <a:solidFill>
                  <a:srgbClr val="000000"/>
                </a:solidFill>
                <a:latin typeface="微软雅黑" panose="020B0503020204020204" pitchFamily="34" charset="-122"/>
                <a:ea typeface="微软雅黑" panose="020B0503020204020204" pitchFamily="34" charset="-122"/>
              </a:rPr>
              <a:t>中也不必设置</a:t>
            </a:r>
            <a:r>
              <a:rPr lang="en-US" altLang="zh-CN">
                <a:solidFill>
                  <a:srgbClr val="000000"/>
                </a:solidFill>
                <a:latin typeface="微软雅黑" panose="020B0503020204020204" pitchFamily="34" charset="-122"/>
                <a:ea typeface="微软雅黑" panose="020B0503020204020204" pitchFamily="34" charset="-122"/>
              </a:rPr>
              <a:t>inpath</a:t>
            </a:r>
            <a:r>
              <a:rPr lang="zh-CN" altLang="zh-CN">
                <a:solidFill>
                  <a:srgbClr val="000000"/>
                </a:solidFill>
                <a:latin typeface="微软雅黑" panose="020B0503020204020204" pitchFamily="34" charset="-122"/>
                <a:ea typeface="微软雅黑" panose="020B0503020204020204" pitchFamily="34" charset="-122"/>
              </a:rPr>
              <a:t>数组）。二叉树中结点扩展最多只有左右子结点。</a:t>
            </a:r>
          </a:p>
        </p:txBody>
      </p:sp>
      <p:sp>
        <p:nvSpPr>
          <p:cNvPr id="6" name="文本框 5"/>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4" name="图片 3" descr="卡通人物&#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5905" t="9825" r="16610"/>
          <a:stretch>
            <a:fillRect/>
          </a:stretch>
        </p:blipFill>
        <p:spPr>
          <a:xfrm>
            <a:off x="89885" y="2120468"/>
            <a:ext cx="2821859" cy="3925241"/>
          </a:xfrm>
          <a:prstGeom prst="rect">
            <a:avLst/>
          </a:prstGeom>
        </p:spPr>
      </p:pic>
    </p:spTree>
    <p:extLst>
      <p:ext uri="{BB962C8B-B14F-4D97-AF65-F5344CB8AC3E}">
        <p14:creationId xmlns:p14="http://schemas.microsoft.com/office/powerpoint/2010/main" val="3558313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96104" y="1101346"/>
            <a:ext cx="9599807" cy="5369126"/>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0">
                <a:solidFill>
                  <a:srgbClr val="C0262E"/>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import copy</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from BTree import BTree,BTNode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minpath=[]                   	#</a:t>
            </a:r>
            <a:r>
              <a:rPr lang="zh-CN" altLang="zh-CN">
                <a:solidFill>
                  <a:srgbClr val="000000"/>
                </a:solidFill>
                <a:latin typeface="微软雅黑" panose="020B0503020204020204" pitchFamily="34" charset="-122"/>
                <a:ea typeface="微软雅黑" panose="020B0503020204020204" pitchFamily="34" charset="-122"/>
              </a:rPr>
              <a:t>全局变量，存放最短路径</a:t>
            </a:r>
          </a:p>
          <a:p>
            <a:r>
              <a:rPr lang="en-US" altLang="zh-CN">
                <a:solidFill>
                  <a:srgbClr val="000000"/>
                </a:solidFill>
                <a:latin typeface="微软雅黑" panose="020B0503020204020204" pitchFamily="34" charset="-122"/>
                <a:ea typeface="微软雅黑" panose="020B0503020204020204" pitchFamily="34" charset="-122"/>
              </a:rPr>
              <a:t>minsum=0x3f3f3f3f              	#</a:t>
            </a:r>
            <a:r>
              <a:rPr lang="zh-CN" altLang="zh-CN">
                <a:solidFill>
                  <a:srgbClr val="000000"/>
                </a:solidFill>
                <a:latin typeface="微软雅黑" panose="020B0503020204020204" pitchFamily="34" charset="-122"/>
                <a:ea typeface="微软雅黑" panose="020B0503020204020204" pitchFamily="34" charset="-122"/>
              </a:rPr>
              <a:t>全局变量，存放最短路径长度</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初始为∞</a:t>
            </a: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Shortpath(bt):            	#</a:t>
            </a:r>
            <a:r>
              <a:rPr lang="zh-CN" altLang="zh-CN">
                <a:solidFill>
                  <a:srgbClr val="000000"/>
                </a:solidFill>
                <a:latin typeface="微软雅黑" panose="020B0503020204020204" pitchFamily="34" charset="-122"/>
                <a:ea typeface="微软雅黑" panose="020B0503020204020204" pitchFamily="34" charset="-122"/>
              </a:rPr>
              <a:t>求二叉树</a:t>
            </a:r>
            <a:r>
              <a:rPr lang="en-US" altLang="zh-CN">
                <a:solidFill>
                  <a:srgbClr val="000000"/>
                </a:solidFill>
                <a:latin typeface="微软雅黑" panose="020B0503020204020204" pitchFamily="34" charset="-122"/>
                <a:ea typeface="微软雅黑" panose="020B0503020204020204" pitchFamily="34" charset="-122"/>
              </a:rPr>
              <a:t>bt</a:t>
            </a:r>
            <a:r>
              <a:rPr lang="zh-CN" altLang="zh-CN">
                <a:solidFill>
                  <a:srgbClr val="000000"/>
                </a:solidFill>
                <a:latin typeface="微软雅黑" panose="020B0503020204020204" pitchFamily="34" charset="-122"/>
                <a:ea typeface="微软雅黑" panose="020B0503020204020204" pitchFamily="34" charset="-122"/>
              </a:rPr>
              <a:t>中的最短路径</a:t>
            </a:r>
          </a:p>
          <a:p>
            <a:r>
              <a:rPr lang="en-US" altLang="zh-CN">
                <a:solidFill>
                  <a:srgbClr val="000000"/>
                </a:solidFill>
                <a:latin typeface="微软雅黑" panose="020B0503020204020204" pitchFamily="34" charset="-122"/>
                <a:ea typeface="微软雅黑" panose="020B0503020204020204" pitchFamily="34" charset="-122"/>
              </a:rPr>
              <a:t>  r=bt.b                        	#</a:t>
            </a:r>
            <a:r>
              <a:rPr lang="zh-CN" altLang="zh-CN">
                <a:solidFill>
                  <a:srgbClr val="000000"/>
                </a:solidFill>
                <a:latin typeface="微软雅黑" panose="020B0503020204020204" pitchFamily="34" charset="-122"/>
                <a:ea typeface="微软雅黑" panose="020B0503020204020204" pitchFamily="34" charset="-122"/>
              </a:rPr>
              <a:t>根结点为</a:t>
            </a:r>
            <a:r>
              <a:rPr lang="en-US" altLang="zh-CN">
                <a:solidFill>
                  <a:srgbClr val="000000"/>
                </a:solidFill>
                <a:latin typeface="微软雅黑" panose="020B0503020204020204" pitchFamily="34" charset="-122"/>
                <a:ea typeface="微软雅黑" panose="020B0503020204020204" pitchFamily="34" charset="-122"/>
              </a:rPr>
              <a:t>r</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r!=None: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path=[r.data]              	#</a:t>
            </a:r>
            <a:r>
              <a:rPr lang="zh-CN" altLang="zh-CN">
                <a:solidFill>
                  <a:srgbClr val="000000"/>
                </a:solidFill>
                <a:latin typeface="微软雅黑" panose="020B0503020204020204" pitchFamily="34" charset="-122"/>
                <a:ea typeface="微软雅黑" panose="020B0503020204020204" pitchFamily="34" charset="-122"/>
              </a:rPr>
              <a:t>将根结点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添加的</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sum=int(r.data)            	#</a:t>
            </a:r>
            <a:r>
              <a:rPr lang="zh-CN" altLang="zh-CN">
                <a:solidFill>
                  <a:srgbClr val="000000"/>
                </a:solidFill>
                <a:latin typeface="微软雅黑" panose="020B0503020204020204" pitchFamily="34" charset="-122"/>
                <a:ea typeface="微软雅黑" panose="020B0503020204020204" pitchFamily="34" charset="-122"/>
              </a:rPr>
              <a:t>当前路径长度为</a:t>
            </a:r>
            <a:r>
              <a:rPr lang="en-US" altLang="zh-CN">
                <a:solidFill>
                  <a:srgbClr val="000000"/>
                </a:solidFill>
                <a:latin typeface="微软雅黑" panose="020B0503020204020204" pitchFamily="34" charset="-122"/>
                <a:ea typeface="微软雅黑" panose="020B0503020204020204" pitchFamily="34" charset="-122"/>
              </a:rPr>
              <a:t>r.data</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Shortpath1(r,path,sum) </a:t>
            </a:r>
          </a:p>
        </p:txBody>
      </p:sp>
      <p:sp>
        <p:nvSpPr>
          <p:cNvPr id="4" name="文本框 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299856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79491" y="1188103"/>
            <a:ext cx="9633033" cy="521523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80000"/>
              </a:lnSpc>
            </a:pPr>
            <a:r>
              <a:rPr lang="en-US" altLang="zh-CN">
                <a:solidFill>
                  <a:srgbClr val="000000"/>
                </a:solidFill>
                <a:latin typeface="微软雅黑" panose="020B0503020204020204" pitchFamily="34" charset="-122"/>
                <a:ea typeface="微软雅黑" panose="020B0503020204020204" pitchFamily="34" charset="-122"/>
              </a:rPr>
              <a:t>def Shortpath1(t,path,sum):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Shortpath</a:t>
            </a:r>
            <a:r>
              <a:rPr lang="zh-CN" altLang="zh-CN">
                <a:solidFill>
                  <a:srgbClr val="000000"/>
                </a:solidFill>
                <a:latin typeface="微软雅黑" panose="020B0503020204020204" pitchFamily="34" charset="-122"/>
                <a:ea typeface="微软雅黑" panose="020B0503020204020204" pitchFamily="34" charset="-122"/>
              </a:rPr>
              <a:t>函数调用</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global minsum,minpath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t.lchild==None and t.rchild==None:	#</a:t>
            </a:r>
            <a:r>
              <a:rPr lang="zh-CN" altLang="zh-CN">
                <a:solidFill>
                  <a:srgbClr val="000000"/>
                </a:solidFill>
                <a:latin typeface="微软雅黑" panose="020B0503020204020204" pitchFamily="34" charset="-122"/>
                <a:ea typeface="微软雅黑" panose="020B0503020204020204" pitchFamily="34" charset="-122"/>
              </a:rPr>
              <a:t>找到一个叶子结点</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sum&lt;minsum:				#</a:t>
            </a:r>
            <a:r>
              <a:rPr lang="zh-CN" altLang="zh-CN">
                <a:solidFill>
                  <a:srgbClr val="000000"/>
                </a:solidFill>
                <a:latin typeface="微软雅黑" panose="020B0503020204020204" pitchFamily="34" charset="-122"/>
                <a:ea typeface="微软雅黑" panose="020B0503020204020204" pitchFamily="34" charset="-122"/>
              </a:rPr>
              <a:t>保存更短</a:t>
            </a:r>
            <a:r>
              <a:rPr lang="zh-CN" altLang="en-US">
                <a:solidFill>
                  <a:srgbClr val="000000"/>
                </a:solidFill>
                <a:latin typeface="微软雅黑" panose="020B0503020204020204" pitchFamily="34" charset="-122"/>
                <a:ea typeface="微软雅黑" panose="020B0503020204020204" pitchFamily="34" charset="-122"/>
              </a:rPr>
              <a:t>的</a:t>
            </a:r>
            <a:r>
              <a:rPr lang="zh-CN" altLang="zh-CN">
                <a:solidFill>
                  <a:srgbClr val="000000"/>
                </a:solidFill>
                <a:latin typeface="微软雅黑" panose="020B0503020204020204" pitchFamily="34" charset="-122"/>
                <a:ea typeface="微软雅黑" panose="020B0503020204020204" pitchFamily="34" charset="-122"/>
              </a:rPr>
              <a:t>路径</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minsum=sum</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minpath=copy.deepcopy(path)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的扩展处理</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t.lchild!=None:                    	#</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存在左孩子结点</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path.append(t.lchild.data)  		#</a:t>
            </a:r>
            <a:r>
              <a:rPr lang="zh-CN" altLang="zh-CN">
                <a:solidFill>
                  <a:srgbClr val="000000"/>
                </a:solidFill>
                <a:latin typeface="微软雅黑" panose="020B0503020204020204" pitchFamily="34" charset="-122"/>
                <a:ea typeface="微软雅黑" panose="020B0503020204020204" pitchFamily="34" charset="-122"/>
              </a:rPr>
              <a:t>将左孩子结点值添加到</a:t>
            </a:r>
            <a:r>
              <a:rPr lang="en-US" altLang="zh-CN">
                <a:solidFill>
                  <a:srgbClr val="000000"/>
                </a:solidFill>
                <a:latin typeface="微软雅黑" panose="020B0503020204020204" pitchFamily="34" charset="-122"/>
                <a:ea typeface="微软雅黑" panose="020B0503020204020204" pitchFamily="34" charset="-122"/>
              </a:rPr>
              <a:t>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sum+=int(t.lchild.data)             	#</a:t>
            </a:r>
            <a:r>
              <a:rPr lang="zh-CN" altLang="zh-CN">
                <a:solidFill>
                  <a:srgbClr val="000000"/>
                </a:solidFill>
                <a:latin typeface="微软雅黑" panose="020B0503020204020204" pitchFamily="34" charset="-122"/>
                <a:ea typeface="微软雅黑" panose="020B0503020204020204" pitchFamily="34" charset="-122"/>
              </a:rPr>
              <a:t>将左孩子结点值累计到</a:t>
            </a:r>
            <a:r>
              <a:rPr lang="en-US" altLang="zh-CN">
                <a:solidFill>
                  <a:srgbClr val="000000"/>
                </a:solidFill>
                <a:latin typeface="微软雅黑" panose="020B0503020204020204" pitchFamily="34" charset="-122"/>
                <a:ea typeface="微软雅黑" panose="020B0503020204020204" pitchFamily="34" charset="-122"/>
              </a:rPr>
              <a:t>sum</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Shortpath1(t.lchild,path,sum)      	#</a:t>
            </a:r>
            <a:r>
              <a:rPr lang="zh-CN" altLang="zh-CN">
                <a:solidFill>
                  <a:srgbClr val="000000"/>
                </a:solidFill>
                <a:latin typeface="微软雅黑" panose="020B0503020204020204" pitchFamily="34" charset="-122"/>
                <a:ea typeface="微软雅黑" panose="020B0503020204020204" pitchFamily="34" charset="-122"/>
              </a:rPr>
              <a:t>从左孩子出发搜索</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path.pop()                          	#</a:t>
            </a:r>
            <a:r>
              <a:rPr lang="zh-CN" altLang="zh-CN">
                <a:solidFill>
                  <a:srgbClr val="000000"/>
                </a:solidFill>
                <a:latin typeface="微软雅黑" panose="020B0503020204020204" pitchFamily="34" charset="-122"/>
                <a:ea typeface="微软雅黑" panose="020B0503020204020204" pitchFamily="34" charset="-122"/>
              </a:rPr>
              <a:t>从左孩子回退到</a:t>
            </a:r>
            <a:r>
              <a:rPr lang="en-US" altLang="zh-CN">
                <a:solidFill>
                  <a:srgbClr val="000000"/>
                </a:solidFill>
                <a:latin typeface="微软雅黑" panose="020B0503020204020204" pitchFamily="34" charset="-122"/>
                <a:ea typeface="微软雅黑" panose="020B0503020204020204" pitchFamily="34" charset="-122"/>
              </a:rPr>
              <a:t>t</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sum-=int(t.lchild.data)</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t.rchild!=None:                    	#</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存在右孩子结点</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path.append(t.rchild.data)   		#</a:t>
            </a:r>
            <a:r>
              <a:rPr lang="zh-CN" altLang="zh-CN">
                <a:solidFill>
                  <a:srgbClr val="000000"/>
                </a:solidFill>
                <a:latin typeface="微软雅黑" panose="020B0503020204020204" pitchFamily="34" charset="-122"/>
                <a:ea typeface="微软雅黑" panose="020B0503020204020204" pitchFamily="34" charset="-122"/>
              </a:rPr>
              <a:t>将右孩子结点值添加到</a:t>
            </a:r>
            <a:r>
              <a:rPr lang="en-US" altLang="zh-CN">
                <a:solidFill>
                  <a:srgbClr val="000000"/>
                </a:solidFill>
                <a:latin typeface="微软雅黑" panose="020B0503020204020204" pitchFamily="34" charset="-122"/>
                <a:ea typeface="微软雅黑" panose="020B0503020204020204" pitchFamily="34" charset="-122"/>
              </a:rPr>
              <a:t>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sum+=int(t.rchild.data)            	#</a:t>
            </a:r>
            <a:r>
              <a:rPr lang="zh-CN" altLang="zh-CN">
                <a:solidFill>
                  <a:srgbClr val="000000"/>
                </a:solidFill>
                <a:latin typeface="微软雅黑" panose="020B0503020204020204" pitchFamily="34" charset="-122"/>
                <a:ea typeface="微软雅黑" panose="020B0503020204020204" pitchFamily="34" charset="-122"/>
              </a:rPr>
              <a:t>将右孩子结点值累计到</a:t>
            </a:r>
            <a:r>
              <a:rPr lang="en-US" altLang="zh-CN">
                <a:solidFill>
                  <a:srgbClr val="000000"/>
                </a:solidFill>
                <a:latin typeface="微软雅黑" panose="020B0503020204020204" pitchFamily="34" charset="-122"/>
                <a:ea typeface="微软雅黑" panose="020B0503020204020204" pitchFamily="34" charset="-122"/>
              </a:rPr>
              <a:t>sum</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Shortpath1(t.rchild,path,sum)      	#</a:t>
            </a:r>
            <a:r>
              <a:rPr lang="zh-CN" altLang="zh-CN">
                <a:solidFill>
                  <a:srgbClr val="000000"/>
                </a:solidFill>
                <a:latin typeface="微软雅黑" panose="020B0503020204020204" pitchFamily="34" charset="-122"/>
                <a:ea typeface="微软雅黑" panose="020B0503020204020204" pitchFamily="34" charset="-122"/>
              </a:rPr>
              <a:t>从右孩子出发搜索</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path.pop()                          	#</a:t>
            </a:r>
            <a:r>
              <a:rPr lang="zh-CN" altLang="zh-CN">
                <a:solidFill>
                  <a:srgbClr val="000000"/>
                </a:solidFill>
                <a:latin typeface="微软雅黑" panose="020B0503020204020204" pitchFamily="34" charset="-122"/>
                <a:ea typeface="微软雅黑" panose="020B0503020204020204" pitchFamily="34" charset="-122"/>
              </a:rPr>
              <a:t>从右孩子回退到</a:t>
            </a:r>
            <a:r>
              <a:rPr lang="en-US" altLang="zh-CN">
                <a:solidFill>
                  <a:srgbClr val="000000"/>
                </a:solidFill>
                <a:latin typeface="微软雅黑" panose="020B0503020204020204" pitchFamily="34" charset="-122"/>
                <a:ea typeface="微软雅黑" panose="020B0503020204020204" pitchFamily="34" charset="-122"/>
              </a:rPr>
              <a:t>t</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sum-=int(t.rchild.data)</a:t>
            </a:r>
          </a:p>
        </p:txBody>
      </p:sp>
      <p:sp>
        <p:nvSpPr>
          <p:cNvPr id="4" name="文本框 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2839933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6" cstate="print"/>
          <a:srcRect/>
          <a:stretch>
            <a:fillRect/>
          </a:stretch>
        </p:blipFill>
        <p:spPr bwMode="auto">
          <a:xfrm>
            <a:off x="7359485" y="2861341"/>
            <a:ext cx="3371851" cy="2133600"/>
          </a:xfrm>
          <a:prstGeom prst="rect">
            <a:avLst/>
          </a:prstGeom>
          <a:noFill/>
          <a:ln w="9525">
            <a:noFill/>
            <a:miter lim="800000"/>
            <a:headEnd/>
            <a:tailEnd/>
          </a:ln>
        </p:spPr>
      </p:pic>
      <p:sp>
        <p:nvSpPr>
          <p:cNvPr id="5" name="TextBox 4"/>
          <p:cNvSpPr txBox="1"/>
          <p:nvPr>
            <p:custDataLst>
              <p:tags r:id="rId1"/>
            </p:custDataLst>
          </p:nvPr>
        </p:nvSpPr>
        <p:spPr>
          <a:xfrm>
            <a:off x="941723" y="2032813"/>
            <a:ext cx="5715040" cy="3984131"/>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8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主程序</a:t>
            </a:r>
          </a:p>
          <a:p>
            <a:r>
              <a:rPr lang="en-US" altLang="zh-CN">
                <a:solidFill>
                  <a:srgbClr val="000000"/>
                </a:solidFill>
                <a:latin typeface="微软雅黑" panose="020B0503020204020204" pitchFamily="34" charset="-122"/>
                <a:ea typeface="微软雅黑" panose="020B0503020204020204" pitchFamily="34" charset="-122"/>
              </a:rPr>
              <a:t>b=BTNode('2')</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p1=BTNode('5');p2=BTNode('3')</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p3=BTNode('7');p4=BTNode('4')</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p5=BTNode('6');p6=BTNode('1')</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b.lchild=p1;b.rchild=p2</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p1.lchild=p3;p2.lchild=p4</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p2.rchild=p5;p4.lchild=p6</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bt=BTree()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bt.SetRoot(b)</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print("bt:",end='  ');print(bt.DispBTree())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求解结果</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Shortpath(bt)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  </a:t>
            </a:r>
            <a:r>
              <a:rPr lang="zh-CN" altLang="zh-CN">
                <a:solidFill>
                  <a:srgbClr val="000000"/>
                </a:solidFill>
                <a:latin typeface="微软雅黑" panose="020B0503020204020204" pitchFamily="34" charset="-122"/>
                <a:ea typeface="微软雅黑" panose="020B0503020204020204" pitchFamily="34" charset="-122"/>
              </a:rPr>
              <a:t>最短路径</a:t>
            </a:r>
            <a:r>
              <a:rPr lang="en-US" altLang="zh-CN">
                <a:solidFill>
                  <a:srgbClr val="000000"/>
                </a:solidFill>
                <a:latin typeface="微软雅黑" panose="020B0503020204020204" pitchFamily="34" charset="-122"/>
                <a:ea typeface="微软雅黑" panose="020B0503020204020204" pitchFamily="34" charset="-122"/>
              </a:rPr>
              <a:t>: ",minpath)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  </a:t>
            </a:r>
            <a:r>
              <a:rPr lang="zh-CN" altLang="zh-CN">
                <a:solidFill>
                  <a:srgbClr val="000000"/>
                </a:solidFill>
                <a:latin typeface="微软雅黑" panose="020B0503020204020204" pitchFamily="34" charset="-122"/>
                <a:ea typeface="微软雅黑" panose="020B0503020204020204" pitchFamily="34" charset="-122"/>
              </a:rPr>
              <a:t>路径长度</a:t>
            </a:r>
            <a:r>
              <a:rPr lang="en-US" altLang="zh-CN">
                <a:solidFill>
                  <a:srgbClr val="000000"/>
                </a:solidFill>
                <a:latin typeface="微软雅黑" panose="020B0503020204020204" pitchFamily="34" charset="-122"/>
                <a:ea typeface="微软雅黑" panose="020B0503020204020204" pitchFamily="34" charset="-122"/>
              </a:rPr>
              <a:t>:  %d" %(minsum))</a:t>
            </a:r>
          </a:p>
        </p:txBody>
      </p:sp>
      <p:sp>
        <p:nvSpPr>
          <p:cNvPr id="6" name="左弧形箭头 5"/>
          <p:cNvSpPr/>
          <p:nvPr>
            <p:custDataLst>
              <p:tags r:id="rId2"/>
            </p:custDataLst>
          </p:nvPr>
        </p:nvSpPr>
        <p:spPr bwMode="auto">
          <a:xfrm rot="5400000" flipV="1">
            <a:off x="6934920" y="1009966"/>
            <a:ext cx="604977" cy="1338896"/>
          </a:xfrm>
          <a:prstGeom prst="curved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dk1"/>
              </a:solidFill>
            </a:endParaRPr>
          </a:p>
        </p:txBody>
      </p:sp>
      <p:sp>
        <p:nvSpPr>
          <p:cNvPr id="9" name="文本框 8"/>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
        <p:nvSpPr>
          <p:cNvPr id="10" name="文本框 9"/>
          <p:cNvSpPr txBox="1"/>
          <p:nvPr/>
        </p:nvSpPr>
        <p:spPr>
          <a:xfrm>
            <a:off x="1100710" y="166005"/>
            <a:ext cx="800219" cy="461665"/>
          </a:xfrm>
          <a:prstGeom prst="rect">
            <a:avLst/>
          </a:prstGeom>
          <a:noFill/>
        </p:spPr>
        <p:txBody>
          <a:bodyPr wrap="none" rtlCol="0" anchor="ctr">
            <a:spAutoFit/>
          </a:bodyPr>
          <a:lstStyle/>
          <a:p>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rgbClr val="000000"/>
              </a:solidFill>
              <a:latin typeface="微软雅黑" panose="020B0503020204020204" pitchFamily="34" charset="-122"/>
              <a:ea typeface="微软雅黑" panose="020B0503020204020204" pitchFamily="34" charset="-122"/>
              <a:cs typeface="Arial" panose="020B0604020202020204"/>
            </a:endParaRPr>
          </a:p>
        </p:txBody>
      </p:sp>
      <p:grpSp>
        <p:nvGrpSpPr>
          <p:cNvPr id="11" name="组合 10"/>
          <p:cNvGrpSpPr/>
          <p:nvPr/>
        </p:nvGrpSpPr>
        <p:grpSpPr>
          <a:xfrm>
            <a:off x="1246249" y="1071596"/>
            <a:ext cx="1390443" cy="517274"/>
            <a:chOff x="1396240" y="2304668"/>
            <a:chExt cx="1890287" cy="480002"/>
          </a:xfrm>
        </p:grpSpPr>
        <p:sp>
          <p:nvSpPr>
            <p:cNvPr id="12" name="矩形: 圆角 11"/>
            <p:cNvSpPr/>
            <p:nvPr>
              <p:custDataLst>
                <p:tags r:id="rId3"/>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3" name="文本框 12"/>
            <p:cNvSpPr txBox="1"/>
            <p:nvPr>
              <p:custDataLst>
                <p:tags r:id="rId4"/>
              </p:custDataLst>
            </p:nvPr>
          </p:nvSpPr>
          <p:spPr>
            <a:xfrm>
              <a:off x="1433294" y="2360437"/>
              <a:ext cx="1853233"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程序验证</a:t>
              </a:r>
            </a:p>
          </p:txBody>
        </p:sp>
      </p:grpSp>
    </p:spTree>
    <p:extLst>
      <p:ext uri="{BB962C8B-B14F-4D97-AF65-F5344CB8AC3E}">
        <p14:creationId xmlns:p14="http://schemas.microsoft.com/office/powerpoint/2010/main" val="3691258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4210"/>
                                        </p:tgtEl>
                                        <p:attrNameLst>
                                          <p:attrName>style.visibility</p:attrName>
                                        </p:attrNameLst>
                                      </p:cBhvr>
                                      <p:to>
                                        <p:strVal val="visible"/>
                                      </p:to>
                                    </p:set>
                                    <p:animEffect transition="in" filter="fade">
                                      <p:cBhvr>
                                        <p:cTn id="26" dur="5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p:bldP spid="1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521157" y="1697314"/>
            <a:ext cx="1928827" cy="1830042"/>
            <a:chOff x="1000100" y="1884710"/>
            <a:chExt cx="1702946" cy="1681624"/>
          </a:xfrm>
        </p:grpSpPr>
        <p:sp>
          <p:nvSpPr>
            <p:cNvPr id="7" name="Oval 55"/>
            <p:cNvSpPr>
              <a:spLocks noChangeArrowheads="1"/>
            </p:cNvSpPr>
            <p:nvPr>
              <p:custDataLst>
                <p:tags r:id="rId15"/>
              </p:custDataLst>
            </p:nvPr>
          </p:nvSpPr>
          <p:spPr bwMode="auto">
            <a:xfrm>
              <a:off x="1625921" y="188471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Oval 54"/>
            <p:cNvSpPr>
              <a:spLocks noChangeArrowheads="1"/>
            </p:cNvSpPr>
            <p:nvPr>
              <p:custDataLst>
                <p:tags r:id="rId16"/>
              </p:custDataLst>
            </p:nvPr>
          </p:nvSpPr>
          <p:spPr bwMode="auto">
            <a:xfrm>
              <a:off x="1625921" y="3257446"/>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9" name="Oval 53"/>
            <p:cNvSpPr>
              <a:spLocks noChangeArrowheads="1"/>
            </p:cNvSpPr>
            <p:nvPr>
              <p:custDataLst>
                <p:tags r:id="rId17"/>
              </p:custDataLst>
            </p:nvPr>
          </p:nvSpPr>
          <p:spPr bwMode="auto">
            <a:xfrm>
              <a:off x="1000100" y="2570624"/>
              <a:ext cx="292738" cy="30888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0" name="Oval 52"/>
            <p:cNvSpPr>
              <a:spLocks noChangeArrowheads="1"/>
            </p:cNvSpPr>
            <p:nvPr>
              <p:custDataLst>
                <p:tags r:id="rId18"/>
              </p:custDataLst>
            </p:nvPr>
          </p:nvSpPr>
          <p:spPr bwMode="auto">
            <a:xfrm>
              <a:off x="1625921" y="2570624"/>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1" name="Oval 51"/>
            <p:cNvSpPr>
              <a:spLocks noChangeArrowheads="1"/>
            </p:cNvSpPr>
            <p:nvPr>
              <p:custDataLst>
                <p:tags r:id="rId19"/>
              </p:custDataLst>
            </p:nvPr>
          </p:nvSpPr>
          <p:spPr bwMode="auto">
            <a:xfrm>
              <a:off x="2410308" y="2570624"/>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2" name="AutoShape 50"/>
            <p:cNvSpPr>
              <a:spLocks noChangeShapeType="1"/>
            </p:cNvSpPr>
            <p:nvPr>
              <p:custDataLst>
                <p:tags r:id="rId20"/>
              </p:custDataLst>
            </p:nvPr>
          </p:nvSpPr>
          <p:spPr bwMode="auto">
            <a:xfrm flipV="1">
              <a:off x="1249677" y="2148174"/>
              <a:ext cx="419403" cy="467875"/>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AutoShape 49"/>
            <p:cNvSpPr>
              <a:spLocks noChangeShapeType="1"/>
            </p:cNvSpPr>
            <p:nvPr>
              <p:custDataLst>
                <p:tags r:id="rId21"/>
              </p:custDataLst>
            </p:nvPr>
          </p:nvSpPr>
          <p:spPr bwMode="auto">
            <a:xfrm>
              <a:off x="1292837" y="2725976"/>
              <a:ext cx="333083" cy="90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Oval 48"/>
            <p:cNvSpPr>
              <a:spLocks noChangeArrowheads="1"/>
            </p:cNvSpPr>
            <p:nvPr>
              <p:custDataLst>
                <p:tags r:id="rId22"/>
              </p:custDataLst>
            </p:nvPr>
          </p:nvSpPr>
          <p:spPr bwMode="auto">
            <a:xfrm>
              <a:off x="2410308" y="188471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5" name="AutoShape 47"/>
            <p:cNvSpPr>
              <a:spLocks noChangeShapeType="1"/>
            </p:cNvSpPr>
            <p:nvPr>
              <p:custDataLst>
                <p:tags r:id="rId23"/>
              </p:custDataLst>
            </p:nvPr>
          </p:nvSpPr>
          <p:spPr bwMode="auto">
            <a:xfrm>
              <a:off x="1918659" y="2040062"/>
              <a:ext cx="491649" cy="90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AutoShape 46"/>
            <p:cNvSpPr>
              <a:spLocks noChangeShapeType="1"/>
            </p:cNvSpPr>
            <p:nvPr>
              <p:custDataLst>
                <p:tags r:id="rId24"/>
              </p:custDataLst>
            </p:nvPr>
          </p:nvSpPr>
          <p:spPr bwMode="auto">
            <a:xfrm flipV="1">
              <a:off x="1875499" y="2148174"/>
              <a:ext cx="577969" cy="467875"/>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AutoShape 45"/>
            <p:cNvSpPr>
              <a:spLocks noChangeShapeType="1"/>
            </p:cNvSpPr>
            <p:nvPr>
              <p:custDataLst>
                <p:tags r:id="rId25"/>
              </p:custDataLst>
            </p:nvPr>
          </p:nvSpPr>
          <p:spPr bwMode="auto">
            <a:xfrm>
              <a:off x="1772290" y="2879512"/>
              <a:ext cx="938" cy="37793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AutoShape 44"/>
            <p:cNvSpPr>
              <a:spLocks noChangeShapeType="1"/>
            </p:cNvSpPr>
            <p:nvPr>
              <p:custDataLst>
                <p:tags r:id="rId26"/>
              </p:custDataLst>
            </p:nvPr>
          </p:nvSpPr>
          <p:spPr bwMode="auto">
            <a:xfrm>
              <a:off x="1918659" y="2725976"/>
              <a:ext cx="491649" cy="90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AutoShape 43"/>
            <p:cNvSpPr>
              <a:spLocks noChangeShapeType="1"/>
            </p:cNvSpPr>
            <p:nvPr>
              <p:custDataLst>
                <p:tags r:id="rId27"/>
              </p:custDataLst>
            </p:nvPr>
          </p:nvSpPr>
          <p:spPr bwMode="auto">
            <a:xfrm flipV="1">
              <a:off x="1875499" y="2834088"/>
              <a:ext cx="577969" cy="46878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75" name="组合 71"/>
          <p:cNvGrpSpPr/>
          <p:nvPr/>
        </p:nvGrpSpPr>
        <p:grpSpPr>
          <a:xfrm>
            <a:off x="6726645" y="1463856"/>
            <a:ext cx="4786347" cy="2295970"/>
            <a:chOff x="1000100" y="2928934"/>
            <a:chExt cx="4786346" cy="2295970"/>
          </a:xfrm>
        </p:grpSpPr>
        <p:sp>
          <p:nvSpPr>
            <p:cNvPr id="76" name="TextBox 75"/>
            <p:cNvSpPr txBox="1"/>
            <p:nvPr/>
          </p:nvSpPr>
          <p:spPr>
            <a:xfrm>
              <a:off x="1063177" y="3285912"/>
              <a:ext cx="2214578" cy="1938992"/>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1</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1</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 5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2</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3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2</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4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2</a:t>
              </a:r>
            </a:p>
          </p:txBody>
        </p:sp>
        <p:sp>
          <p:nvSpPr>
            <p:cNvPr id="77" name="TextBox 76"/>
            <p:cNvSpPr txBox="1"/>
            <p:nvPr/>
          </p:nvSpPr>
          <p:spPr>
            <a:xfrm>
              <a:off x="1000100" y="2928934"/>
              <a:ext cx="4786346"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起始点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到图中</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顶点的</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最短</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路径长度</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grpSp>
        <p:nvGrpSpPr>
          <p:cNvPr id="89" name="组合 88"/>
          <p:cNvGrpSpPr/>
          <p:nvPr/>
        </p:nvGrpSpPr>
        <p:grpSpPr>
          <a:xfrm>
            <a:off x="1521157" y="4518221"/>
            <a:ext cx="3311867" cy="1928826"/>
            <a:chOff x="1760199" y="4214818"/>
            <a:chExt cx="3311867" cy="1928826"/>
          </a:xfrm>
        </p:grpSpPr>
        <p:sp>
          <p:nvSpPr>
            <p:cNvPr id="62" name="Oval 55"/>
            <p:cNvSpPr>
              <a:spLocks noChangeArrowheads="1"/>
            </p:cNvSpPr>
            <p:nvPr>
              <p:custDataLst>
                <p:tags r:id="rId2"/>
              </p:custDataLst>
            </p:nvPr>
          </p:nvSpPr>
          <p:spPr bwMode="auto">
            <a:xfrm>
              <a:off x="2546017" y="4972262"/>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63" name="Oval 54"/>
            <p:cNvSpPr>
              <a:spLocks noChangeArrowheads="1"/>
            </p:cNvSpPr>
            <p:nvPr>
              <p:custDataLst>
                <p:tags r:id="rId3"/>
              </p:custDataLst>
            </p:nvPr>
          </p:nvSpPr>
          <p:spPr bwMode="auto">
            <a:xfrm>
              <a:off x="4587575" y="5469298"/>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64" name="Oval 53"/>
            <p:cNvSpPr>
              <a:spLocks noChangeArrowheads="1"/>
            </p:cNvSpPr>
            <p:nvPr>
              <p:custDataLst>
                <p:tags r:id="rId4"/>
              </p:custDataLst>
            </p:nvPr>
          </p:nvSpPr>
          <p:spPr bwMode="auto">
            <a:xfrm>
              <a:off x="3260397" y="4972262"/>
              <a:ext cx="331567" cy="33615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65" name="Oval 52"/>
            <p:cNvSpPr>
              <a:spLocks noChangeArrowheads="1"/>
            </p:cNvSpPr>
            <p:nvPr>
              <p:custDataLst>
                <p:tags r:id="rId5"/>
              </p:custDataLst>
            </p:nvPr>
          </p:nvSpPr>
          <p:spPr bwMode="auto">
            <a:xfrm>
              <a:off x="3969227" y="4972262"/>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66" name="Oval 51"/>
            <p:cNvSpPr>
              <a:spLocks noChangeArrowheads="1"/>
            </p:cNvSpPr>
            <p:nvPr>
              <p:custDataLst>
                <p:tags r:id="rId6"/>
              </p:custDataLst>
            </p:nvPr>
          </p:nvSpPr>
          <p:spPr bwMode="auto">
            <a:xfrm>
              <a:off x="4455849" y="4470268"/>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8" name="AutoShape 49"/>
            <p:cNvSpPr>
              <a:spLocks noChangeShapeType="1"/>
            </p:cNvSpPr>
            <p:nvPr>
              <p:custDataLst>
                <p:tags r:id="rId7"/>
              </p:custDataLst>
            </p:nvPr>
          </p:nvSpPr>
          <p:spPr bwMode="auto">
            <a:xfrm>
              <a:off x="3591963" y="5141325"/>
              <a:ext cx="377263" cy="98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9" name="Oval 48"/>
            <p:cNvSpPr>
              <a:spLocks noChangeArrowheads="1"/>
            </p:cNvSpPr>
            <p:nvPr>
              <p:custDataLst>
                <p:tags r:id="rId8"/>
              </p:custDataLst>
            </p:nvPr>
          </p:nvSpPr>
          <p:spPr bwMode="auto">
            <a:xfrm>
              <a:off x="1760199" y="4972262"/>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79" name="直接箭头连接符 78"/>
            <p:cNvCxnSpPr>
              <a:stCxn id="65" idx="7"/>
              <a:endCxn id="66" idx="3"/>
            </p:cNvCxnSpPr>
            <p:nvPr>
              <p:custDataLst>
                <p:tags r:id="rId9"/>
              </p:custDataLst>
            </p:nvPr>
          </p:nvCxnSpPr>
          <p:spPr>
            <a:xfrm rot="5400000" flipH="1" flipV="1">
              <a:off x="4246171" y="4763256"/>
              <a:ext cx="264300" cy="252169"/>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1" name="直接箭头连接符 80"/>
            <p:cNvCxnSpPr>
              <a:stCxn id="65" idx="5"/>
              <a:endCxn id="63" idx="2"/>
            </p:cNvCxnSpPr>
            <p:nvPr>
              <p:custDataLst>
                <p:tags r:id="rId10"/>
              </p:custDataLst>
            </p:nvPr>
          </p:nvCxnSpPr>
          <p:spPr>
            <a:xfrm rot="16200000" flipH="1">
              <a:off x="4230812" y="5280609"/>
              <a:ext cx="378189" cy="33533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82" name="椭圆 81"/>
            <p:cNvSpPr/>
            <p:nvPr>
              <p:custDataLst>
                <p:tags r:id="rId11"/>
              </p:custDataLst>
            </p:nvPr>
          </p:nvSpPr>
          <p:spPr>
            <a:xfrm>
              <a:off x="2611928" y="4694788"/>
              <a:ext cx="1643074" cy="1000132"/>
            </a:xfrm>
            <a:prstGeom prst="ellipse">
              <a:avLst/>
            </a:prstGeom>
            <a:ln w="19050">
              <a:solidFill>
                <a:schemeClr val="accent1"/>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83" name="椭圆 82"/>
            <p:cNvSpPr/>
            <p:nvPr>
              <p:custDataLst>
                <p:tags r:id="rId12"/>
              </p:custDataLst>
            </p:nvPr>
          </p:nvSpPr>
          <p:spPr>
            <a:xfrm>
              <a:off x="1817164" y="4214818"/>
              <a:ext cx="3254902" cy="1928826"/>
            </a:xfrm>
            <a:prstGeom prst="ellipse">
              <a:avLst/>
            </a:prstGeom>
            <a:ln w="19050">
              <a:solidFill>
                <a:schemeClr val="accent1"/>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cxnSp>
          <p:nvCxnSpPr>
            <p:cNvPr id="85" name="直接箭头连接符 84"/>
            <p:cNvCxnSpPr>
              <a:stCxn id="62" idx="2"/>
              <a:endCxn id="69" idx="6"/>
            </p:cNvCxnSpPr>
            <p:nvPr>
              <p:custDataLst>
                <p:tags r:id="rId13"/>
              </p:custDataLst>
            </p:nvPr>
          </p:nvCxnSpPr>
          <p:spPr>
            <a:xfrm rot="10800000">
              <a:off x="2091767" y="5140337"/>
              <a:ext cx="454251"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7" name="直接箭头连接符 86"/>
            <p:cNvCxnSpPr>
              <a:stCxn id="64" idx="2"/>
              <a:endCxn id="62" idx="6"/>
            </p:cNvCxnSpPr>
            <p:nvPr>
              <p:custDataLst>
                <p:tags r:id="rId14"/>
              </p:custDataLst>
            </p:nvPr>
          </p:nvCxnSpPr>
          <p:spPr>
            <a:xfrm rot="10800000">
              <a:off x="2877585" y="5140337"/>
              <a:ext cx="382813"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88" name="右箭头 87"/>
          <p:cNvSpPr/>
          <p:nvPr>
            <p:custDataLst>
              <p:tags r:id="rId1"/>
            </p:custDataLst>
          </p:nvPr>
        </p:nvSpPr>
        <p:spPr>
          <a:xfrm>
            <a:off x="4704787" y="2238615"/>
            <a:ext cx="1143008" cy="400110"/>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dk1"/>
              </a:solidFill>
            </a:endParaRPr>
          </a:p>
        </p:txBody>
      </p:sp>
      <p:sp>
        <p:nvSpPr>
          <p:cNvPr id="38" name="文本框 37"/>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39"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7.4.2 </a:t>
            </a:r>
            <a:r>
              <a:rPr lang="zh-CN" altLang="en-US">
                <a:solidFill>
                  <a:srgbClr val="000000"/>
                </a:solidFill>
                <a:latin typeface="微软雅黑" panose="020B0503020204020204" pitchFamily="34" charset="-122"/>
                <a:ea typeface="微软雅黑" panose="020B0503020204020204" pitchFamily="34" charset="-122"/>
              </a:rPr>
              <a:t>广度优先遍历算法的应用</a:t>
            </a:r>
          </a:p>
        </p:txBody>
      </p:sp>
      <p:pic>
        <p:nvPicPr>
          <p:cNvPr id="40" name="图片 39" descr="卡通人物&#10;&#10;描述已自动生成"/>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067524" y="3589241"/>
            <a:ext cx="2790861" cy="2996280"/>
          </a:xfrm>
          <a:prstGeom prst="rect">
            <a:avLst/>
          </a:prstGeom>
        </p:spPr>
      </p:pic>
    </p:spTree>
    <p:extLst>
      <p:ext uri="{BB962C8B-B14F-4D97-AF65-F5344CB8AC3E}">
        <p14:creationId xmlns:p14="http://schemas.microsoft.com/office/powerpoint/2010/main" val="3465468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38" grpId="0"/>
      <p:bldP spid="3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40676" y="3978256"/>
            <a:ext cx="2236087" cy="1340140"/>
            <a:chOff x="3008952" y="2151707"/>
            <a:chExt cx="2236087" cy="1340140"/>
          </a:xfrm>
        </p:grpSpPr>
        <p:sp>
          <p:nvSpPr>
            <p:cNvPr id="6" name="Oval 16"/>
            <p:cNvSpPr>
              <a:spLocks noChangeArrowheads="1"/>
            </p:cNvSpPr>
            <p:nvPr>
              <p:custDataLst>
                <p:tags r:id="rId1"/>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 name="Oval 15"/>
            <p:cNvSpPr>
              <a:spLocks noChangeArrowheads="1"/>
            </p:cNvSpPr>
            <p:nvPr>
              <p:custDataLst>
                <p:tags r:id="rId2"/>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8" name="Oval 14"/>
            <p:cNvSpPr>
              <a:spLocks noChangeArrowheads="1"/>
            </p:cNvSpPr>
            <p:nvPr>
              <p:custDataLst>
                <p:tags r:id="rId3"/>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 name="Oval 13"/>
            <p:cNvSpPr>
              <a:spLocks noChangeArrowheads="1"/>
            </p:cNvSpPr>
            <p:nvPr>
              <p:custDataLst>
                <p:tags r:id="rId4"/>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 name="Oval 12"/>
            <p:cNvSpPr>
              <a:spLocks noChangeArrowheads="1"/>
            </p:cNvSpPr>
            <p:nvPr>
              <p:custDataLst>
                <p:tags r:id="rId5"/>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1" name="Oval 11"/>
            <p:cNvSpPr>
              <a:spLocks noChangeArrowheads="1"/>
            </p:cNvSpPr>
            <p:nvPr>
              <p:custDataLst>
                <p:tags r:id="rId6"/>
              </p:custDataLst>
            </p:nvPr>
          </p:nvSpPr>
          <p:spPr bwMode="auto">
            <a:xfrm>
              <a:off x="4941240" y="3156812"/>
              <a:ext cx="303799" cy="33503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2" name="Freeform 10"/>
            <p:cNvSpPr/>
            <p:nvPr>
              <p:custDataLst>
                <p:tags r:id="rId7"/>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8"/>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9"/>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10"/>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11"/>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12"/>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28132"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13"/>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14"/>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2" name="文本框 21"/>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23" name="图片 22" descr="图片包含 图示&#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33585" y="2516013"/>
            <a:ext cx="4264971" cy="4256057"/>
          </a:xfrm>
          <a:prstGeom prst="rect">
            <a:avLst/>
          </a:prstGeom>
        </p:spPr>
      </p:pic>
      <p:sp>
        <p:nvSpPr>
          <p:cNvPr id="24" name="TextBox 2"/>
          <p:cNvSpPr txBox="1"/>
          <p:nvPr/>
        </p:nvSpPr>
        <p:spPr>
          <a:xfrm>
            <a:off x="1130760" y="1033220"/>
            <a:ext cx="9862265" cy="1938992"/>
          </a:xfrm>
          <a:prstGeom prst="rect">
            <a:avLst/>
          </a:prstGeom>
          <a:noFill/>
        </p:spPr>
        <p:txBody>
          <a:bodyPr wrap="square" rtlCol="0">
            <a:spAutoFit/>
          </a:bodyPr>
          <a:lstStyle/>
          <a:p>
            <a:pPr>
              <a:lnSpc>
                <a:spcPct val="2000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7.9</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采用邻接表存储，设计一个算法，求不带权图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中从顶点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的一条最短路径（假设两顶点之间存在一条或多条简单路径）。并对于以下有向图，求从顶点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的一条最短简单路径。</a:t>
            </a:r>
          </a:p>
        </p:txBody>
      </p:sp>
    </p:spTree>
    <p:extLst>
      <p:ext uri="{BB962C8B-B14F-4D97-AF65-F5344CB8AC3E}">
        <p14:creationId xmlns:p14="http://schemas.microsoft.com/office/powerpoint/2010/main" val="3658094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73971" y="1464808"/>
            <a:ext cx="2236087" cy="1340140"/>
            <a:chOff x="3008952" y="2151707"/>
            <a:chExt cx="2236087" cy="1340140"/>
          </a:xfrm>
        </p:grpSpPr>
        <p:sp>
          <p:nvSpPr>
            <p:cNvPr id="6" name="Oval 16"/>
            <p:cNvSpPr>
              <a:spLocks noChangeArrowheads="1"/>
            </p:cNvSpPr>
            <p:nvPr>
              <p:custDataLst>
                <p:tags r:id="rId15"/>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Oval 15"/>
            <p:cNvSpPr>
              <a:spLocks noChangeArrowheads="1"/>
            </p:cNvSpPr>
            <p:nvPr>
              <p:custDataLst>
                <p:tags r:id="rId16"/>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 name="Oval 14"/>
            <p:cNvSpPr>
              <a:spLocks noChangeArrowheads="1"/>
            </p:cNvSpPr>
            <p:nvPr>
              <p:custDataLst>
                <p:tags r:id="rId17"/>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9" name="Oval 13"/>
            <p:cNvSpPr>
              <a:spLocks noChangeArrowheads="1"/>
            </p:cNvSpPr>
            <p:nvPr>
              <p:custDataLst>
                <p:tags r:id="rId18"/>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0" name="Oval 12"/>
            <p:cNvSpPr>
              <a:spLocks noChangeArrowheads="1"/>
            </p:cNvSpPr>
            <p:nvPr>
              <p:custDataLst>
                <p:tags r:id="rId19"/>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1" name="Oval 11"/>
            <p:cNvSpPr>
              <a:spLocks noChangeArrowheads="1"/>
            </p:cNvSpPr>
            <p:nvPr>
              <p:custDataLst>
                <p:tags r:id="rId20"/>
              </p:custDataLst>
            </p:nvPr>
          </p:nvSpPr>
          <p:spPr bwMode="auto">
            <a:xfrm>
              <a:off x="4941240" y="3156812"/>
              <a:ext cx="303799" cy="33503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2" name="Freeform 10"/>
            <p:cNvSpPr/>
            <p:nvPr>
              <p:custDataLst>
                <p:tags r:id="rId21"/>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22"/>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23"/>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24"/>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25"/>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26"/>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28132"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27"/>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28"/>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21" name="组合 71"/>
          <p:cNvGrpSpPr/>
          <p:nvPr/>
        </p:nvGrpSpPr>
        <p:grpSpPr>
          <a:xfrm>
            <a:off x="6284599" y="1290525"/>
            <a:ext cx="5000660" cy="1998954"/>
            <a:chOff x="1000100" y="2928934"/>
            <a:chExt cx="5000660" cy="1998954"/>
          </a:xfrm>
        </p:grpSpPr>
        <p:sp>
          <p:nvSpPr>
            <p:cNvPr id="22" name="TextBox 21"/>
            <p:cNvSpPr txBox="1"/>
            <p:nvPr/>
          </p:nvSpPr>
          <p:spPr>
            <a:xfrm>
              <a:off x="1067067" y="3296672"/>
              <a:ext cx="2214579" cy="1631216"/>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1</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3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1</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 5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2</a:t>
              </a:r>
            </a:p>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3 → 4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rPr>
                <a:t>2</a:t>
              </a:r>
            </a:p>
          </p:txBody>
        </p:sp>
        <p:sp>
          <p:nvSpPr>
            <p:cNvPr id="23" name="TextBox 22"/>
            <p:cNvSpPr txBox="1"/>
            <p:nvPr/>
          </p:nvSpPr>
          <p:spPr>
            <a:xfrm>
              <a:off x="1000100" y="2928934"/>
              <a:ext cx="5000660"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起始点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到图中</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顶点的</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最短</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路径长度</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grpSp>
        <p:nvGrpSpPr>
          <p:cNvPr id="44" name="组合 43"/>
          <p:cNvGrpSpPr/>
          <p:nvPr/>
        </p:nvGrpSpPr>
        <p:grpSpPr>
          <a:xfrm>
            <a:off x="1478248" y="4332249"/>
            <a:ext cx="3857653" cy="1928826"/>
            <a:chOff x="2786049" y="4214818"/>
            <a:chExt cx="3857653" cy="1928826"/>
          </a:xfrm>
        </p:grpSpPr>
        <p:sp>
          <p:nvSpPr>
            <p:cNvPr id="25" name="Oval 55"/>
            <p:cNvSpPr>
              <a:spLocks noChangeArrowheads="1"/>
            </p:cNvSpPr>
            <p:nvPr>
              <p:custDataLst>
                <p:tags r:id="rId3"/>
              </p:custDataLst>
            </p:nvPr>
          </p:nvSpPr>
          <p:spPr bwMode="auto">
            <a:xfrm>
              <a:off x="4046215" y="4972262"/>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6" name="Oval 54"/>
            <p:cNvSpPr>
              <a:spLocks noChangeArrowheads="1"/>
            </p:cNvSpPr>
            <p:nvPr>
              <p:custDataLst>
                <p:tags r:id="rId4"/>
              </p:custDataLst>
            </p:nvPr>
          </p:nvSpPr>
          <p:spPr bwMode="auto">
            <a:xfrm>
              <a:off x="6312135" y="4981484"/>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7" name="Oval 53"/>
            <p:cNvSpPr>
              <a:spLocks noChangeArrowheads="1"/>
            </p:cNvSpPr>
            <p:nvPr>
              <p:custDataLst>
                <p:tags r:id="rId5"/>
              </p:custDataLst>
            </p:nvPr>
          </p:nvSpPr>
          <p:spPr bwMode="auto">
            <a:xfrm>
              <a:off x="4760595" y="4972262"/>
              <a:ext cx="331567" cy="33615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8" name="Oval 52"/>
            <p:cNvSpPr>
              <a:spLocks noChangeArrowheads="1"/>
            </p:cNvSpPr>
            <p:nvPr>
              <p:custDataLst>
                <p:tags r:id="rId6"/>
              </p:custDataLst>
            </p:nvPr>
          </p:nvSpPr>
          <p:spPr bwMode="auto">
            <a:xfrm>
              <a:off x="5469425" y="4972262"/>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0" name="AutoShape 49"/>
            <p:cNvSpPr>
              <a:spLocks noChangeShapeType="1"/>
            </p:cNvSpPr>
            <p:nvPr>
              <p:custDataLst>
                <p:tags r:id="rId7"/>
              </p:custDataLst>
            </p:nvPr>
          </p:nvSpPr>
          <p:spPr bwMode="auto">
            <a:xfrm>
              <a:off x="5092161" y="5141325"/>
              <a:ext cx="377263" cy="98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Oval 48"/>
            <p:cNvSpPr>
              <a:spLocks noChangeArrowheads="1"/>
            </p:cNvSpPr>
            <p:nvPr>
              <p:custDataLst>
                <p:tags r:id="rId8"/>
              </p:custDataLst>
            </p:nvPr>
          </p:nvSpPr>
          <p:spPr bwMode="auto">
            <a:xfrm>
              <a:off x="3260397" y="4972262"/>
              <a:ext cx="331567" cy="33615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33" name="直接箭头连接符 32"/>
            <p:cNvCxnSpPr>
              <a:stCxn id="28" idx="6"/>
              <a:endCxn id="26" idx="2"/>
            </p:cNvCxnSpPr>
            <p:nvPr>
              <p:custDataLst>
                <p:tags r:id="rId9"/>
              </p:custDataLst>
            </p:nvPr>
          </p:nvCxnSpPr>
          <p:spPr>
            <a:xfrm>
              <a:off x="5800992" y="5140337"/>
              <a:ext cx="511143" cy="922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4" name="椭圆 33"/>
            <p:cNvSpPr/>
            <p:nvPr>
              <p:custDataLst>
                <p:tags r:id="rId10"/>
              </p:custDataLst>
            </p:nvPr>
          </p:nvSpPr>
          <p:spPr>
            <a:xfrm>
              <a:off x="4112126" y="4694788"/>
              <a:ext cx="1643074" cy="1000132"/>
            </a:xfrm>
            <a:prstGeom prst="ellipse">
              <a:avLst/>
            </a:prstGeom>
            <a:ln w="19050">
              <a:solidFill>
                <a:schemeClr val="accent1"/>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35" name="椭圆 34"/>
            <p:cNvSpPr/>
            <p:nvPr>
              <p:custDataLst>
                <p:tags r:id="rId11"/>
              </p:custDataLst>
            </p:nvPr>
          </p:nvSpPr>
          <p:spPr>
            <a:xfrm>
              <a:off x="3317362" y="4214818"/>
              <a:ext cx="3254902" cy="1928826"/>
            </a:xfrm>
            <a:prstGeom prst="ellipse">
              <a:avLst/>
            </a:prstGeom>
            <a:ln w="19050">
              <a:solidFill>
                <a:schemeClr val="accent1"/>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cxnSp>
          <p:nvCxnSpPr>
            <p:cNvPr id="36" name="直接箭头连接符 35"/>
            <p:cNvCxnSpPr>
              <a:stCxn id="25" idx="2"/>
              <a:endCxn id="31" idx="6"/>
            </p:cNvCxnSpPr>
            <p:nvPr>
              <p:custDataLst>
                <p:tags r:id="rId12"/>
              </p:custDataLst>
            </p:nvPr>
          </p:nvCxnSpPr>
          <p:spPr>
            <a:xfrm rot="10800000">
              <a:off x="3591965" y="5140337"/>
              <a:ext cx="454251"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a:stCxn id="27" idx="2"/>
              <a:endCxn id="25" idx="6"/>
            </p:cNvCxnSpPr>
            <p:nvPr>
              <p:custDataLst>
                <p:tags r:id="rId13"/>
              </p:custDataLst>
            </p:nvPr>
          </p:nvCxnSpPr>
          <p:spPr>
            <a:xfrm rot="10800000">
              <a:off x="4377783" y="5140337"/>
              <a:ext cx="382813"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0" name="直接箭头连接符 39"/>
            <p:cNvCxnSpPr/>
            <p:nvPr>
              <p:custDataLst>
                <p:tags r:id="rId14"/>
              </p:custDataLst>
            </p:nvPr>
          </p:nvCxnSpPr>
          <p:spPr>
            <a:xfrm>
              <a:off x="2786049" y="5132362"/>
              <a:ext cx="468000" cy="0"/>
            </a:xfrm>
            <a:prstGeom prst="straightConnector1">
              <a:avLst/>
            </a:prstGeom>
            <a:ln w="3810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41" name="任意多边形 40"/>
          <p:cNvSpPr/>
          <p:nvPr/>
        </p:nvSpPr>
        <p:spPr>
          <a:xfrm>
            <a:off x="2262513" y="4933954"/>
            <a:ext cx="552659" cy="187569"/>
          </a:xfrm>
          <a:custGeom>
            <a:avLst/>
            <a:gdLst>
              <a:gd name="connsiteX0" fmla="*/ 0 w 552659"/>
              <a:gd name="connsiteY0" fmla="*/ 187569 h 187569"/>
              <a:gd name="connsiteX1" fmla="*/ 140677 w 552659"/>
              <a:gd name="connsiteY1" fmla="*/ 36844 h 187569"/>
              <a:gd name="connsiteX2" fmla="*/ 321547 w 552659"/>
              <a:gd name="connsiteY2" fmla="*/ 16747 h 187569"/>
              <a:gd name="connsiteX3" fmla="*/ 552659 w 552659"/>
              <a:gd name="connsiteY3" fmla="*/ 137327 h 187569"/>
            </a:gdLst>
            <a:ahLst/>
            <a:cxnLst>
              <a:cxn ang="0">
                <a:pos x="connsiteX0" y="connsiteY0"/>
              </a:cxn>
              <a:cxn ang="0">
                <a:pos x="connsiteX1" y="connsiteY1"/>
              </a:cxn>
              <a:cxn ang="0">
                <a:pos x="connsiteX2" y="connsiteY2"/>
              </a:cxn>
              <a:cxn ang="0">
                <a:pos x="connsiteX3" y="connsiteY3"/>
              </a:cxn>
            </a:cxnLst>
            <a:rect l="l" t="t" r="r" b="b"/>
            <a:pathLst>
              <a:path w="552659" h="187569">
                <a:moveTo>
                  <a:pt x="0" y="187569"/>
                </a:moveTo>
                <a:cubicBezTo>
                  <a:pt x="43543" y="126441"/>
                  <a:pt x="87086" y="65314"/>
                  <a:pt x="140677" y="36844"/>
                </a:cubicBezTo>
                <a:cubicBezTo>
                  <a:pt x="194268" y="8374"/>
                  <a:pt x="252883" y="0"/>
                  <a:pt x="321547" y="16747"/>
                </a:cubicBezTo>
                <a:cubicBezTo>
                  <a:pt x="390211" y="33494"/>
                  <a:pt x="471435" y="85410"/>
                  <a:pt x="552659" y="137327"/>
                </a:cubicBezTo>
              </a:path>
            </a:pathLst>
          </a:custGeom>
          <a:ln w="19050">
            <a:solidFill>
              <a:srgbClr val="7030A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7030A0"/>
              </a:solidFill>
            </a:endParaRPr>
          </a:p>
        </p:txBody>
      </p:sp>
      <p:sp>
        <p:nvSpPr>
          <p:cNvPr id="42" name="任意多边形 41"/>
          <p:cNvSpPr/>
          <p:nvPr/>
        </p:nvSpPr>
        <p:spPr>
          <a:xfrm>
            <a:off x="3017389" y="4923862"/>
            <a:ext cx="552659" cy="187569"/>
          </a:xfrm>
          <a:custGeom>
            <a:avLst/>
            <a:gdLst>
              <a:gd name="connsiteX0" fmla="*/ 0 w 552659"/>
              <a:gd name="connsiteY0" fmla="*/ 187569 h 187569"/>
              <a:gd name="connsiteX1" fmla="*/ 140677 w 552659"/>
              <a:gd name="connsiteY1" fmla="*/ 36844 h 187569"/>
              <a:gd name="connsiteX2" fmla="*/ 321547 w 552659"/>
              <a:gd name="connsiteY2" fmla="*/ 16747 h 187569"/>
              <a:gd name="connsiteX3" fmla="*/ 552659 w 552659"/>
              <a:gd name="connsiteY3" fmla="*/ 137327 h 187569"/>
            </a:gdLst>
            <a:ahLst/>
            <a:cxnLst>
              <a:cxn ang="0">
                <a:pos x="connsiteX0" y="connsiteY0"/>
              </a:cxn>
              <a:cxn ang="0">
                <a:pos x="connsiteX1" y="connsiteY1"/>
              </a:cxn>
              <a:cxn ang="0">
                <a:pos x="connsiteX2" y="connsiteY2"/>
              </a:cxn>
              <a:cxn ang="0">
                <a:pos x="connsiteX3" y="connsiteY3"/>
              </a:cxn>
            </a:cxnLst>
            <a:rect l="l" t="t" r="r" b="b"/>
            <a:pathLst>
              <a:path w="552659" h="187569">
                <a:moveTo>
                  <a:pt x="0" y="187569"/>
                </a:moveTo>
                <a:cubicBezTo>
                  <a:pt x="43543" y="126441"/>
                  <a:pt x="87086" y="65314"/>
                  <a:pt x="140677" y="36844"/>
                </a:cubicBezTo>
                <a:cubicBezTo>
                  <a:pt x="194268" y="8374"/>
                  <a:pt x="252883" y="0"/>
                  <a:pt x="321547" y="16747"/>
                </a:cubicBezTo>
                <a:cubicBezTo>
                  <a:pt x="390211" y="33494"/>
                  <a:pt x="471435" y="85410"/>
                  <a:pt x="552659" y="137327"/>
                </a:cubicBezTo>
              </a:path>
            </a:pathLst>
          </a:custGeom>
          <a:ln w="19050">
            <a:solidFill>
              <a:srgbClr val="7030A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7030A0"/>
              </a:solidFill>
            </a:endParaRPr>
          </a:p>
        </p:txBody>
      </p:sp>
      <p:sp>
        <p:nvSpPr>
          <p:cNvPr id="43" name="TextBox 42"/>
          <p:cNvSpPr txBox="1"/>
          <p:nvPr/>
        </p:nvSpPr>
        <p:spPr>
          <a:xfrm>
            <a:off x="6621633" y="4717964"/>
            <a:ext cx="2500331" cy="707886"/>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5 1 0</a:t>
            </a:r>
          </a:p>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反向：</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 5</a:t>
            </a:r>
          </a:p>
        </p:txBody>
      </p:sp>
      <p:grpSp>
        <p:nvGrpSpPr>
          <p:cNvPr id="50" name="组合 49"/>
          <p:cNvGrpSpPr/>
          <p:nvPr/>
        </p:nvGrpSpPr>
        <p:grpSpPr>
          <a:xfrm>
            <a:off x="2584060" y="3831153"/>
            <a:ext cx="1158045" cy="1119536"/>
            <a:chOff x="1777736" y="3713722"/>
            <a:chExt cx="1158045" cy="1119536"/>
          </a:xfrm>
        </p:grpSpPr>
        <p:sp>
          <p:nvSpPr>
            <p:cNvPr id="45" name="TextBox 44"/>
            <p:cNvSpPr txBox="1"/>
            <p:nvPr/>
          </p:nvSpPr>
          <p:spPr>
            <a:xfrm>
              <a:off x="2292839" y="3713722"/>
              <a:ext cx="642942"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a:t>
              </a:r>
            </a:p>
          </p:txBody>
        </p:sp>
        <p:cxnSp>
          <p:nvCxnSpPr>
            <p:cNvPr id="47" name="直接箭头连接符 46"/>
            <p:cNvCxnSpPr/>
            <p:nvPr>
              <p:custDataLst>
                <p:tags r:id="rId1"/>
              </p:custDataLst>
            </p:nvPr>
          </p:nvCxnSpPr>
          <p:spPr>
            <a:xfrm>
              <a:off x="2529348" y="4045153"/>
              <a:ext cx="105743" cy="703268"/>
            </a:xfrm>
            <a:prstGeom prst="straightConnector1">
              <a:avLst/>
            </a:prstGeom>
            <a:ln w="19050">
              <a:solidFill>
                <a:schemeClr val="accent6"/>
              </a:solidFill>
              <a:tailEnd type="arrow"/>
            </a:ln>
          </p:spPr>
          <p:style>
            <a:lnRef idx="2">
              <a:schemeClr val="accent6"/>
            </a:lnRef>
            <a:fillRef idx="0">
              <a:schemeClr val="accent6"/>
            </a:fillRef>
            <a:effectRef idx="1">
              <a:schemeClr val="accent6"/>
            </a:effectRef>
            <a:fontRef idx="minor">
              <a:schemeClr val="tx1"/>
            </a:fontRef>
          </p:style>
        </p:cxnSp>
        <p:cxnSp>
          <p:nvCxnSpPr>
            <p:cNvPr id="49" name="直接箭头连接符 48"/>
            <p:cNvCxnSpPr>
              <a:endCxn id="41" idx="2"/>
            </p:cNvCxnSpPr>
            <p:nvPr>
              <p:custDataLst>
                <p:tags r:id="rId2"/>
              </p:custDataLst>
            </p:nvPr>
          </p:nvCxnSpPr>
          <p:spPr>
            <a:xfrm flipH="1">
              <a:off x="1777736" y="4053742"/>
              <a:ext cx="677331" cy="779516"/>
            </a:xfrm>
            <a:prstGeom prst="straightConnector1">
              <a:avLst/>
            </a:prstGeom>
            <a:ln w="19050">
              <a:solidFill>
                <a:schemeClr val="accent6"/>
              </a:solidFill>
              <a:tailEnd type="arrow"/>
            </a:ln>
          </p:spPr>
          <p:style>
            <a:lnRef idx="2">
              <a:schemeClr val="accent6"/>
            </a:lnRef>
            <a:fillRef idx="0">
              <a:schemeClr val="accent6"/>
            </a:fillRef>
            <a:effectRef idx="1">
              <a:schemeClr val="accent6"/>
            </a:effectRef>
            <a:fontRef idx="minor">
              <a:schemeClr val="tx1"/>
            </a:fontRef>
          </p:style>
        </p:cxnSp>
      </p:grpSp>
      <p:sp>
        <p:nvSpPr>
          <p:cNvPr id="48" name="文本框 47"/>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2708207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strips(upRight)">
                                      <p:cBhvr>
                                        <p:cTn id="23" dur="10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upRight)">
                                      <p:cBhvr>
                                        <p:cTn id="28" dur="10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4392637" y="1282398"/>
            <a:ext cx="6858048" cy="27530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80000"/>
              </a:lnSpc>
              <a:defRPr sz="2000" b="0">
                <a:solidFill>
                  <a:srgbClr val="7030A0"/>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class QNode:		  	#</a:t>
            </a:r>
            <a:r>
              <a:rPr lang="zh-CN" altLang="zh-CN">
                <a:solidFill>
                  <a:srgbClr val="000000"/>
                </a:solidFill>
                <a:latin typeface="微软雅黑" panose="020B0503020204020204" pitchFamily="34" charset="-122"/>
                <a:ea typeface="微软雅黑" panose="020B0503020204020204" pitchFamily="34" charset="-122"/>
              </a:rPr>
              <a:t>队列元素类</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def __init__(self,p,pre):  #</a:t>
            </a:r>
            <a:r>
              <a:rPr lang="zh-CN" altLang="zh-CN">
                <a:solidFill>
                  <a:srgbClr val="000000"/>
                </a:solidFill>
                <a:latin typeface="微软雅黑" panose="020B0503020204020204" pitchFamily="34" charset="-122"/>
                <a:ea typeface="微软雅黑" panose="020B0503020204020204" pitchFamily="34" charset="-122"/>
              </a:rPr>
              <a:t>构造方法</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self.vno=p			#</a:t>
            </a:r>
            <a:r>
              <a:rPr lang="zh-CN" altLang="zh-CN">
                <a:solidFill>
                  <a:srgbClr val="000000"/>
                </a:solidFill>
                <a:latin typeface="微软雅黑" panose="020B0503020204020204" pitchFamily="34" charset="-122"/>
                <a:ea typeface="微软雅黑" panose="020B0503020204020204" pitchFamily="34" charset="-122"/>
              </a:rPr>
              <a:t>当前顶点编号</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self.pre=pre             #</a:t>
            </a:r>
            <a:r>
              <a:rPr lang="zh-CN" altLang="zh-CN">
                <a:solidFill>
                  <a:srgbClr val="000000"/>
                </a:solidFill>
                <a:latin typeface="微软雅黑" panose="020B0503020204020204" pitchFamily="34" charset="-122"/>
                <a:ea typeface="微软雅黑" panose="020B0503020204020204" pitchFamily="34" charset="-122"/>
              </a:rPr>
              <a:t>当前结点的前驱结点 </a:t>
            </a:r>
          </a:p>
        </p:txBody>
      </p:sp>
      <p:grpSp>
        <p:nvGrpSpPr>
          <p:cNvPr id="5" name="组合 4"/>
          <p:cNvGrpSpPr/>
          <p:nvPr/>
        </p:nvGrpSpPr>
        <p:grpSpPr>
          <a:xfrm>
            <a:off x="7160643" y="4365363"/>
            <a:ext cx="2000264" cy="1439870"/>
            <a:chOff x="3286116" y="4345552"/>
            <a:chExt cx="2000264" cy="1439870"/>
          </a:xfrm>
        </p:grpSpPr>
        <p:sp>
          <p:nvSpPr>
            <p:cNvPr id="6" name="Oval 13"/>
            <p:cNvSpPr>
              <a:spLocks noChangeArrowheads="1"/>
            </p:cNvSpPr>
            <p:nvPr>
              <p:custDataLst>
                <p:tags r:id="rId2"/>
              </p:custDataLst>
            </p:nvPr>
          </p:nvSpPr>
          <p:spPr bwMode="auto">
            <a:xfrm>
              <a:off x="3643306" y="4379848"/>
              <a:ext cx="360000" cy="396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7" name="Oval 13"/>
            <p:cNvSpPr>
              <a:spLocks noChangeArrowheads="1"/>
            </p:cNvSpPr>
            <p:nvPr>
              <p:custDataLst>
                <p:tags r:id="rId3"/>
              </p:custDataLst>
            </p:nvPr>
          </p:nvSpPr>
          <p:spPr bwMode="auto">
            <a:xfrm>
              <a:off x="3643306" y="5319016"/>
              <a:ext cx="360000" cy="396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16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TextBox 7"/>
            <p:cNvSpPr txBox="1"/>
            <p:nvPr/>
          </p:nvSpPr>
          <p:spPr>
            <a:xfrm>
              <a:off x="3286116" y="4345552"/>
              <a:ext cx="357190"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9" name="TextBox 8"/>
            <p:cNvSpPr txBox="1"/>
            <p:nvPr/>
          </p:nvSpPr>
          <p:spPr>
            <a:xfrm>
              <a:off x="3286116" y="5417122"/>
              <a:ext cx="357190"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w</a:t>
              </a:r>
            </a:p>
          </p:txBody>
        </p:sp>
        <p:cxnSp>
          <p:nvCxnSpPr>
            <p:cNvPr id="10" name="直接箭头连接符 9"/>
            <p:cNvCxnSpPr/>
            <p:nvPr>
              <p:custDataLst>
                <p:tags r:id="rId4"/>
              </p:custDataLst>
            </p:nvPr>
          </p:nvCxnSpPr>
          <p:spPr>
            <a:xfrm rot="5400000">
              <a:off x="3511530" y="5057480"/>
              <a:ext cx="543168"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4000496" y="4857760"/>
              <a:ext cx="1285884"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.pre=p</a:t>
              </a:r>
            </a:p>
          </p:txBody>
        </p:sp>
        <p:cxnSp>
          <p:nvCxnSpPr>
            <p:cNvPr id="12" name="直接箭头连接符 11"/>
            <p:cNvCxnSpPr/>
            <p:nvPr>
              <p:custDataLst>
                <p:tags r:id="rId5"/>
              </p:custDataLst>
            </p:nvPr>
          </p:nvCxnSpPr>
          <p:spPr>
            <a:xfrm rot="5400000" flipH="1" flipV="1">
              <a:off x="3606793" y="5036355"/>
              <a:ext cx="642942" cy="1588"/>
            </a:xfrm>
            <a:prstGeom prst="straightConnector1">
              <a:avLst/>
            </a:prstGeom>
            <a:ln w="19050">
              <a:solidFill>
                <a:schemeClr val="accent1"/>
              </a:solidFill>
              <a:prstDash val="dash"/>
              <a:tailEnd type="arrow"/>
            </a:ln>
          </p:spPr>
          <p:style>
            <a:lnRef idx="2">
              <a:schemeClr val="dk1"/>
            </a:lnRef>
            <a:fillRef idx="0">
              <a:schemeClr val="dk1"/>
            </a:fillRef>
            <a:effectRef idx="1">
              <a:schemeClr val="dk1"/>
            </a:effectRef>
            <a:fontRef idx="minor">
              <a:schemeClr val="tx1"/>
            </a:fontRef>
          </p:style>
        </p:cxnSp>
      </p:grpSp>
      <p:sp>
        <p:nvSpPr>
          <p:cNvPr id="14" name="文本框 1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4" name="图片 3" descr="卡通人物&#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4286" y="2142969"/>
            <a:ext cx="3500439" cy="3490913"/>
          </a:xfrm>
          <a:prstGeom prst="rect">
            <a:avLst/>
          </a:prstGeom>
        </p:spPr>
      </p:pic>
    </p:spTree>
    <p:extLst>
      <p:ext uri="{BB962C8B-B14F-4D97-AF65-F5344CB8AC3E}">
        <p14:creationId xmlns:p14="http://schemas.microsoft.com/office/powerpoint/2010/main" val="1975520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468168" y="1187421"/>
            <a:ext cx="9255679" cy="521523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80000"/>
              </a:lnSpc>
              <a:defRPr sz="2000" b="0">
                <a:solidFill>
                  <a:srgbClr val="7030A0"/>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ShortPath(G,u,v):                      	#</a:t>
            </a:r>
            <a:r>
              <a:rPr lang="zh-CN" altLang="zh-CN">
                <a:solidFill>
                  <a:srgbClr val="000000"/>
                </a:solidFill>
                <a:latin typeface="微软雅黑" panose="020B0503020204020204" pitchFamily="34" charset="-122"/>
                <a:ea typeface="微软雅黑" panose="020B0503020204020204" pitchFamily="34" charset="-122"/>
              </a:rPr>
              <a:t>求</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的一条最短简单路径</a:t>
            </a:r>
          </a:p>
          <a:p>
            <a:r>
              <a:rPr lang="en-US" altLang="zh-CN">
                <a:solidFill>
                  <a:srgbClr val="000000"/>
                </a:solidFill>
                <a:latin typeface="微软雅黑" panose="020B0503020204020204" pitchFamily="34" charset="-122"/>
                <a:ea typeface="微软雅黑" panose="020B0503020204020204" pitchFamily="34" charset="-122"/>
              </a:rPr>
              <a:t>  res=[]                             	#</a:t>
            </a:r>
            <a:r>
              <a:rPr lang="zh-CN" altLang="zh-CN">
                <a:solidFill>
                  <a:srgbClr val="000000"/>
                </a:solidFill>
                <a:latin typeface="微软雅黑" panose="020B0503020204020204" pitchFamily="34" charset="-122"/>
                <a:ea typeface="微软雅黑" panose="020B0503020204020204" pitchFamily="34" charset="-122"/>
              </a:rPr>
              <a:t>存放结果</a:t>
            </a:r>
          </a:p>
          <a:p>
            <a:r>
              <a:rPr lang="en-US" altLang="zh-CN">
                <a:solidFill>
                  <a:srgbClr val="000000"/>
                </a:solidFill>
                <a:latin typeface="微软雅黑" panose="020B0503020204020204" pitchFamily="34" charset="-122"/>
                <a:ea typeface="微软雅黑" panose="020B0503020204020204" pitchFamily="34" charset="-122"/>
              </a:rPr>
              <a:t>  qu=deque()                         	#</a:t>
            </a:r>
            <a:r>
              <a:rPr lang="zh-CN" altLang="zh-CN">
                <a:solidFill>
                  <a:srgbClr val="000000"/>
                </a:solidFill>
                <a:latin typeface="微软雅黑" panose="020B0503020204020204" pitchFamily="34" charset="-122"/>
                <a:ea typeface="微软雅黑" panose="020B0503020204020204" pitchFamily="34" charset="-122"/>
              </a:rPr>
              <a:t>定义一个队列</a:t>
            </a:r>
            <a:r>
              <a:rPr lang="en-US" altLang="zh-CN">
                <a:solidFill>
                  <a:srgbClr val="000000"/>
                </a:solidFill>
                <a:latin typeface="微软雅黑" panose="020B0503020204020204" pitchFamily="34" charset="-122"/>
                <a:ea typeface="微软雅黑" panose="020B0503020204020204" pitchFamily="34" charset="-122"/>
              </a:rPr>
              <a:t>qu</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qu.append(QNode(u,None))			#</a:t>
            </a:r>
            <a:r>
              <a:rPr lang="zh-CN" altLang="zh-CN">
                <a:solidFill>
                  <a:srgbClr val="000000"/>
                </a:solidFill>
                <a:latin typeface="微软雅黑" panose="020B0503020204020204" pitchFamily="34" charset="-122"/>
                <a:ea typeface="微软雅黑" panose="020B0503020204020204" pitchFamily="34" charset="-122"/>
              </a:rPr>
              <a:t>起始点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前驱为</a:t>
            </a:r>
            <a:r>
              <a:rPr lang="en-US" altLang="zh-CN">
                <a:solidFill>
                  <a:srgbClr val="000000"/>
                </a:solidFill>
                <a:latin typeface="微软雅黑" panose="020B0503020204020204" pitchFamily="34" charset="-122"/>
                <a:ea typeface="微软雅黑" panose="020B0503020204020204" pitchFamily="34" charset="-122"/>
              </a:rPr>
              <a:t>None)</a:t>
            </a:r>
            <a:r>
              <a:rPr lang="zh-CN" altLang="zh-CN">
                <a:solidFill>
                  <a:srgbClr val="000000"/>
                </a:solidFill>
                <a:latin typeface="微软雅黑" panose="020B0503020204020204" pitchFamily="34" charset="-122"/>
                <a:ea typeface="微软雅黑" panose="020B0503020204020204" pitchFamily="34" charset="-122"/>
              </a:rPr>
              <a:t>进队</a:t>
            </a:r>
          </a:p>
          <a:p>
            <a:r>
              <a:rPr lang="en-US" altLang="zh-CN">
                <a:solidFill>
                  <a:srgbClr val="000000"/>
                </a:solidFill>
                <a:latin typeface="微软雅黑" panose="020B0503020204020204" pitchFamily="34" charset="-122"/>
                <a:ea typeface="微软雅黑" panose="020B0503020204020204" pitchFamily="34" charset="-122"/>
              </a:rPr>
              <a:t>  visited[u]=1                           	#</a:t>
            </a:r>
            <a:r>
              <a:rPr lang="zh-CN" altLang="zh-CN">
                <a:solidFill>
                  <a:srgbClr val="000000"/>
                </a:solidFill>
                <a:latin typeface="微软雅黑" panose="020B0503020204020204" pitchFamily="34" charset="-122"/>
                <a:ea typeface="微软雅黑" panose="020B0503020204020204" pitchFamily="34" charset="-122"/>
              </a:rPr>
              <a:t>置已访问标记</a:t>
            </a:r>
          </a:p>
          <a:p>
            <a:r>
              <a:rPr lang="en-US" altLang="zh-CN">
                <a:solidFill>
                  <a:srgbClr val="000000"/>
                </a:solidFill>
                <a:latin typeface="微软雅黑" panose="020B0503020204020204" pitchFamily="34" charset="-122"/>
                <a:ea typeface="微软雅黑" panose="020B0503020204020204" pitchFamily="34" charset="-122"/>
              </a:rPr>
              <a:t>  while len(qu)&gt;0:                    	#</a:t>
            </a:r>
            <a:r>
              <a:rPr lang="zh-CN" altLang="zh-CN">
                <a:solidFill>
                  <a:srgbClr val="000000"/>
                </a:solidFill>
                <a:latin typeface="微软雅黑" panose="020B0503020204020204" pitchFamily="34" charset="-122"/>
                <a:ea typeface="微软雅黑" panose="020B0503020204020204" pitchFamily="34" charset="-122"/>
              </a:rPr>
              <a:t>队不空循环</a:t>
            </a:r>
          </a:p>
          <a:p>
            <a:r>
              <a:rPr lang="en-US" altLang="zh-CN">
                <a:solidFill>
                  <a:srgbClr val="000000"/>
                </a:solidFill>
                <a:latin typeface="微软雅黑" panose="020B0503020204020204" pitchFamily="34" charset="-122"/>
                <a:ea typeface="微软雅黑" panose="020B0503020204020204" pitchFamily="34" charset="-122"/>
              </a:rPr>
              <a:t>     p=qu.popleft()				#</a:t>
            </a:r>
            <a:r>
              <a:rPr lang="zh-CN" altLang="zh-CN">
                <a:solidFill>
                  <a:srgbClr val="000000"/>
                </a:solidFill>
                <a:latin typeface="微软雅黑" panose="020B0503020204020204" pitchFamily="34" charset="-122"/>
                <a:ea typeface="微软雅黑" panose="020B0503020204020204" pitchFamily="34" charset="-122"/>
              </a:rPr>
              <a:t>出队一个结点</a:t>
            </a:r>
          </a:p>
          <a:p>
            <a:r>
              <a:rPr lang="en-US" altLang="zh-CN">
                <a:solidFill>
                  <a:srgbClr val="000000"/>
                </a:solidFill>
                <a:latin typeface="微软雅黑" panose="020B0503020204020204" pitchFamily="34" charset="-122"/>
                <a:ea typeface="微软雅黑" panose="020B0503020204020204" pitchFamily="34" charset="-122"/>
              </a:rPr>
              <a:t>     if p.vno==v:				#</a:t>
            </a:r>
            <a:r>
              <a:rPr lang="zh-CN" altLang="zh-CN">
                <a:solidFill>
                  <a:srgbClr val="000000"/>
                </a:solidFill>
                <a:latin typeface="微软雅黑" panose="020B0503020204020204" pitchFamily="34" charset="-122"/>
                <a:ea typeface="微软雅黑" panose="020B0503020204020204" pitchFamily="34" charset="-122"/>
              </a:rPr>
              <a:t>当前结点</a:t>
            </a:r>
            <a:r>
              <a:rPr lang="en-US" altLang="zh-CN">
                <a:solidFill>
                  <a:srgbClr val="000000"/>
                </a:solidFill>
                <a:latin typeface="微软雅黑" panose="020B0503020204020204" pitchFamily="34" charset="-122"/>
                <a:ea typeface="微软雅黑" panose="020B0503020204020204" pitchFamily="34" charset="-122"/>
              </a:rPr>
              <a:t>p</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结点</a:t>
            </a:r>
          </a:p>
          <a:p>
            <a:r>
              <a:rPr lang="en-US" altLang="zh-CN">
                <a:solidFill>
                  <a:srgbClr val="000000"/>
                </a:solidFill>
                <a:latin typeface="微软雅黑" panose="020B0503020204020204" pitchFamily="34" charset="-122"/>
                <a:ea typeface="微软雅黑" panose="020B0503020204020204" pitchFamily="34" charset="-122"/>
              </a:rPr>
              <a:t>        res.append(v)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q=p.pre			   	#q</a:t>
            </a:r>
            <a:r>
              <a:rPr lang="zh-CN" altLang="zh-CN">
                <a:solidFill>
                  <a:srgbClr val="000000"/>
                </a:solidFill>
                <a:latin typeface="微软雅黑" panose="020B0503020204020204" pitchFamily="34" charset="-122"/>
                <a:ea typeface="微软雅黑" panose="020B0503020204020204" pitchFamily="34" charset="-122"/>
              </a:rPr>
              <a:t>为前驱结点</a:t>
            </a:r>
          </a:p>
          <a:p>
            <a:r>
              <a:rPr lang="en-US" altLang="zh-CN">
                <a:solidFill>
                  <a:srgbClr val="000000"/>
                </a:solidFill>
                <a:latin typeface="微软雅黑" panose="020B0503020204020204" pitchFamily="34" charset="-122"/>
                <a:ea typeface="微软雅黑" panose="020B0503020204020204" pitchFamily="34" charset="-122"/>
              </a:rPr>
              <a:t>        while q!=None:		     	#</a:t>
            </a:r>
            <a:r>
              <a:rPr lang="zh-CN" altLang="zh-CN">
                <a:solidFill>
                  <a:srgbClr val="000000"/>
                </a:solidFill>
                <a:latin typeface="微软雅黑" panose="020B0503020204020204" pitchFamily="34" charset="-122"/>
                <a:ea typeface="微软雅黑" panose="020B0503020204020204" pitchFamily="34" charset="-122"/>
              </a:rPr>
              <a:t>找到起始结点为止</a:t>
            </a:r>
          </a:p>
          <a:p>
            <a:r>
              <a:rPr lang="en-US" altLang="zh-CN">
                <a:solidFill>
                  <a:srgbClr val="000000"/>
                </a:solidFill>
                <a:latin typeface="微软雅黑" panose="020B0503020204020204" pitchFamily="34" charset="-122"/>
                <a:ea typeface="微软雅黑" panose="020B0503020204020204" pitchFamily="34" charset="-122"/>
              </a:rPr>
              <a:t>           res.append(q.vno)</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q=q.pre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res.reverse()                    	#</a:t>
            </a:r>
            <a:r>
              <a:rPr lang="zh-CN" altLang="zh-CN">
                <a:solidFill>
                  <a:srgbClr val="000000"/>
                </a:solidFill>
                <a:latin typeface="微软雅黑" panose="020B0503020204020204" pitchFamily="34" charset="-122"/>
                <a:ea typeface="微软雅黑" panose="020B0503020204020204" pitchFamily="34" charset="-122"/>
              </a:rPr>
              <a:t>逆置</a:t>
            </a:r>
            <a:r>
              <a:rPr lang="en-US" altLang="zh-CN">
                <a:solidFill>
                  <a:srgbClr val="000000"/>
                </a:solidFill>
                <a:latin typeface="微软雅黑" panose="020B0503020204020204" pitchFamily="34" charset="-122"/>
                <a:ea typeface="微软雅黑" panose="020B0503020204020204" pitchFamily="34" charset="-122"/>
              </a:rPr>
              <a:t>res</a:t>
            </a:r>
            <a:r>
              <a:rPr lang="zh-CN" altLang="zh-CN">
                <a:solidFill>
                  <a:srgbClr val="000000"/>
                </a:solidFill>
                <a:latin typeface="微软雅黑" panose="020B0503020204020204" pitchFamily="34" charset="-122"/>
                <a:ea typeface="微软雅黑" panose="020B0503020204020204" pitchFamily="34" charset="-122"/>
              </a:rPr>
              <a:t>构成正向路径</a:t>
            </a:r>
          </a:p>
          <a:p>
            <a:r>
              <a:rPr lang="en-US" altLang="zh-CN">
                <a:solidFill>
                  <a:srgbClr val="000000"/>
                </a:solidFill>
                <a:latin typeface="微软雅黑" panose="020B0503020204020204" pitchFamily="34" charset="-122"/>
                <a:ea typeface="微软雅黑" panose="020B0503020204020204" pitchFamily="34" charset="-122"/>
              </a:rPr>
              <a:t>        return res</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for j in range(len(G.adjlist[p.vno])):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r>
              <a:rPr lang="en-US" altLang="zh-CN">
                <a:solidFill>
                  <a:srgbClr val="000000"/>
                </a:solidFill>
                <a:latin typeface="微软雅黑" panose="020B0503020204020204" pitchFamily="34" charset="-122"/>
                <a:ea typeface="微软雅黑" panose="020B0503020204020204" pitchFamily="34" charset="-122"/>
              </a:rPr>
              <a:t>     	w=G.adjlist[p.vno][j].adjvex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visited[w]==0:			#w</a:t>
            </a:r>
            <a:r>
              <a:rPr lang="zh-CN" altLang="zh-CN">
                <a:solidFill>
                  <a:srgbClr val="000000"/>
                </a:solidFill>
                <a:latin typeface="微软雅黑" panose="020B0503020204020204" pitchFamily="34" charset="-122"/>
                <a:ea typeface="微软雅黑" panose="020B0503020204020204" pitchFamily="34" charset="-122"/>
              </a:rPr>
              <a:t>没有访问过</a:t>
            </a:r>
          </a:p>
          <a:p>
            <a:r>
              <a:rPr lang="en-US" altLang="zh-CN">
                <a:solidFill>
                  <a:srgbClr val="000000"/>
                </a:solidFill>
                <a:latin typeface="微软雅黑" panose="020B0503020204020204" pitchFamily="34" charset="-122"/>
                <a:ea typeface="微软雅黑" panose="020B0503020204020204" pitchFamily="34" charset="-122"/>
              </a:rPr>
              <a:t>           qu.append(QNode(w,p))	     	#</a:t>
            </a:r>
            <a:r>
              <a:rPr lang="zh-CN" altLang="zh-CN">
                <a:solidFill>
                  <a:srgbClr val="000000"/>
                </a:solidFill>
                <a:latin typeface="微软雅黑" panose="020B0503020204020204" pitchFamily="34" charset="-122"/>
                <a:ea typeface="微软雅黑" panose="020B0503020204020204" pitchFamily="34" charset="-122"/>
              </a:rPr>
              <a:t>置其前驱结点为</a:t>
            </a:r>
            <a:r>
              <a:rPr lang="en-US" altLang="zh-CN">
                <a:solidFill>
                  <a:srgbClr val="000000"/>
                </a:solidFill>
                <a:latin typeface="微软雅黑" panose="020B0503020204020204" pitchFamily="34" charset="-122"/>
                <a:ea typeface="微软雅黑" panose="020B0503020204020204" pitchFamily="34" charset="-122"/>
              </a:rPr>
              <a:t>p</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visited[w]=1			#</a:t>
            </a:r>
            <a:r>
              <a:rPr lang="zh-CN" altLang="zh-CN">
                <a:solidFill>
                  <a:srgbClr val="000000"/>
                </a:solidFill>
                <a:latin typeface="微软雅黑" panose="020B0503020204020204" pitchFamily="34" charset="-122"/>
                <a:ea typeface="微软雅黑" panose="020B0503020204020204" pitchFamily="34" charset="-122"/>
              </a:rPr>
              <a:t>置已访问标记</a:t>
            </a:r>
          </a:p>
        </p:txBody>
      </p:sp>
      <p:sp>
        <p:nvSpPr>
          <p:cNvPr id="4" name="文本框 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2194356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图的基本术语</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8086951" y="1607997"/>
            <a:ext cx="3501023" cy="3493337"/>
          </a:xfrm>
          <a:prstGeom prst="rect">
            <a:avLst/>
          </a:prstGeom>
        </p:spPr>
      </p:pic>
      <p:sp>
        <p:nvSpPr>
          <p:cNvPr id="15" name="Text Box 2"/>
          <p:cNvSpPr txBox="1">
            <a:spLocks noChangeArrowheads="1"/>
          </p:cNvSpPr>
          <p:nvPr/>
        </p:nvSpPr>
        <p:spPr bwMode="auto">
          <a:xfrm>
            <a:off x="954793" y="1497923"/>
            <a:ext cx="6576979" cy="35224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在无向图中，顶点所关联的边的数目称为该顶点的度。在有向图中，顶点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的度又分为入度和出度，以顶点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为终点的入边的数目，称为该顶点的入度。以顶点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为起点的出边的数目，称为该顶点的出度。一个顶点的入度与出度的和为该顶点的度。</a:t>
            </a: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若一个图（无论有向图或无向图）中有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个顶点和</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条边，每个顶点的度为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0≤i≤n-1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），则有：</a:t>
            </a:r>
          </a:p>
        </p:txBody>
      </p:sp>
      <p:pic>
        <p:nvPicPr>
          <p:cNvPr id="6" name="Picture 1"/>
          <p:cNvPicPr>
            <a:picLocks noChangeAspect="1" noChangeArrowheads="1"/>
          </p:cNvPicPr>
          <p:nvPr/>
        </p:nvPicPr>
        <p:blipFill>
          <a:blip r:embed="rId3" cstate="print"/>
          <a:srcRect/>
          <a:stretch>
            <a:fillRect/>
          </a:stretch>
        </p:blipFill>
        <p:spPr bwMode="auto">
          <a:xfrm>
            <a:off x="5909128" y="5020396"/>
            <a:ext cx="1266825" cy="9048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par>
                          <p:cTn id="12" fill="hold">
                            <p:stCondLst>
                              <p:cond delay="25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custDataLst>
              <p:tags r:id="rId1"/>
            </p:custDataLst>
          </p:nvPr>
        </p:nvSpPr>
        <p:spPr>
          <a:xfrm>
            <a:off x="1100711" y="2368516"/>
            <a:ext cx="6765103" cy="336857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主程序</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G=AdjGraph()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n,e=6,9</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a=[[0,1,0,1,0,0],[0,0,0,0,0,1],[0,1,0,0,0,1],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[0,1,0,0,1,0],[0,1,0,0,0,1],[0,0,0,0,0,0]]</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G.CreateAdjGraph(a,n,e)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图</a:t>
            </a:r>
            <a:r>
              <a:rPr lang="en-US" altLang="zh-CN">
                <a:solidFill>
                  <a:srgbClr val="000000"/>
                </a:solidFill>
                <a:latin typeface="微软雅黑" panose="020B0503020204020204" pitchFamily="34" charset="-122"/>
                <a:ea typeface="微软雅黑" panose="020B0503020204020204" pitchFamily="34" charset="-122"/>
              </a:rPr>
              <a:t>G");G.DispAdjGraph()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u,v=0,5</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求解结果</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    %d-&gt;%d</a:t>
            </a:r>
            <a:r>
              <a:rPr lang="zh-CN" altLang="zh-CN">
                <a:solidFill>
                  <a:srgbClr val="000000"/>
                </a:solidFill>
                <a:latin typeface="微软雅黑" panose="020B0503020204020204" pitchFamily="34" charset="-122"/>
                <a:ea typeface="微软雅黑" panose="020B0503020204020204" pitchFamily="34" charset="-122"/>
              </a:rPr>
              <a:t>最短路径</a:t>
            </a:r>
            <a:r>
              <a:rPr lang="en-US" altLang="zh-CN">
                <a:solidFill>
                  <a:srgbClr val="000000"/>
                </a:solidFill>
                <a:latin typeface="微软雅黑" panose="020B0503020204020204" pitchFamily="34" charset="-122"/>
                <a:ea typeface="微软雅黑" panose="020B0503020204020204" pitchFamily="34" charset="-122"/>
              </a:rPr>
              <a:t>" %(u,v),ShortPath(G,u,v))</a:t>
            </a:r>
          </a:p>
        </p:txBody>
      </p:sp>
      <p:pic>
        <p:nvPicPr>
          <p:cNvPr id="27649" name="Picture 1"/>
          <p:cNvPicPr>
            <a:picLocks noChangeAspect="1" noChangeArrowheads="1"/>
          </p:cNvPicPr>
          <p:nvPr/>
        </p:nvPicPr>
        <p:blipFill>
          <a:blip r:embed="rId6" cstate="print"/>
          <a:srcRect/>
          <a:stretch>
            <a:fillRect/>
          </a:stretch>
        </p:blipFill>
        <p:spPr bwMode="auto">
          <a:xfrm>
            <a:off x="8107913" y="2609679"/>
            <a:ext cx="3371851" cy="2771775"/>
          </a:xfrm>
          <a:prstGeom prst="rect">
            <a:avLst/>
          </a:prstGeom>
          <a:noFill/>
          <a:ln w="9525">
            <a:noFill/>
            <a:miter lim="800000"/>
            <a:headEnd/>
            <a:tailEnd/>
          </a:ln>
        </p:spPr>
      </p:pic>
      <p:sp>
        <p:nvSpPr>
          <p:cNvPr id="8" name="文本框 7"/>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grpSp>
        <p:nvGrpSpPr>
          <p:cNvPr id="10" name="组合 9"/>
          <p:cNvGrpSpPr/>
          <p:nvPr/>
        </p:nvGrpSpPr>
        <p:grpSpPr>
          <a:xfrm>
            <a:off x="1246249" y="1071596"/>
            <a:ext cx="1390443" cy="517274"/>
            <a:chOff x="1396240" y="2304668"/>
            <a:chExt cx="1890287" cy="480002"/>
          </a:xfrm>
        </p:grpSpPr>
        <p:sp>
          <p:nvSpPr>
            <p:cNvPr id="11" name="矩形: 圆角 10"/>
            <p:cNvSpPr/>
            <p:nvPr>
              <p:custDataLst>
                <p:tags r:id="rId3"/>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3" name="文本框 12"/>
            <p:cNvSpPr txBox="1"/>
            <p:nvPr>
              <p:custDataLst>
                <p:tags r:id="rId4"/>
              </p:custDataLst>
            </p:nvPr>
          </p:nvSpPr>
          <p:spPr>
            <a:xfrm>
              <a:off x="1433294" y="2360437"/>
              <a:ext cx="1853233"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程序验证</a:t>
              </a:r>
            </a:p>
          </p:txBody>
        </p:sp>
      </p:grpSp>
      <p:sp>
        <p:nvSpPr>
          <p:cNvPr id="9" name="左弧形箭头 5"/>
          <p:cNvSpPr/>
          <p:nvPr>
            <p:custDataLst>
              <p:tags r:id="rId2"/>
            </p:custDataLst>
          </p:nvPr>
        </p:nvSpPr>
        <p:spPr bwMode="auto">
          <a:xfrm rot="5400000" flipV="1">
            <a:off x="7638288" y="1180551"/>
            <a:ext cx="604977" cy="1338896"/>
          </a:xfrm>
          <a:prstGeom prst="curved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dk1"/>
              </a:solidFill>
            </a:endParaRPr>
          </a:p>
        </p:txBody>
      </p:sp>
    </p:spTree>
    <p:extLst>
      <p:ext uri="{BB962C8B-B14F-4D97-AF65-F5344CB8AC3E}">
        <p14:creationId xmlns:p14="http://schemas.microsoft.com/office/powerpoint/2010/main" val="661650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649"/>
                                        </p:tgtEl>
                                        <p:attrNameLst>
                                          <p:attrName>style.visibility</p:attrName>
                                        </p:attrNameLst>
                                      </p:cBhvr>
                                      <p:to>
                                        <p:strVal val="visible"/>
                                      </p:to>
                                    </p:set>
                                    <p:animEffect transition="in" filter="fade">
                                      <p:cBhvr>
                                        <p:cTn id="23" dur="500"/>
                                        <p:tgtEl>
                                          <p:spTgt spid="27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8" grpId="0"/>
      <p:bldP spid="9"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02497" y="1117861"/>
            <a:ext cx="6215107"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为什么广度优先遍历找到的路径一定是最短路径呢？</a:t>
            </a:r>
          </a:p>
        </p:txBody>
      </p:sp>
      <p:sp>
        <p:nvSpPr>
          <p:cNvPr id="27" name="TextBox 26"/>
          <p:cNvSpPr txBox="1"/>
          <p:nvPr>
            <p:custDataLst>
              <p:tags r:id="rId1"/>
            </p:custDataLst>
          </p:nvPr>
        </p:nvSpPr>
        <p:spPr>
          <a:xfrm>
            <a:off x="1202497" y="4570633"/>
            <a:ext cx="9963571" cy="2015936"/>
          </a:xfrm>
          <a:prstGeom prst="rect">
            <a:avLst/>
          </a:prstGeom>
          <a:noFill/>
          <a:ln w="25400">
            <a:solidFill>
              <a:schemeClr val="lt2">
                <a:lumMod val="50000"/>
              </a:schemeClr>
            </a:solidFill>
            <a:prstDash val="sysDash"/>
          </a:ln>
        </p:spPr>
        <p:txBody>
          <a:bodyPr wrap="square" rtlCol="0">
            <a:spAutoFit/>
          </a:bodyPr>
          <a:lstStyle>
            <a:defPPr>
              <a:defRPr lang="zh-CN"/>
            </a:defPPr>
            <a:lvl1pPr marL="342900" indent="-342900">
              <a:lnSpc>
                <a:spcPct val="200000"/>
              </a:lnSpc>
              <a:spcBef>
                <a:spcPts val="600"/>
              </a:spcBef>
              <a:buFont typeface="Wingdings" panose="05000000000000000000" pitchFamily="2" charset="2"/>
              <a:buChar char="n"/>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a:solidFill>
                  <a:srgbClr val="000000"/>
                </a:solidFill>
                <a:latin typeface="微软雅黑" panose="020B0503020204020204" pitchFamily="34" charset="-122"/>
                <a:ea typeface="微软雅黑" panose="020B0503020204020204" pitchFamily="34" charset="-122"/>
              </a:rPr>
              <a:t>广度优先遍历找到的</a:t>
            </a:r>
            <a:r>
              <a:rPr lang="zh-CN" altLang="zh-CN">
                <a:solidFill>
                  <a:srgbClr val="000000"/>
                </a:solidFill>
                <a:latin typeface="微软雅黑" panose="020B0503020204020204" pitchFamily="34" charset="-122"/>
                <a:ea typeface="微软雅黑" panose="020B0503020204020204" pitchFamily="34" charset="-122"/>
              </a:rPr>
              <a:t>路径上的每个顶点均为不同层次的顶点，所以该路径一定是最短路径。</a:t>
            </a:r>
            <a:endParaRPr lang="en-US" altLang="zh-CN">
              <a:solidFill>
                <a:srgbClr val="000000"/>
              </a:solidFill>
              <a:latin typeface="微软雅黑" panose="020B0503020204020204" pitchFamily="34" charset="-122"/>
              <a:ea typeface="微软雅黑" panose="020B0503020204020204" pitchFamily="34" charset="-122"/>
            </a:endParaRPr>
          </a:p>
          <a:p>
            <a:r>
              <a:rPr lang="zh-CN" altLang="zh-CN">
                <a:solidFill>
                  <a:srgbClr val="000000"/>
                </a:solidFill>
                <a:latin typeface="微软雅黑" panose="020B0503020204020204" pitchFamily="34" charset="-122"/>
                <a:ea typeface="微软雅黑" panose="020B0503020204020204" pitchFamily="34" charset="-122"/>
              </a:rPr>
              <a:t>深度优先遍历找到的路径</a:t>
            </a:r>
            <a:r>
              <a:rPr lang="zh-CN" altLang="en-US">
                <a:solidFill>
                  <a:srgbClr val="000000"/>
                </a:solidFill>
                <a:latin typeface="微软雅黑" panose="020B0503020204020204" pitchFamily="34" charset="-122"/>
                <a:ea typeface="微软雅黑" panose="020B0503020204020204" pitchFamily="34" charset="-122"/>
              </a:rPr>
              <a:t>上</a:t>
            </a:r>
            <a:r>
              <a:rPr lang="zh-CN" altLang="zh-CN">
                <a:solidFill>
                  <a:srgbClr val="000000"/>
                </a:solidFill>
                <a:latin typeface="微软雅黑" panose="020B0503020204020204" pitchFamily="34" charset="-122"/>
                <a:ea typeface="微软雅黑" panose="020B0503020204020204" pitchFamily="34" charset="-122"/>
              </a:rPr>
              <a:t>的顶点可能属于相同层次的顶点，所以不一定是最短路径。</a:t>
            </a:r>
          </a:p>
        </p:txBody>
      </p:sp>
      <p:grpSp>
        <p:nvGrpSpPr>
          <p:cNvPr id="26" name="组合 25"/>
          <p:cNvGrpSpPr/>
          <p:nvPr/>
        </p:nvGrpSpPr>
        <p:grpSpPr>
          <a:xfrm>
            <a:off x="3827138" y="2349433"/>
            <a:ext cx="2236087" cy="1340140"/>
            <a:chOff x="3008952" y="2151707"/>
            <a:chExt cx="2236087" cy="1340140"/>
          </a:xfrm>
        </p:grpSpPr>
        <p:sp>
          <p:nvSpPr>
            <p:cNvPr id="28" name="Oval 16"/>
            <p:cNvSpPr>
              <a:spLocks noChangeArrowheads="1"/>
            </p:cNvSpPr>
            <p:nvPr>
              <p:custDataLst>
                <p:tags r:id="rId16"/>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9" name="Oval 15"/>
            <p:cNvSpPr>
              <a:spLocks noChangeArrowheads="1"/>
            </p:cNvSpPr>
            <p:nvPr>
              <p:custDataLst>
                <p:tags r:id="rId17"/>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0" name="Oval 14"/>
            <p:cNvSpPr>
              <a:spLocks noChangeArrowheads="1"/>
            </p:cNvSpPr>
            <p:nvPr>
              <p:custDataLst>
                <p:tags r:id="rId18"/>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1" name="Oval 13"/>
            <p:cNvSpPr>
              <a:spLocks noChangeArrowheads="1"/>
            </p:cNvSpPr>
            <p:nvPr>
              <p:custDataLst>
                <p:tags r:id="rId19"/>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2" name="Oval 12"/>
            <p:cNvSpPr>
              <a:spLocks noChangeArrowheads="1"/>
            </p:cNvSpPr>
            <p:nvPr>
              <p:custDataLst>
                <p:tags r:id="rId20"/>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3" name="Oval 11"/>
            <p:cNvSpPr>
              <a:spLocks noChangeArrowheads="1"/>
            </p:cNvSpPr>
            <p:nvPr>
              <p:custDataLst>
                <p:tags r:id="rId21"/>
              </p:custDataLst>
            </p:nvPr>
          </p:nvSpPr>
          <p:spPr bwMode="auto">
            <a:xfrm>
              <a:off x="4941240" y="3156812"/>
              <a:ext cx="303799" cy="33503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4" name="Freeform 10"/>
            <p:cNvSpPr/>
            <p:nvPr>
              <p:custDataLst>
                <p:tags r:id="rId22"/>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5" name="Freeform 9"/>
            <p:cNvSpPr/>
            <p:nvPr>
              <p:custDataLst>
                <p:tags r:id="rId23"/>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6" name="Line 8"/>
            <p:cNvSpPr>
              <a:spLocks noChangeShapeType="1"/>
            </p:cNvSpPr>
            <p:nvPr>
              <p:custDataLst>
                <p:tags r:id="rId24"/>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7" name="Freeform 7"/>
            <p:cNvSpPr/>
            <p:nvPr>
              <p:custDataLst>
                <p:tags r:id="rId25"/>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8" name="Freeform 6"/>
            <p:cNvSpPr/>
            <p:nvPr>
              <p:custDataLst>
                <p:tags r:id="rId26"/>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9" name="Line 5"/>
            <p:cNvSpPr>
              <a:spLocks noChangeShapeType="1"/>
            </p:cNvSpPr>
            <p:nvPr>
              <p:custDataLst>
                <p:tags r:id="rId27"/>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Line 4"/>
            <p:cNvSpPr>
              <a:spLocks noChangeShapeType="1"/>
            </p:cNvSpPr>
            <p:nvPr/>
          </p:nvSpPr>
          <p:spPr bwMode="auto">
            <a:xfrm flipV="1">
              <a:off x="4128132"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1" name="Freeform 3"/>
            <p:cNvSpPr/>
            <p:nvPr>
              <p:custDataLst>
                <p:tags r:id="rId28"/>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2" name="Freeform 2"/>
            <p:cNvSpPr/>
            <p:nvPr>
              <p:custDataLst>
                <p:tags r:id="rId29"/>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4" name="组合 3"/>
          <p:cNvGrpSpPr/>
          <p:nvPr/>
        </p:nvGrpSpPr>
        <p:grpSpPr>
          <a:xfrm>
            <a:off x="7232875" y="2126757"/>
            <a:ext cx="3857655" cy="1928826"/>
            <a:chOff x="7232868" y="2126757"/>
            <a:chExt cx="3857654" cy="1928826"/>
          </a:xfrm>
        </p:grpSpPr>
        <p:sp>
          <p:nvSpPr>
            <p:cNvPr id="12" name="Oval 55"/>
            <p:cNvSpPr>
              <a:spLocks noChangeArrowheads="1"/>
            </p:cNvSpPr>
            <p:nvPr>
              <p:custDataLst>
                <p:tags r:id="rId2"/>
              </p:custDataLst>
            </p:nvPr>
          </p:nvSpPr>
          <p:spPr bwMode="auto">
            <a:xfrm>
              <a:off x="8493035" y="2884201"/>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 name="Oval 54"/>
            <p:cNvSpPr>
              <a:spLocks noChangeArrowheads="1"/>
            </p:cNvSpPr>
            <p:nvPr>
              <p:custDataLst>
                <p:tags r:id="rId3"/>
              </p:custDataLst>
            </p:nvPr>
          </p:nvSpPr>
          <p:spPr bwMode="auto">
            <a:xfrm>
              <a:off x="10758955" y="2893423"/>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4" name="Oval 53"/>
            <p:cNvSpPr>
              <a:spLocks noChangeArrowheads="1"/>
            </p:cNvSpPr>
            <p:nvPr>
              <p:custDataLst>
                <p:tags r:id="rId4"/>
              </p:custDataLst>
            </p:nvPr>
          </p:nvSpPr>
          <p:spPr bwMode="auto">
            <a:xfrm>
              <a:off x="9207415" y="2884201"/>
              <a:ext cx="331567" cy="33615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5" name="Oval 52"/>
            <p:cNvSpPr>
              <a:spLocks noChangeArrowheads="1"/>
            </p:cNvSpPr>
            <p:nvPr>
              <p:custDataLst>
                <p:tags r:id="rId5"/>
              </p:custDataLst>
            </p:nvPr>
          </p:nvSpPr>
          <p:spPr bwMode="auto">
            <a:xfrm>
              <a:off x="9916245" y="2884201"/>
              <a:ext cx="331567" cy="33615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6" name="AutoShape 49"/>
            <p:cNvSpPr>
              <a:spLocks noChangeShapeType="1"/>
            </p:cNvSpPr>
            <p:nvPr>
              <p:custDataLst>
                <p:tags r:id="rId6"/>
              </p:custDataLst>
            </p:nvPr>
          </p:nvSpPr>
          <p:spPr bwMode="auto">
            <a:xfrm>
              <a:off x="9538981" y="3053265"/>
              <a:ext cx="377263" cy="98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Oval 48"/>
            <p:cNvSpPr>
              <a:spLocks noChangeArrowheads="1"/>
            </p:cNvSpPr>
            <p:nvPr>
              <p:custDataLst>
                <p:tags r:id="rId7"/>
              </p:custDataLst>
            </p:nvPr>
          </p:nvSpPr>
          <p:spPr bwMode="auto">
            <a:xfrm>
              <a:off x="7707217" y="2884201"/>
              <a:ext cx="331567" cy="33615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18" name="直接箭头连接符 17"/>
            <p:cNvCxnSpPr>
              <a:stCxn id="15" idx="6"/>
              <a:endCxn id="13" idx="2"/>
            </p:cNvCxnSpPr>
            <p:nvPr>
              <p:custDataLst>
                <p:tags r:id="rId8"/>
              </p:custDataLst>
            </p:nvPr>
          </p:nvCxnSpPr>
          <p:spPr>
            <a:xfrm>
              <a:off x="10247812" y="3052276"/>
              <a:ext cx="511143" cy="922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9" name="椭圆 18"/>
            <p:cNvSpPr/>
            <p:nvPr>
              <p:custDataLst>
                <p:tags r:id="rId9"/>
              </p:custDataLst>
            </p:nvPr>
          </p:nvSpPr>
          <p:spPr>
            <a:xfrm>
              <a:off x="8558945" y="2606727"/>
              <a:ext cx="1643074" cy="1000132"/>
            </a:xfrm>
            <a:prstGeom prst="ellipse">
              <a:avLst/>
            </a:prstGeom>
            <a:ln w="19050">
              <a:solidFill>
                <a:schemeClr val="accent1"/>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20" name="椭圆 19"/>
            <p:cNvSpPr/>
            <p:nvPr>
              <p:custDataLst>
                <p:tags r:id="rId10"/>
              </p:custDataLst>
            </p:nvPr>
          </p:nvSpPr>
          <p:spPr>
            <a:xfrm>
              <a:off x="7764181" y="2126757"/>
              <a:ext cx="3254902" cy="1928826"/>
            </a:xfrm>
            <a:prstGeom prst="ellipse">
              <a:avLst/>
            </a:prstGeom>
            <a:ln w="19050">
              <a:solidFill>
                <a:schemeClr val="accent1"/>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cxnSp>
          <p:nvCxnSpPr>
            <p:cNvPr id="21" name="直接箭头连接符 20"/>
            <p:cNvCxnSpPr>
              <a:stCxn id="12" idx="2"/>
              <a:endCxn id="17" idx="6"/>
            </p:cNvCxnSpPr>
            <p:nvPr>
              <p:custDataLst>
                <p:tags r:id="rId11"/>
              </p:custDataLst>
            </p:nvPr>
          </p:nvCxnSpPr>
          <p:spPr>
            <a:xfrm rot="10800000">
              <a:off x="8038785" y="3052276"/>
              <a:ext cx="454251"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2" name="直接箭头连接符 21"/>
            <p:cNvCxnSpPr>
              <a:stCxn id="14" idx="2"/>
              <a:endCxn id="12" idx="6"/>
            </p:cNvCxnSpPr>
            <p:nvPr>
              <p:custDataLst>
                <p:tags r:id="rId12"/>
              </p:custDataLst>
            </p:nvPr>
          </p:nvCxnSpPr>
          <p:spPr>
            <a:xfrm rot="10800000">
              <a:off x="8824603" y="3052276"/>
              <a:ext cx="382813"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3" name="直接箭头连接符 22"/>
            <p:cNvCxnSpPr/>
            <p:nvPr>
              <p:custDataLst>
                <p:tags r:id="rId13"/>
              </p:custDataLst>
            </p:nvPr>
          </p:nvCxnSpPr>
          <p:spPr>
            <a:xfrm>
              <a:off x="7232868" y="3044301"/>
              <a:ext cx="468000" cy="0"/>
            </a:xfrm>
            <a:prstGeom prst="straightConnector1">
              <a:avLst/>
            </a:prstGeom>
            <a:ln w="381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4" name="任意多边形 23"/>
            <p:cNvSpPr/>
            <p:nvPr/>
          </p:nvSpPr>
          <p:spPr>
            <a:xfrm>
              <a:off x="8017131" y="2728450"/>
              <a:ext cx="552659" cy="187569"/>
            </a:xfrm>
            <a:custGeom>
              <a:avLst/>
              <a:gdLst>
                <a:gd name="connsiteX0" fmla="*/ 0 w 552659"/>
                <a:gd name="connsiteY0" fmla="*/ 187569 h 187569"/>
                <a:gd name="connsiteX1" fmla="*/ 140677 w 552659"/>
                <a:gd name="connsiteY1" fmla="*/ 36844 h 187569"/>
                <a:gd name="connsiteX2" fmla="*/ 321547 w 552659"/>
                <a:gd name="connsiteY2" fmla="*/ 16747 h 187569"/>
                <a:gd name="connsiteX3" fmla="*/ 552659 w 552659"/>
                <a:gd name="connsiteY3" fmla="*/ 137327 h 187569"/>
              </a:gdLst>
              <a:ahLst/>
              <a:cxnLst>
                <a:cxn ang="0">
                  <a:pos x="connsiteX0" y="connsiteY0"/>
                </a:cxn>
                <a:cxn ang="0">
                  <a:pos x="connsiteX1" y="connsiteY1"/>
                </a:cxn>
                <a:cxn ang="0">
                  <a:pos x="connsiteX2" y="connsiteY2"/>
                </a:cxn>
                <a:cxn ang="0">
                  <a:pos x="connsiteX3" y="connsiteY3"/>
                </a:cxn>
              </a:cxnLst>
              <a:rect l="l" t="t" r="r" b="b"/>
              <a:pathLst>
                <a:path w="552659" h="187569">
                  <a:moveTo>
                    <a:pt x="0" y="187569"/>
                  </a:moveTo>
                  <a:cubicBezTo>
                    <a:pt x="43543" y="126441"/>
                    <a:pt x="87086" y="65314"/>
                    <a:pt x="140677" y="36844"/>
                  </a:cubicBezTo>
                  <a:cubicBezTo>
                    <a:pt x="194268" y="8374"/>
                    <a:pt x="252883" y="0"/>
                    <a:pt x="321547" y="16747"/>
                  </a:cubicBezTo>
                  <a:cubicBezTo>
                    <a:pt x="390211" y="33494"/>
                    <a:pt x="471435" y="85410"/>
                    <a:pt x="552659" y="137327"/>
                  </a:cubicBezTo>
                </a:path>
              </a:pathLst>
            </a:custGeom>
            <a:ln w="19050">
              <a:solidFill>
                <a:srgbClr val="7030A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25" name="任意多边形 24"/>
            <p:cNvSpPr/>
            <p:nvPr/>
          </p:nvSpPr>
          <p:spPr>
            <a:xfrm>
              <a:off x="8772009" y="2718358"/>
              <a:ext cx="552659" cy="187569"/>
            </a:xfrm>
            <a:custGeom>
              <a:avLst/>
              <a:gdLst>
                <a:gd name="connsiteX0" fmla="*/ 0 w 552659"/>
                <a:gd name="connsiteY0" fmla="*/ 187569 h 187569"/>
                <a:gd name="connsiteX1" fmla="*/ 140677 w 552659"/>
                <a:gd name="connsiteY1" fmla="*/ 36844 h 187569"/>
                <a:gd name="connsiteX2" fmla="*/ 321547 w 552659"/>
                <a:gd name="connsiteY2" fmla="*/ 16747 h 187569"/>
                <a:gd name="connsiteX3" fmla="*/ 552659 w 552659"/>
                <a:gd name="connsiteY3" fmla="*/ 137327 h 187569"/>
              </a:gdLst>
              <a:ahLst/>
              <a:cxnLst>
                <a:cxn ang="0">
                  <a:pos x="connsiteX0" y="connsiteY0"/>
                </a:cxn>
                <a:cxn ang="0">
                  <a:pos x="connsiteX1" y="connsiteY1"/>
                </a:cxn>
                <a:cxn ang="0">
                  <a:pos x="connsiteX2" y="connsiteY2"/>
                </a:cxn>
                <a:cxn ang="0">
                  <a:pos x="connsiteX3" y="connsiteY3"/>
                </a:cxn>
              </a:cxnLst>
              <a:rect l="l" t="t" r="r" b="b"/>
              <a:pathLst>
                <a:path w="552659" h="187569">
                  <a:moveTo>
                    <a:pt x="0" y="187569"/>
                  </a:moveTo>
                  <a:cubicBezTo>
                    <a:pt x="43543" y="126441"/>
                    <a:pt x="87086" y="65314"/>
                    <a:pt x="140677" y="36844"/>
                  </a:cubicBezTo>
                  <a:cubicBezTo>
                    <a:pt x="194268" y="8374"/>
                    <a:pt x="252883" y="0"/>
                    <a:pt x="321547" y="16747"/>
                  </a:cubicBezTo>
                  <a:cubicBezTo>
                    <a:pt x="390211" y="33494"/>
                    <a:pt x="471435" y="85410"/>
                    <a:pt x="552659" y="137327"/>
                  </a:cubicBezTo>
                </a:path>
              </a:pathLst>
            </a:custGeom>
            <a:ln w="19050">
              <a:solidFill>
                <a:srgbClr val="7030A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43" name="任意多边形 42"/>
            <p:cNvSpPr/>
            <p:nvPr>
              <p:custDataLst>
                <p:tags r:id="rId14"/>
              </p:custDataLst>
            </p:nvPr>
          </p:nvSpPr>
          <p:spPr>
            <a:xfrm>
              <a:off x="7913916" y="2312504"/>
              <a:ext cx="2981325" cy="590550"/>
            </a:xfrm>
            <a:custGeom>
              <a:avLst/>
              <a:gdLst>
                <a:gd name="connsiteX0" fmla="*/ 2981325 w 2981325"/>
                <a:gd name="connsiteY0" fmla="*/ 590550 h 590550"/>
                <a:gd name="connsiteX1" fmla="*/ 2524125 w 2981325"/>
                <a:gd name="connsiteY1" fmla="*/ 304800 h 590550"/>
                <a:gd name="connsiteX2" fmla="*/ 1733550 w 2981325"/>
                <a:gd name="connsiteY2" fmla="*/ 95250 h 590550"/>
                <a:gd name="connsiteX3" fmla="*/ 962025 w 2981325"/>
                <a:gd name="connsiteY3" fmla="*/ 76200 h 590550"/>
                <a:gd name="connsiteX4" fmla="*/ 0 w 2981325"/>
                <a:gd name="connsiteY4" fmla="*/ 5524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25" h="590550">
                  <a:moveTo>
                    <a:pt x="2981325" y="590550"/>
                  </a:moveTo>
                  <a:cubicBezTo>
                    <a:pt x="2856706" y="488950"/>
                    <a:pt x="2732088" y="387350"/>
                    <a:pt x="2524125" y="304800"/>
                  </a:cubicBezTo>
                  <a:cubicBezTo>
                    <a:pt x="2316162" y="222250"/>
                    <a:pt x="1993900" y="133350"/>
                    <a:pt x="1733550" y="95250"/>
                  </a:cubicBezTo>
                  <a:cubicBezTo>
                    <a:pt x="1473200" y="57150"/>
                    <a:pt x="1250950" y="0"/>
                    <a:pt x="962025" y="76200"/>
                  </a:cubicBezTo>
                  <a:cubicBezTo>
                    <a:pt x="673100" y="152400"/>
                    <a:pt x="336550" y="352425"/>
                    <a:pt x="0" y="552450"/>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44" name="任意多边形 43"/>
            <p:cNvSpPr/>
            <p:nvPr>
              <p:custDataLst>
                <p:tags r:id="rId15"/>
              </p:custDataLst>
            </p:nvPr>
          </p:nvSpPr>
          <p:spPr>
            <a:xfrm>
              <a:off x="8733065" y="3217379"/>
              <a:ext cx="1257300" cy="228600"/>
            </a:xfrm>
            <a:custGeom>
              <a:avLst/>
              <a:gdLst>
                <a:gd name="connsiteX0" fmla="*/ 1257300 w 1257300"/>
                <a:gd name="connsiteY0" fmla="*/ 0 h 228600"/>
                <a:gd name="connsiteX1" fmla="*/ 1038225 w 1257300"/>
                <a:gd name="connsiteY1" fmla="*/ 180975 h 228600"/>
                <a:gd name="connsiteX2" fmla="*/ 485775 w 1257300"/>
                <a:gd name="connsiteY2" fmla="*/ 200025 h 228600"/>
                <a:gd name="connsiteX3" fmla="*/ 0 w 1257300"/>
                <a:gd name="connsiteY3" fmla="*/ 9525 h 228600"/>
              </a:gdLst>
              <a:ahLst/>
              <a:cxnLst>
                <a:cxn ang="0">
                  <a:pos x="connsiteX0" y="connsiteY0"/>
                </a:cxn>
                <a:cxn ang="0">
                  <a:pos x="connsiteX1" y="connsiteY1"/>
                </a:cxn>
                <a:cxn ang="0">
                  <a:pos x="connsiteX2" y="connsiteY2"/>
                </a:cxn>
                <a:cxn ang="0">
                  <a:pos x="connsiteX3" y="connsiteY3"/>
                </a:cxn>
              </a:cxnLst>
              <a:rect l="l" t="t" r="r" b="b"/>
              <a:pathLst>
                <a:path w="1257300" h="228600">
                  <a:moveTo>
                    <a:pt x="1257300" y="0"/>
                  </a:moveTo>
                  <a:cubicBezTo>
                    <a:pt x="1212056" y="73819"/>
                    <a:pt x="1166812" y="147638"/>
                    <a:pt x="1038225" y="180975"/>
                  </a:cubicBezTo>
                  <a:cubicBezTo>
                    <a:pt x="909638" y="214312"/>
                    <a:pt x="658813" y="228600"/>
                    <a:pt x="485775" y="200025"/>
                  </a:cubicBezTo>
                  <a:cubicBezTo>
                    <a:pt x="312738" y="171450"/>
                    <a:pt x="156369" y="90487"/>
                    <a:pt x="0" y="9525"/>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grpSp>
      <p:sp>
        <p:nvSpPr>
          <p:cNvPr id="46" name="文本框 45"/>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pic>
        <p:nvPicPr>
          <p:cNvPr id="3" name="图片 2" descr="图片包含 图示&#10;&#10;描述已自动生成"/>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55907" y="1694027"/>
            <a:ext cx="2385356" cy="2380371"/>
          </a:xfrm>
          <a:prstGeom prst="rect">
            <a:avLst/>
          </a:prstGeom>
        </p:spPr>
      </p:pic>
    </p:spTree>
    <p:extLst>
      <p:ext uri="{BB962C8B-B14F-4D97-AF65-F5344CB8AC3E}">
        <p14:creationId xmlns:p14="http://schemas.microsoft.com/office/powerpoint/2010/main" val="316563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bldLvl="0" animBg="1"/>
      <p:bldP spid="4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7.5.1 </a:t>
            </a:r>
            <a:r>
              <a:rPr lang="zh-CN" altLang="en-US">
                <a:solidFill>
                  <a:srgbClr val="000000"/>
                </a:solidFill>
                <a:latin typeface="微软雅黑" panose="020B0503020204020204" charset="-122"/>
                <a:ea typeface="微软雅黑" panose="020B0503020204020204" charset="-122"/>
              </a:rPr>
              <a:t>生成树和最小生成树的概念</a:t>
            </a:r>
          </a:p>
        </p:txBody>
      </p:sp>
      <p:grpSp>
        <p:nvGrpSpPr>
          <p:cNvPr id="9" name="组合 8"/>
          <p:cNvGrpSpPr/>
          <p:nvPr/>
        </p:nvGrpSpPr>
        <p:grpSpPr>
          <a:xfrm>
            <a:off x="548571" y="2727178"/>
            <a:ext cx="11094860" cy="4130835"/>
            <a:chOff x="1408985" y="2545937"/>
            <a:chExt cx="11188649" cy="4312063"/>
          </a:xfrm>
        </p:grpSpPr>
        <p:pic>
          <p:nvPicPr>
            <p:cNvPr id="10" name="图片 9" descr="图片包含 白板&#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t="21254" r="57008"/>
            <a:stretch>
              <a:fillRect/>
            </a:stretch>
          </p:blipFill>
          <p:spPr>
            <a:xfrm>
              <a:off x="1408985" y="3278563"/>
              <a:ext cx="2020282" cy="3579437"/>
            </a:xfrm>
            <a:prstGeom prst="rect">
              <a:avLst/>
            </a:prstGeom>
          </p:spPr>
        </p:pic>
        <p:sp>
          <p:nvSpPr>
            <p:cNvPr id="11" name="TextBox 29"/>
            <p:cNvSpPr txBox="1"/>
            <p:nvPr>
              <p:custDataLst>
                <p:tags r:id="rId3"/>
              </p:custDataLst>
            </p:nvPr>
          </p:nvSpPr>
          <p:spPr>
            <a:xfrm>
              <a:off x="3242342" y="2545937"/>
              <a:ext cx="9355292" cy="2958552"/>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一个有</a:t>
              </a:r>
              <a:r>
                <a:rPr lang="en-US" altLang="zh-CN">
                  <a:solidFill>
                    <a:srgbClr val="000000"/>
                  </a:solidFill>
                  <a:latin typeface="微软雅黑" panose="020B0503020204020204" charset="-122"/>
                  <a:ea typeface="微软雅黑" panose="020B0503020204020204" charset="-122"/>
                </a:rPr>
                <a:t>n</a:t>
              </a:r>
              <a:r>
                <a:rPr lang="zh-CN" altLang="en-US">
                  <a:solidFill>
                    <a:srgbClr val="000000"/>
                  </a:solidFill>
                  <a:latin typeface="微软雅黑" panose="020B0503020204020204" charset="-122"/>
                  <a:ea typeface="微软雅黑" panose="020B0503020204020204" charset="-122"/>
                </a:rPr>
                <a:t>个顶点的连通图的生成树是一个极小连通子图。</a:t>
              </a:r>
            </a:p>
            <a:p>
              <a:pPr>
                <a:lnSpc>
                  <a:spcPct val="200000"/>
                </a:lnSpc>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生成树含有图中全部顶点，但只包含构成一棵树的</a:t>
              </a:r>
              <a:r>
                <a:rPr lang="en-US" altLang="zh-CN">
                  <a:solidFill>
                    <a:srgbClr val="000000"/>
                  </a:solidFill>
                  <a:latin typeface="微软雅黑" panose="020B0503020204020204" charset="-122"/>
                  <a:ea typeface="微软雅黑" panose="020B0503020204020204" charset="-122"/>
                </a:rPr>
                <a:t>n-1</a:t>
              </a:r>
              <a:r>
                <a:rPr lang="zh-CN" altLang="en-US">
                  <a:solidFill>
                    <a:srgbClr val="000000"/>
                  </a:solidFill>
                  <a:latin typeface="微软雅黑" panose="020B0503020204020204" charset="-122"/>
                  <a:ea typeface="微软雅黑" panose="020B0503020204020204" charset="-122"/>
                </a:rPr>
                <a:t>条边。</a:t>
              </a:r>
            </a:p>
            <a:p>
              <a:pPr>
                <a:lnSpc>
                  <a:spcPct val="200000"/>
                </a:lnSpc>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如果在一棵生成树上添加一条边，必定构成一个环：因为这条边使得它依附的那两个顶点之间有了第二条路径。</a:t>
              </a:r>
            </a:p>
          </p:txBody>
        </p:sp>
      </p:grpSp>
      <p:grpSp>
        <p:nvGrpSpPr>
          <p:cNvPr id="16" name="组合 15"/>
          <p:cNvGrpSpPr/>
          <p:nvPr/>
        </p:nvGrpSpPr>
        <p:grpSpPr>
          <a:xfrm>
            <a:off x="1450489" y="1484853"/>
            <a:ext cx="2415841" cy="517274"/>
            <a:chOff x="1396240" y="2304668"/>
            <a:chExt cx="2107000" cy="480002"/>
          </a:xfrm>
        </p:grpSpPr>
        <p:sp>
          <p:nvSpPr>
            <p:cNvPr id="17" name="矩形: 圆角 16"/>
            <p:cNvSpPr/>
            <p:nvPr>
              <p:custDataLst>
                <p:tags r:id="rId1"/>
              </p:custDataLst>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8" name="文本框 17"/>
            <p:cNvSpPr txBox="1"/>
            <p:nvPr>
              <p:custDataLst>
                <p:tags r:id="rId2"/>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1. </a:t>
              </a:r>
              <a:r>
                <a:rPr lang="zh-CN" altLang="en-US" sz="2000" b="1">
                  <a:solidFill>
                    <a:schemeClr val="lt1"/>
                  </a:solidFill>
                  <a:latin typeface="微软雅黑" panose="020B0503020204020204" charset="-122"/>
                  <a:ea typeface="微软雅黑" panose="020B0503020204020204" charset="-122"/>
                </a:rPr>
                <a:t>什么是生成树</a:t>
              </a:r>
            </a:p>
          </p:txBody>
        </p:sp>
      </p:grpSp>
    </p:spTree>
    <p:extLst>
      <p:ext uri="{BB962C8B-B14F-4D97-AF65-F5344CB8AC3E}">
        <p14:creationId xmlns:p14="http://schemas.microsoft.com/office/powerpoint/2010/main" val="2154715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7.5.1 </a:t>
            </a:r>
            <a:r>
              <a:rPr lang="zh-CN" altLang="en-US">
                <a:solidFill>
                  <a:srgbClr val="000000"/>
                </a:solidFill>
                <a:latin typeface="微软雅黑" panose="020B0503020204020204" charset="-122"/>
                <a:ea typeface="微软雅黑" panose="020B0503020204020204" charset="-122"/>
              </a:rPr>
              <a:t>生成树和最小生成树的概念</a:t>
            </a:r>
          </a:p>
        </p:txBody>
      </p:sp>
      <p:grpSp>
        <p:nvGrpSpPr>
          <p:cNvPr id="9" name="组合 8"/>
          <p:cNvGrpSpPr/>
          <p:nvPr/>
        </p:nvGrpSpPr>
        <p:grpSpPr>
          <a:xfrm>
            <a:off x="548571" y="2795995"/>
            <a:ext cx="11094860" cy="4062011"/>
            <a:chOff x="1408985" y="2617778"/>
            <a:chExt cx="11188649" cy="4240222"/>
          </a:xfrm>
        </p:grpSpPr>
        <p:pic>
          <p:nvPicPr>
            <p:cNvPr id="10" name="图片 9" descr="图片包含 白板&#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t="21254" r="57008"/>
            <a:stretch>
              <a:fillRect/>
            </a:stretch>
          </p:blipFill>
          <p:spPr>
            <a:xfrm>
              <a:off x="1408985" y="3278563"/>
              <a:ext cx="2020282" cy="3579437"/>
            </a:xfrm>
            <a:prstGeom prst="rect">
              <a:avLst/>
            </a:prstGeom>
          </p:spPr>
        </p:pic>
        <p:sp>
          <p:nvSpPr>
            <p:cNvPr id="11" name="TextBox 29"/>
            <p:cNvSpPr txBox="1"/>
            <p:nvPr>
              <p:custDataLst>
                <p:tags r:id="rId3"/>
              </p:custDataLst>
            </p:nvPr>
          </p:nvSpPr>
          <p:spPr>
            <a:xfrm>
              <a:off x="3242342" y="2617778"/>
              <a:ext cx="9355292" cy="2717595"/>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连通图：仅需调用遍历过程（</a:t>
              </a:r>
              <a:r>
                <a:rPr lang="en-US" altLang="zh-CN">
                  <a:solidFill>
                    <a:srgbClr val="000000"/>
                  </a:solidFill>
                  <a:latin typeface="微软雅黑" panose="020B0503020204020204" charset="-122"/>
                  <a:ea typeface="微软雅黑" panose="020B0503020204020204" charset="-122"/>
                </a:rPr>
                <a:t>DFS</a:t>
              </a:r>
              <a:r>
                <a:rPr lang="zh-CN" altLang="en-US">
                  <a:solidFill>
                    <a:srgbClr val="000000"/>
                  </a:solidFill>
                  <a:latin typeface="微软雅黑" panose="020B0503020204020204" charset="-122"/>
                  <a:ea typeface="微软雅黑" panose="020B0503020204020204" charset="-122"/>
                </a:rPr>
                <a:t>或</a:t>
              </a:r>
              <a:r>
                <a:rPr lang="en-US" altLang="zh-CN">
                  <a:solidFill>
                    <a:srgbClr val="000000"/>
                  </a:solidFill>
                  <a:latin typeface="微软雅黑" panose="020B0503020204020204" charset="-122"/>
                  <a:ea typeface="微软雅黑" panose="020B0503020204020204" charset="-122"/>
                </a:rPr>
                <a:t>BFS</a:t>
              </a:r>
              <a:r>
                <a:rPr lang="zh-CN" altLang="en-US">
                  <a:solidFill>
                    <a:srgbClr val="000000"/>
                  </a:solidFill>
                  <a:latin typeface="微软雅黑" panose="020B0503020204020204" charset="-122"/>
                  <a:ea typeface="微软雅黑" panose="020B0503020204020204" charset="-122"/>
                </a:rPr>
                <a:t>）一次，从图中任一顶点出发，便可以遍历图中的各个顶点。遍历中搜索边</a:t>
              </a:r>
              <a:r>
                <a:rPr lang="en-US" altLang="zh-CN">
                  <a:solidFill>
                    <a:srgbClr val="000000"/>
                  </a:solidFill>
                  <a:latin typeface="微软雅黑" panose="020B0503020204020204" charset="-122"/>
                  <a:ea typeface="微软雅黑" panose="020B0503020204020204" charset="-122"/>
                </a:rPr>
                <a:t>&lt;v</a:t>
              </a:r>
              <a:r>
                <a:rPr lang="zh-CN" altLang="en-US">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w&gt;</a:t>
              </a:r>
              <a:r>
                <a:rPr lang="zh-CN" altLang="en-US">
                  <a:solidFill>
                    <a:srgbClr val="000000"/>
                  </a:solidFill>
                  <a:latin typeface="微软雅黑" panose="020B0503020204020204" charset="-122"/>
                  <a:ea typeface="微软雅黑" panose="020B0503020204020204" charset="-122"/>
                </a:rPr>
                <a:t>时，若顶点</a:t>
              </a:r>
              <a:r>
                <a:rPr lang="en-US" altLang="zh-CN">
                  <a:solidFill>
                    <a:srgbClr val="000000"/>
                  </a:solidFill>
                  <a:latin typeface="微软雅黑" panose="020B0503020204020204" charset="-122"/>
                  <a:ea typeface="微软雅黑" panose="020B0503020204020204" charset="-122"/>
                </a:rPr>
                <a:t>w</a:t>
              </a:r>
              <a:r>
                <a:rPr lang="zh-CN" altLang="en-US">
                  <a:solidFill>
                    <a:srgbClr val="000000"/>
                  </a:solidFill>
                  <a:latin typeface="微软雅黑" panose="020B0503020204020204" charset="-122"/>
                  <a:ea typeface="微软雅黑" panose="020B0503020204020204" charset="-122"/>
                </a:rPr>
                <a:t>首次访问（该边也是首次搜索到），则该边是一条树边，所有树边构成一棵生成树。</a:t>
              </a:r>
            </a:p>
            <a:p>
              <a:pPr>
                <a:lnSpc>
                  <a:spcPct val="150000"/>
                </a:lnSpc>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非连通图：需对每个连通分量调用一次遍历过程，所有连通分量对应的生成树构成整个非连通图的生成森林。</a:t>
              </a:r>
            </a:p>
          </p:txBody>
        </p:sp>
      </p:grpSp>
      <p:grpSp>
        <p:nvGrpSpPr>
          <p:cNvPr id="12" name="组合 11"/>
          <p:cNvGrpSpPr/>
          <p:nvPr/>
        </p:nvGrpSpPr>
        <p:grpSpPr>
          <a:xfrm>
            <a:off x="1450489" y="1484854"/>
            <a:ext cx="5255119" cy="517274"/>
            <a:chOff x="1396240" y="2304668"/>
            <a:chExt cx="1943378" cy="480002"/>
          </a:xfrm>
        </p:grpSpPr>
        <p:sp>
          <p:nvSpPr>
            <p:cNvPr id="13" name="矩形: 圆角 12"/>
            <p:cNvSpPr/>
            <p:nvPr>
              <p:custDataLst>
                <p:tags r:id="rId1"/>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4" name="文本框 13"/>
            <p:cNvSpPr txBox="1"/>
            <p:nvPr>
              <p:custDataLst>
                <p:tags r:id="rId2"/>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2. </a:t>
              </a:r>
              <a:r>
                <a:rPr lang="zh-CN" altLang="en-US" sz="2000" b="1">
                  <a:solidFill>
                    <a:schemeClr val="lt1"/>
                  </a:solidFill>
                  <a:latin typeface="微软雅黑" panose="020B0503020204020204" charset="-122"/>
                  <a:ea typeface="微软雅黑" panose="020B0503020204020204" charset="-122"/>
                </a:rPr>
                <a:t>连通图的生成树和非连通图的生成森林</a:t>
              </a:r>
            </a:p>
          </p:txBody>
        </p:sp>
      </p:grpSp>
    </p:spTree>
    <p:extLst>
      <p:ext uri="{BB962C8B-B14F-4D97-AF65-F5344CB8AC3E}">
        <p14:creationId xmlns:p14="http://schemas.microsoft.com/office/powerpoint/2010/main" val="1917964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7.5.1 </a:t>
            </a:r>
            <a:r>
              <a:rPr lang="zh-CN" altLang="en-US">
                <a:solidFill>
                  <a:srgbClr val="000000"/>
                </a:solidFill>
                <a:latin typeface="微软雅黑" panose="020B0503020204020204" charset="-122"/>
                <a:ea typeface="微软雅黑" panose="020B0503020204020204" charset="-122"/>
              </a:rPr>
              <a:t>生成树和最小生成树的概念</a:t>
            </a:r>
          </a:p>
        </p:txBody>
      </p:sp>
      <p:grpSp>
        <p:nvGrpSpPr>
          <p:cNvPr id="9" name="组合 8"/>
          <p:cNvGrpSpPr/>
          <p:nvPr/>
        </p:nvGrpSpPr>
        <p:grpSpPr>
          <a:xfrm>
            <a:off x="548571" y="2795995"/>
            <a:ext cx="11094860" cy="4062011"/>
            <a:chOff x="1408985" y="2617778"/>
            <a:chExt cx="11188649" cy="4240222"/>
          </a:xfrm>
        </p:grpSpPr>
        <p:pic>
          <p:nvPicPr>
            <p:cNvPr id="10" name="图片 9" descr="图片包含 白板&#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t="21254" r="57008"/>
            <a:stretch>
              <a:fillRect/>
            </a:stretch>
          </p:blipFill>
          <p:spPr>
            <a:xfrm>
              <a:off x="1408985" y="3278563"/>
              <a:ext cx="2020282" cy="3579437"/>
            </a:xfrm>
            <a:prstGeom prst="rect">
              <a:avLst/>
            </a:prstGeom>
          </p:spPr>
        </p:pic>
        <p:sp>
          <p:nvSpPr>
            <p:cNvPr id="11" name="TextBox 29"/>
            <p:cNvSpPr txBox="1"/>
            <p:nvPr>
              <p:custDataLst>
                <p:tags r:id="rId3"/>
              </p:custDataLst>
            </p:nvPr>
          </p:nvSpPr>
          <p:spPr>
            <a:xfrm>
              <a:off x="3242342" y="2617778"/>
              <a:ext cx="9355292" cy="2795277"/>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由深度优先遍历得到的生成树称为深度优先生成树。</a:t>
              </a:r>
            </a:p>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由广度优先遍历得到的生成树称为广度优先生成树。</a:t>
              </a:r>
            </a:p>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无论哪种生成树，都是由相应遍历中首次搜索的边构成的。</a:t>
              </a:r>
            </a:p>
          </p:txBody>
        </p:sp>
      </p:grpSp>
      <p:grpSp>
        <p:nvGrpSpPr>
          <p:cNvPr id="12" name="组合 11"/>
          <p:cNvGrpSpPr/>
          <p:nvPr/>
        </p:nvGrpSpPr>
        <p:grpSpPr>
          <a:xfrm>
            <a:off x="1450481" y="1484853"/>
            <a:ext cx="4183403" cy="517274"/>
            <a:chOff x="1396240" y="2304668"/>
            <a:chExt cx="1943378" cy="480002"/>
          </a:xfrm>
        </p:grpSpPr>
        <p:sp>
          <p:nvSpPr>
            <p:cNvPr id="13" name="矩形: 圆角 12"/>
            <p:cNvSpPr/>
            <p:nvPr>
              <p:custDataLst>
                <p:tags r:id="rId1"/>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4" name="文本框 13"/>
            <p:cNvSpPr txBox="1"/>
            <p:nvPr>
              <p:custDataLst>
                <p:tags r:id="rId2"/>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3. </a:t>
              </a:r>
              <a:r>
                <a:rPr lang="zh-CN" altLang="en-US" sz="2000" b="1">
                  <a:solidFill>
                    <a:schemeClr val="lt1"/>
                  </a:solidFill>
                  <a:latin typeface="微软雅黑" panose="020B0503020204020204" charset="-122"/>
                  <a:ea typeface="微软雅黑" panose="020B0503020204020204" charset="-122"/>
                </a:rPr>
                <a:t>由两种遍历方法产生的生成树</a:t>
              </a:r>
            </a:p>
          </p:txBody>
        </p:sp>
      </p:grpSp>
    </p:spTree>
    <p:extLst>
      <p:ext uri="{BB962C8B-B14F-4D97-AF65-F5344CB8AC3E}">
        <p14:creationId xmlns:p14="http://schemas.microsoft.com/office/powerpoint/2010/main" val="3691924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5" name="Rectangle 25"/>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1" name="组合 30"/>
          <p:cNvGrpSpPr/>
          <p:nvPr/>
        </p:nvGrpSpPr>
        <p:grpSpPr>
          <a:xfrm>
            <a:off x="1815307" y="3265725"/>
            <a:ext cx="2362036" cy="2197608"/>
            <a:chOff x="2365911" y="1651535"/>
            <a:chExt cx="2362036" cy="2197608"/>
          </a:xfrm>
        </p:grpSpPr>
        <p:sp>
          <p:nvSpPr>
            <p:cNvPr id="25623" name="Line 23"/>
            <p:cNvSpPr>
              <a:spLocks noChangeShapeType="1"/>
            </p:cNvSpPr>
            <p:nvPr>
              <p:custDataLst>
                <p:tags r:id="rId2"/>
              </p:custDataLst>
            </p:nvPr>
          </p:nvSpPr>
          <p:spPr bwMode="auto">
            <a:xfrm>
              <a:off x="3509790" y="1958055"/>
              <a:ext cx="1061" cy="32985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22" name="Freeform 22"/>
            <p:cNvSpPr/>
            <p:nvPr>
              <p:custDataLst>
                <p:tags r:id="rId3"/>
              </p:custDataLst>
            </p:nvPr>
          </p:nvSpPr>
          <p:spPr bwMode="auto">
            <a:xfrm>
              <a:off x="3642429" y="1886993"/>
              <a:ext cx="446728" cy="416824"/>
            </a:xfrm>
            <a:custGeom>
              <a:avLst/>
              <a:gdLst/>
              <a:ahLst/>
              <a:cxnLst>
                <a:cxn ang="0">
                  <a:pos x="0" y="0"/>
                </a:cxn>
                <a:cxn ang="0">
                  <a:pos x="421" y="393"/>
                </a:cxn>
              </a:cxnLst>
              <a:rect l="0" t="0" r="r" b="b"/>
              <a:pathLst>
                <a:path w="421" h="393">
                  <a:moveTo>
                    <a:pt x="0" y="0"/>
                  </a:moveTo>
                  <a:lnTo>
                    <a:pt x="421" y="39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21" name="Line 21"/>
            <p:cNvSpPr>
              <a:spLocks noChangeShapeType="1"/>
            </p:cNvSpPr>
            <p:nvPr>
              <p:custDataLst>
                <p:tags r:id="rId4"/>
              </p:custDataLst>
            </p:nvPr>
          </p:nvSpPr>
          <p:spPr bwMode="auto">
            <a:xfrm>
              <a:off x="3659407" y="2421546"/>
              <a:ext cx="382000"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20" name="Freeform 20"/>
            <p:cNvSpPr/>
            <p:nvPr>
              <p:custDataLst>
                <p:tags r:id="rId5"/>
              </p:custDataLst>
            </p:nvPr>
          </p:nvSpPr>
          <p:spPr bwMode="auto">
            <a:xfrm>
              <a:off x="2551606" y="2492608"/>
              <a:ext cx="187817" cy="450764"/>
            </a:xfrm>
            <a:custGeom>
              <a:avLst/>
              <a:gdLst/>
              <a:ahLst/>
              <a:cxnLst>
                <a:cxn ang="0">
                  <a:pos x="177" y="0"/>
                </a:cxn>
                <a:cxn ang="0">
                  <a:pos x="0" y="425"/>
                </a:cxn>
              </a:cxnLst>
              <a:rect l="0" t="0" r="r" b="b"/>
              <a:pathLst>
                <a:path w="177" h="425">
                  <a:moveTo>
                    <a:pt x="177" y="0"/>
                  </a:moveTo>
                  <a:lnTo>
                    <a:pt x="0" y="4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9" name="Freeform 19"/>
            <p:cNvSpPr/>
            <p:nvPr>
              <p:custDataLst>
                <p:tags r:id="rId6"/>
              </p:custDataLst>
            </p:nvPr>
          </p:nvSpPr>
          <p:spPr bwMode="auto">
            <a:xfrm>
              <a:off x="3544807" y="3141708"/>
              <a:ext cx="192061" cy="397733"/>
            </a:xfrm>
            <a:custGeom>
              <a:avLst/>
              <a:gdLst/>
              <a:ahLst/>
              <a:cxnLst>
                <a:cxn ang="0">
                  <a:pos x="180" y="0"/>
                </a:cxn>
                <a:cxn ang="0">
                  <a:pos x="0" y="375"/>
                </a:cxn>
              </a:cxnLst>
              <a:rect l="0" t="0" r="r" b="b"/>
              <a:pathLst>
                <a:path w="180" h="375">
                  <a:moveTo>
                    <a:pt x="180" y="0"/>
                  </a:moveTo>
                  <a:lnTo>
                    <a:pt x="0" y="3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8" name="Freeform 18"/>
            <p:cNvSpPr/>
            <p:nvPr>
              <p:custDataLst>
                <p:tags r:id="rId7"/>
              </p:custDataLst>
            </p:nvPr>
          </p:nvSpPr>
          <p:spPr bwMode="auto">
            <a:xfrm>
              <a:off x="3885424" y="3126860"/>
              <a:ext cx="238750" cy="470916"/>
            </a:xfrm>
            <a:custGeom>
              <a:avLst/>
              <a:gdLst/>
              <a:ahLst/>
              <a:cxnLst>
                <a:cxn ang="0">
                  <a:pos x="0" y="0"/>
                </a:cxn>
                <a:cxn ang="0">
                  <a:pos x="225" y="443"/>
                </a:cxn>
              </a:cxnLst>
              <a:rect l="0" t="0" r="r" b="b"/>
              <a:pathLst>
                <a:path w="225" h="443">
                  <a:moveTo>
                    <a:pt x="0" y="0"/>
                  </a:moveTo>
                  <a:lnTo>
                    <a:pt x="225" y="44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7" name="Freeform 17"/>
            <p:cNvSpPr/>
            <p:nvPr>
              <p:custDataLst>
                <p:tags r:id="rId8"/>
              </p:custDataLst>
            </p:nvPr>
          </p:nvSpPr>
          <p:spPr bwMode="auto">
            <a:xfrm>
              <a:off x="4305624" y="2539275"/>
              <a:ext cx="219650" cy="329853"/>
            </a:xfrm>
            <a:custGeom>
              <a:avLst/>
              <a:gdLst/>
              <a:ahLst/>
              <a:cxnLst>
                <a:cxn ang="0">
                  <a:pos x="0" y="0"/>
                </a:cxn>
                <a:cxn ang="0">
                  <a:pos x="207" y="311"/>
                </a:cxn>
              </a:cxnLst>
              <a:rect l="0" t="0" r="r" b="b"/>
              <a:pathLst>
                <a:path w="207" h="311">
                  <a:moveTo>
                    <a:pt x="0" y="0"/>
                  </a:moveTo>
                  <a:lnTo>
                    <a:pt x="207" y="31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6" name="Line 16"/>
            <p:cNvSpPr>
              <a:spLocks noChangeShapeType="1"/>
            </p:cNvSpPr>
            <p:nvPr>
              <p:custDataLst>
                <p:tags r:id="rId9"/>
              </p:custDataLst>
            </p:nvPr>
          </p:nvSpPr>
          <p:spPr bwMode="auto">
            <a:xfrm>
              <a:off x="3941663" y="3035646"/>
              <a:ext cx="574062"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5" name="Freeform 15"/>
            <p:cNvSpPr/>
            <p:nvPr>
              <p:custDataLst>
                <p:tags r:id="rId10"/>
              </p:custDataLst>
            </p:nvPr>
          </p:nvSpPr>
          <p:spPr bwMode="auto">
            <a:xfrm>
              <a:off x="3216923" y="2455486"/>
              <a:ext cx="238750" cy="452885"/>
            </a:xfrm>
            <a:custGeom>
              <a:avLst/>
              <a:gdLst/>
              <a:ahLst/>
              <a:cxnLst>
                <a:cxn ang="0">
                  <a:pos x="225" y="0"/>
                </a:cxn>
                <a:cxn ang="0">
                  <a:pos x="0" y="427"/>
                </a:cxn>
              </a:cxnLst>
              <a:rect l="0" t="0" r="r" b="b"/>
              <a:pathLst>
                <a:path w="225" h="427">
                  <a:moveTo>
                    <a:pt x="225" y="0"/>
                  </a:moveTo>
                  <a:lnTo>
                    <a:pt x="0"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4" name="Freeform 14"/>
            <p:cNvSpPr/>
            <p:nvPr>
              <p:custDataLst>
                <p:tags r:id="rId11"/>
              </p:custDataLst>
            </p:nvPr>
          </p:nvSpPr>
          <p:spPr bwMode="auto">
            <a:xfrm>
              <a:off x="3581946" y="2517002"/>
              <a:ext cx="166595" cy="413642"/>
            </a:xfrm>
            <a:custGeom>
              <a:avLst/>
              <a:gdLst/>
              <a:ahLst/>
              <a:cxnLst>
                <a:cxn ang="0">
                  <a:pos x="0" y="0"/>
                </a:cxn>
                <a:cxn ang="0">
                  <a:pos x="157" y="390"/>
                </a:cxn>
              </a:cxnLst>
              <a:rect l="0" t="0" r="r" b="b"/>
              <a:pathLst>
                <a:path w="157" h="390">
                  <a:moveTo>
                    <a:pt x="0" y="0"/>
                  </a:moveTo>
                  <a:lnTo>
                    <a:pt x="15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3" name="Freeform 13"/>
            <p:cNvSpPr/>
            <p:nvPr>
              <p:custDataLst>
                <p:tags r:id="rId12"/>
              </p:custDataLst>
            </p:nvPr>
          </p:nvSpPr>
          <p:spPr bwMode="auto">
            <a:xfrm>
              <a:off x="2939973" y="2529730"/>
              <a:ext cx="151739" cy="429552"/>
            </a:xfrm>
            <a:custGeom>
              <a:avLst/>
              <a:gdLst/>
              <a:ahLst/>
              <a:cxnLst>
                <a:cxn ang="0">
                  <a:pos x="0" y="0"/>
                </a:cxn>
                <a:cxn ang="0">
                  <a:pos x="143" y="406"/>
                </a:cxn>
              </a:cxnLst>
              <a:rect l="0" t="0" r="r" b="b"/>
              <a:pathLst>
                <a:path w="143" h="406">
                  <a:moveTo>
                    <a:pt x="0" y="0"/>
                  </a:moveTo>
                  <a:lnTo>
                    <a:pt x="143" y="40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2" name="Freeform 12"/>
            <p:cNvSpPr/>
            <p:nvPr>
              <p:custDataLst>
                <p:tags r:id="rId13"/>
              </p:custDataLst>
            </p:nvPr>
          </p:nvSpPr>
          <p:spPr bwMode="auto">
            <a:xfrm>
              <a:off x="2936789" y="1884872"/>
              <a:ext cx="413834" cy="405157"/>
            </a:xfrm>
            <a:custGeom>
              <a:avLst/>
              <a:gdLst/>
              <a:ahLst/>
              <a:cxnLst>
                <a:cxn ang="0">
                  <a:pos x="389" y="0"/>
                </a:cxn>
                <a:cxn ang="0">
                  <a:pos x="0" y="382"/>
                </a:cxn>
              </a:cxnLst>
              <a:rect l="0" t="0" r="r" b="b"/>
              <a:pathLst>
                <a:path w="389" h="382">
                  <a:moveTo>
                    <a:pt x="389" y="0"/>
                  </a:moveTo>
                  <a:lnTo>
                    <a:pt x="0" y="38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611" name="Oval 11"/>
            <p:cNvSpPr>
              <a:spLocks noChangeArrowheads="1"/>
            </p:cNvSpPr>
            <p:nvPr>
              <p:custDataLst>
                <p:tags r:id="rId14"/>
              </p:custDataLst>
            </p:nvPr>
          </p:nvSpPr>
          <p:spPr bwMode="auto">
            <a:xfrm>
              <a:off x="3355929" y="1651535"/>
              <a:ext cx="300295" cy="33621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25610" name="Oval 10"/>
            <p:cNvSpPr>
              <a:spLocks noChangeArrowheads="1"/>
            </p:cNvSpPr>
            <p:nvPr>
              <p:custDataLst>
                <p:tags r:id="rId15"/>
              </p:custDataLst>
            </p:nvPr>
          </p:nvSpPr>
          <p:spPr bwMode="auto">
            <a:xfrm>
              <a:off x="3368662"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25609" name="Oval 9"/>
            <p:cNvSpPr>
              <a:spLocks noChangeArrowheads="1"/>
            </p:cNvSpPr>
            <p:nvPr>
              <p:custDataLst>
                <p:tags r:id="rId16"/>
              </p:custDataLst>
            </p:nvPr>
          </p:nvSpPr>
          <p:spPr bwMode="auto">
            <a:xfrm>
              <a:off x="4021246"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25608" name="Oval 8"/>
            <p:cNvSpPr>
              <a:spLocks noChangeArrowheads="1"/>
            </p:cNvSpPr>
            <p:nvPr>
              <p:custDataLst>
                <p:tags r:id="rId17"/>
              </p:custDataLst>
            </p:nvPr>
          </p:nvSpPr>
          <p:spPr bwMode="auto">
            <a:xfrm>
              <a:off x="2677878"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25607" name="Oval 7"/>
            <p:cNvSpPr>
              <a:spLocks noChangeArrowheads="1"/>
            </p:cNvSpPr>
            <p:nvPr>
              <p:custDataLst>
                <p:tags r:id="rId18"/>
              </p:custDataLst>
            </p:nvPr>
          </p:nvSpPr>
          <p:spPr bwMode="auto">
            <a:xfrm>
              <a:off x="2970745"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25606" name="Oval 6"/>
            <p:cNvSpPr>
              <a:spLocks noChangeArrowheads="1"/>
            </p:cNvSpPr>
            <p:nvPr>
              <p:custDataLst>
                <p:tags r:id="rId19"/>
              </p:custDataLst>
            </p:nvPr>
          </p:nvSpPr>
          <p:spPr bwMode="auto">
            <a:xfrm>
              <a:off x="3639246"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6</a:t>
              </a:r>
            </a:p>
          </p:txBody>
        </p:sp>
        <p:sp>
          <p:nvSpPr>
            <p:cNvPr id="25605" name="Oval 5"/>
            <p:cNvSpPr>
              <a:spLocks noChangeArrowheads="1"/>
            </p:cNvSpPr>
            <p:nvPr>
              <p:custDataLst>
                <p:tags r:id="rId20"/>
              </p:custDataLst>
            </p:nvPr>
          </p:nvSpPr>
          <p:spPr bwMode="auto">
            <a:xfrm>
              <a:off x="2365911" y="2886099"/>
              <a:ext cx="299234"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25604" name="Oval 4"/>
            <p:cNvSpPr>
              <a:spLocks noChangeArrowheads="1"/>
            </p:cNvSpPr>
            <p:nvPr>
              <p:custDataLst>
                <p:tags r:id="rId21"/>
              </p:custDataLst>
            </p:nvPr>
          </p:nvSpPr>
          <p:spPr bwMode="auto">
            <a:xfrm>
              <a:off x="4427652"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7</a:t>
              </a:r>
            </a:p>
          </p:txBody>
        </p:sp>
        <p:sp>
          <p:nvSpPr>
            <p:cNvPr id="25603" name="Oval 3"/>
            <p:cNvSpPr>
              <a:spLocks noChangeArrowheads="1"/>
            </p:cNvSpPr>
            <p:nvPr>
              <p:custDataLst>
                <p:tags r:id="rId22"/>
              </p:custDataLst>
            </p:nvPr>
          </p:nvSpPr>
          <p:spPr bwMode="auto">
            <a:xfrm>
              <a:off x="3368662" y="35129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8</a:t>
              </a:r>
            </a:p>
          </p:txBody>
        </p:sp>
        <p:sp>
          <p:nvSpPr>
            <p:cNvPr id="25602" name="Oval 2"/>
            <p:cNvSpPr>
              <a:spLocks noChangeArrowheads="1"/>
            </p:cNvSpPr>
            <p:nvPr>
              <p:custDataLst>
                <p:tags r:id="rId23"/>
              </p:custDataLst>
            </p:nvPr>
          </p:nvSpPr>
          <p:spPr bwMode="auto">
            <a:xfrm>
              <a:off x="3951213" y="3509744"/>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9</a:t>
              </a:r>
            </a:p>
          </p:txBody>
        </p:sp>
      </p:grpSp>
      <p:sp>
        <p:nvSpPr>
          <p:cNvPr id="28" name="文本框 27"/>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sp>
        <p:nvSpPr>
          <p:cNvPr id="30" name="TextBox 2"/>
          <p:cNvSpPr txBox="1"/>
          <p:nvPr/>
        </p:nvSpPr>
        <p:spPr>
          <a:xfrm>
            <a:off x="1100704" y="1144510"/>
            <a:ext cx="10334213" cy="1323439"/>
          </a:xfrm>
          <a:prstGeom prst="rect">
            <a:avLst/>
          </a:prstGeom>
          <a:noFill/>
        </p:spPr>
        <p:txBody>
          <a:bodyPr wrap="square" rtlCol="0">
            <a:spAutoFit/>
          </a:bodyPr>
          <a:lstStyle/>
          <a:p>
            <a:pPr>
              <a:lnSpc>
                <a:spcPct val="200000"/>
              </a:lnSpc>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【例</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7.10</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对于如下的无向图，画出其邻接表存储结构，并在该邻接表中，以顶点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为根，画出图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的深度优先生成树和广度优先生成树。</a:t>
            </a:r>
          </a:p>
        </p:txBody>
      </p:sp>
      <p:pic>
        <p:nvPicPr>
          <p:cNvPr id="3" name="图片 2" descr="形状, 正方形&#10;&#10;描述已自动生成"/>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57487" y="2006021"/>
            <a:ext cx="4829175" cy="4705350"/>
          </a:xfrm>
          <a:prstGeom prst="rect">
            <a:avLst/>
          </a:prstGeom>
        </p:spPr>
      </p:pic>
    </p:spTree>
    <p:extLst>
      <p:ext uri="{BB962C8B-B14F-4D97-AF65-F5344CB8AC3E}">
        <p14:creationId xmlns:p14="http://schemas.microsoft.com/office/powerpoint/2010/main" val="2750319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58467" y="1143466"/>
            <a:ext cx="4714908" cy="40011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邻接表中单链表按顶点编号递增排列！</a:t>
            </a:r>
          </a:p>
        </p:txBody>
      </p:sp>
      <p:grpSp>
        <p:nvGrpSpPr>
          <p:cNvPr id="13" name="组合 12"/>
          <p:cNvGrpSpPr/>
          <p:nvPr/>
        </p:nvGrpSpPr>
        <p:grpSpPr>
          <a:xfrm>
            <a:off x="1666847" y="1994069"/>
            <a:ext cx="2362036" cy="2197608"/>
            <a:chOff x="2365911" y="1651535"/>
            <a:chExt cx="2362036" cy="2197608"/>
          </a:xfrm>
        </p:grpSpPr>
        <p:sp>
          <p:nvSpPr>
            <p:cNvPr id="14" name="Line 23"/>
            <p:cNvSpPr>
              <a:spLocks noChangeShapeType="1"/>
            </p:cNvSpPr>
            <p:nvPr>
              <p:custDataLst>
                <p:tags r:id="rId31"/>
              </p:custDataLst>
            </p:nvPr>
          </p:nvSpPr>
          <p:spPr bwMode="auto">
            <a:xfrm>
              <a:off x="3509790" y="1958055"/>
              <a:ext cx="1061" cy="32985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22"/>
            <p:cNvSpPr/>
            <p:nvPr>
              <p:custDataLst>
                <p:tags r:id="rId32"/>
              </p:custDataLst>
            </p:nvPr>
          </p:nvSpPr>
          <p:spPr bwMode="auto">
            <a:xfrm>
              <a:off x="3642429" y="1886993"/>
              <a:ext cx="446728" cy="416824"/>
            </a:xfrm>
            <a:custGeom>
              <a:avLst/>
              <a:gdLst/>
              <a:ahLst/>
              <a:cxnLst>
                <a:cxn ang="0">
                  <a:pos x="0" y="0"/>
                </a:cxn>
                <a:cxn ang="0">
                  <a:pos x="421" y="393"/>
                </a:cxn>
              </a:cxnLst>
              <a:rect l="0" t="0" r="r" b="b"/>
              <a:pathLst>
                <a:path w="421" h="393">
                  <a:moveTo>
                    <a:pt x="0" y="0"/>
                  </a:moveTo>
                  <a:lnTo>
                    <a:pt x="421" y="39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Line 21"/>
            <p:cNvSpPr>
              <a:spLocks noChangeShapeType="1"/>
            </p:cNvSpPr>
            <p:nvPr>
              <p:custDataLst>
                <p:tags r:id="rId33"/>
              </p:custDataLst>
            </p:nvPr>
          </p:nvSpPr>
          <p:spPr bwMode="auto">
            <a:xfrm>
              <a:off x="3659407" y="2421546"/>
              <a:ext cx="382000"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Freeform 20"/>
            <p:cNvSpPr/>
            <p:nvPr>
              <p:custDataLst>
                <p:tags r:id="rId34"/>
              </p:custDataLst>
            </p:nvPr>
          </p:nvSpPr>
          <p:spPr bwMode="auto">
            <a:xfrm>
              <a:off x="2551606" y="2492608"/>
              <a:ext cx="187817" cy="450764"/>
            </a:xfrm>
            <a:custGeom>
              <a:avLst/>
              <a:gdLst/>
              <a:ahLst/>
              <a:cxnLst>
                <a:cxn ang="0">
                  <a:pos x="177" y="0"/>
                </a:cxn>
                <a:cxn ang="0">
                  <a:pos x="0" y="425"/>
                </a:cxn>
              </a:cxnLst>
              <a:rect l="0" t="0" r="r" b="b"/>
              <a:pathLst>
                <a:path w="177" h="425">
                  <a:moveTo>
                    <a:pt x="177" y="0"/>
                  </a:moveTo>
                  <a:lnTo>
                    <a:pt x="0" y="4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Freeform 19"/>
            <p:cNvSpPr/>
            <p:nvPr>
              <p:custDataLst>
                <p:tags r:id="rId35"/>
              </p:custDataLst>
            </p:nvPr>
          </p:nvSpPr>
          <p:spPr bwMode="auto">
            <a:xfrm>
              <a:off x="3544807" y="3141708"/>
              <a:ext cx="192061" cy="397733"/>
            </a:xfrm>
            <a:custGeom>
              <a:avLst/>
              <a:gdLst/>
              <a:ahLst/>
              <a:cxnLst>
                <a:cxn ang="0">
                  <a:pos x="180" y="0"/>
                </a:cxn>
                <a:cxn ang="0">
                  <a:pos x="0" y="375"/>
                </a:cxn>
              </a:cxnLst>
              <a:rect l="0" t="0" r="r" b="b"/>
              <a:pathLst>
                <a:path w="180" h="375">
                  <a:moveTo>
                    <a:pt x="180" y="0"/>
                  </a:moveTo>
                  <a:lnTo>
                    <a:pt x="0" y="3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18"/>
            <p:cNvSpPr/>
            <p:nvPr>
              <p:custDataLst>
                <p:tags r:id="rId36"/>
              </p:custDataLst>
            </p:nvPr>
          </p:nvSpPr>
          <p:spPr bwMode="auto">
            <a:xfrm>
              <a:off x="3885424" y="3126860"/>
              <a:ext cx="238750" cy="470916"/>
            </a:xfrm>
            <a:custGeom>
              <a:avLst/>
              <a:gdLst/>
              <a:ahLst/>
              <a:cxnLst>
                <a:cxn ang="0">
                  <a:pos x="0" y="0"/>
                </a:cxn>
                <a:cxn ang="0">
                  <a:pos x="225" y="443"/>
                </a:cxn>
              </a:cxnLst>
              <a:rect l="0" t="0" r="r" b="b"/>
              <a:pathLst>
                <a:path w="225" h="443">
                  <a:moveTo>
                    <a:pt x="0" y="0"/>
                  </a:moveTo>
                  <a:lnTo>
                    <a:pt x="225" y="44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17"/>
            <p:cNvSpPr/>
            <p:nvPr>
              <p:custDataLst>
                <p:tags r:id="rId37"/>
              </p:custDataLst>
            </p:nvPr>
          </p:nvSpPr>
          <p:spPr bwMode="auto">
            <a:xfrm>
              <a:off x="4305624" y="2539275"/>
              <a:ext cx="219650" cy="329853"/>
            </a:xfrm>
            <a:custGeom>
              <a:avLst/>
              <a:gdLst/>
              <a:ahLst/>
              <a:cxnLst>
                <a:cxn ang="0">
                  <a:pos x="0" y="0"/>
                </a:cxn>
                <a:cxn ang="0">
                  <a:pos x="207" y="311"/>
                </a:cxn>
              </a:cxnLst>
              <a:rect l="0" t="0" r="r" b="b"/>
              <a:pathLst>
                <a:path w="207" h="311">
                  <a:moveTo>
                    <a:pt x="0" y="0"/>
                  </a:moveTo>
                  <a:lnTo>
                    <a:pt x="207" y="31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Line 16"/>
            <p:cNvSpPr>
              <a:spLocks noChangeShapeType="1"/>
            </p:cNvSpPr>
            <p:nvPr>
              <p:custDataLst>
                <p:tags r:id="rId38"/>
              </p:custDataLst>
            </p:nvPr>
          </p:nvSpPr>
          <p:spPr bwMode="auto">
            <a:xfrm>
              <a:off x="3941663" y="3035646"/>
              <a:ext cx="574062"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Freeform 15"/>
            <p:cNvSpPr/>
            <p:nvPr>
              <p:custDataLst>
                <p:tags r:id="rId39"/>
              </p:custDataLst>
            </p:nvPr>
          </p:nvSpPr>
          <p:spPr bwMode="auto">
            <a:xfrm>
              <a:off x="3216923" y="2455486"/>
              <a:ext cx="238750" cy="452885"/>
            </a:xfrm>
            <a:custGeom>
              <a:avLst/>
              <a:gdLst/>
              <a:ahLst/>
              <a:cxnLst>
                <a:cxn ang="0">
                  <a:pos x="225" y="0"/>
                </a:cxn>
                <a:cxn ang="0">
                  <a:pos x="0" y="427"/>
                </a:cxn>
              </a:cxnLst>
              <a:rect l="0" t="0" r="r" b="b"/>
              <a:pathLst>
                <a:path w="225" h="427">
                  <a:moveTo>
                    <a:pt x="225" y="0"/>
                  </a:moveTo>
                  <a:lnTo>
                    <a:pt x="0"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Freeform 14"/>
            <p:cNvSpPr/>
            <p:nvPr>
              <p:custDataLst>
                <p:tags r:id="rId40"/>
              </p:custDataLst>
            </p:nvPr>
          </p:nvSpPr>
          <p:spPr bwMode="auto">
            <a:xfrm>
              <a:off x="3581946" y="2517002"/>
              <a:ext cx="166595" cy="413642"/>
            </a:xfrm>
            <a:custGeom>
              <a:avLst/>
              <a:gdLst/>
              <a:ahLst/>
              <a:cxnLst>
                <a:cxn ang="0">
                  <a:pos x="0" y="0"/>
                </a:cxn>
                <a:cxn ang="0">
                  <a:pos x="157" y="390"/>
                </a:cxn>
              </a:cxnLst>
              <a:rect l="0" t="0" r="r" b="b"/>
              <a:pathLst>
                <a:path w="157" h="390">
                  <a:moveTo>
                    <a:pt x="0" y="0"/>
                  </a:moveTo>
                  <a:lnTo>
                    <a:pt x="15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Freeform 13"/>
            <p:cNvSpPr/>
            <p:nvPr>
              <p:custDataLst>
                <p:tags r:id="rId41"/>
              </p:custDataLst>
            </p:nvPr>
          </p:nvSpPr>
          <p:spPr bwMode="auto">
            <a:xfrm>
              <a:off x="2939973" y="2529730"/>
              <a:ext cx="151739" cy="429552"/>
            </a:xfrm>
            <a:custGeom>
              <a:avLst/>
              <a:gdLst/>
              <a:ahLst/>
              <a:cxnLst>
                <a:cxn ang="0">
                  <a:pos x="0" y="0"/>
                </a:cxn>
                <a:cxn ang="0">
                  <a:pos x="143" y="406"/>
                </a:cxn>
              </a:cxnLst>
              <a:rect l="0" t="0" r="r" b="b"/>
              <a:pathLst>
                <a:path w="143" h="406">
                  <a:moveTo>
                    <a:pt x="0" y="0"/>
                  </a:moveTo>
                  <a:lnTo>
                    <a:pt x="143" y="40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 name="Freeform 12"/>
            <p:cNvSpPr/>
            <p:nvPr>
              <p:custDataLst>
                <p:tags r:id="rId42"/>
              </p:custDataLst>
            </p:nvPr>
          </p:nvSpPr>
          <p:spPr bwMode="auto">
            <a:xfrm>
              <a:off x="2936789" y="1884872"/>
              <a:ext cx="413834" cy="405157"/>
            </a:xfrm>
            <a:custGeom>
              <a:avLst/>
              <a:gdLst/>
              <a:ahLst/>
              <a:cxnLst>
                <a:cxn ang="0">
                  <a:pos x="389" y="0"/>
                </a:cxn>
                <a:cxn ang="0">
                  <a:pos x="0" y="382"/>
                </a:cxn>
              </a:cxnLst>
              <a:rect l="0" t="0" r="r" b="b"/>
              <a:pathLst>
                <a:path w="389" h="382">
                  <a:moveTo>
                    <a:pt x="389" y="0"/>
                  </a:moveTo>
                  <a:lnTo>
                    <a:pt x="0" y="38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Oval 11"/>
            <p:cNvSpPr>
              <a:spLocks noChangeArrowheads="1"/>
            </p:cNvSpPr>
            <p:nvPr>
              <p:custDataLst>
                <p:tags r:id="rId43"/>
              </p:custDataLst>
            </p:nvPr>
          </p:nvSpPr>
          <p:spPr bwMode="auto">
            <a:xfrm>
              <a:off x="3355929" y="1651535"/>
              <a:ext cx="300295" cy="33621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27" name="Oval 10"/>
            <p:cNvSpPr>
              <a:spLocks noChangeArrowheads="1"/>
            </p:cNvSpPr>
            <p:nvPr>
              <p:custDataLst>
                <p:tags r:id="rId44"/>
              </p:custDataLst>
            </p:nvPr>
          </p:nvSpPr>
          <p:spPr bwMode="auto">
            <a:xfrm>
              <a:off x="3368662"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28" name="Oval 9"/>
            <p:cNvSpPr>
              <a:spLocks noChangeArrowheads="1"/>
            </p:cNvSpPr>
            <p:nvPr>
              <p:custDataLst>
                <p:tags r:id="rId45"/>
              </p:custDataLst>
            </p:nvPr>
          </p:nvSpPr>
          <p:spPr bwMode="auto">
            <a:xfrm>
              <a:off x="4021246"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29" name="Oval 8"/>
            <p:cNvSpPr>
              <a:spLocks noChangeArrowheads="1"/>
            </p:cNvSpPr>
            <p:nvPr>
              <p:custDataLst>
                <p:tags r:id="rId46"/>
              </p:custDataLst>
            </p:nvPr>
          </p:nvSpPr>
          <p:spPr bwMode="auto">
            <a:xfrm>
              <a:off x="2677878"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0" name="Oval 7"/>
            <p:cNvSpPr>
              <a:spLocks noChangeArrowheads="1"/>
            </p:cNvSpPr>
            <p:nvPr>
              <p:custDataLst>
                <p:tags r:id="rId47"/>
              </p:custDataLst>
            </p:nvPr>
          </p:nvSpPr>
          <p:spPr bwMode="auto">
            <a:xfrm>
              <a:off x="2970745"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31" name="Oval 6"/>
            <p:cNvSpPr>
              <a:spLocks noChangeArrowheads="1"/>
            </p:cNvSpPr>
            <p:nvPr>
              <p:custDataLst>
                <p:tags r:id="rId48"/>
              </p:custDataLst>
            </p:nvPr>
          </p:nvSpPr>
          <p:spPr bwMode="auto">
            <a:xfrm>
              <a:off x="3639246"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32" name="Oval 5"/>
            <p:cNvSpPr>
              <a:spLocks noChangeArrowheads="1"/>
            </p:cNvSpPr>
            <p:nvPr>
              <p:custDataLst>
                <p:tags r:id="rId49"/>
              </p:custDataLst>
            </p:nvPr>
          </p:nvSpPr>
          <p:spPr bwMode="auto">
            <a:xfrm>
              <a:off x="2365911" y="2886099"/>
              <a:ext cx="299234"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33" name="Oval 4"/>
            <p:cNvSpPr>
              <a:spLocks noChangeArrowheads="1"/>
            </p:cNvSpPr>
            <p:nvPr>
              <p:custDataLst>
                <p:tags r:id="rId50"/>
              </p:custDataLst>
            </p:nvPr>
          </p:nvSpPr>
          <p:spPr bwMode="auto">
            <a:xfrm>
              <a:off x="4427652"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34" name="Oval 3"/>
            <p:cNvSpPr>
              <a:spLocks noChangeArrowheads="1"/>
            </p:cNvSpPr>
            <p:nvPr>
              <p:custDataLst>
                <p:tags r:id="rId51"/>
              </p:custDataLst>
            </p:nvPr>
          </p:nvSpPr>
          <p:spPr bwMode="auto">
            <a:xfrm>
              <a:off x="3368662" y="35129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8</a:t>
              </a:r>
            </a:p>
          </p:txBody>
        </p:sp>
        <p:sp>
          <p:nvSpPr>
            <p:cNvPr id="35" name="Oval 2"/>
            <p:cNvSpPr>
              <a:spLocks noChangeArrowheads="1"/>
            </p:cNvSpPr>
            <p:nvPr>
              <p:custDataLst>
                <p:tags r:id="rId52"/>
              </p:custDataLst>
            </p:nvPr>
          </p:nvSpPr>
          <p:spPr bwMode="auto">
            <a:xfrm>
              <a:off x="3951213" y="3509744"/>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9</a:t>
              </a:r>
            </a:p>
          </p:txBody>
        </p:sp>
      </p:grpSp>
      <p:sp>
        <p:nvSpPr>
          <p:cNvPr id="18454" name="Rectangle 22"/>
          <p:cNvSpPr>
            <a:spLocks noChangeArrowheads="1"/>
          </p:cNvSpPr>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525252"/>
              </a:solidFill>
            </a:endParaRPr>
          </a:p>
        </p:txBody>
      </p:sp>
      <p:grpSp>
        <p:nvGrpSpPr>
          <p:cNvPr id="129" name="组合 128"/>
          <p:cNvGrpSpPr/>
          <p:nvPr/>
        </p:nvGrpSpPr>
        <p:grpSpPr>
          <a:xfrm>
            <a:off x="1595413" y="4480111"/>
            <a:ext cx="4278687" cy="1943114"/>
            <a:chOff x="785786" y="3629026"/>
            <a:chExt cx="4278686" cy="1943114"/>
          </a:xfrm>
        </p:grpSpPr>
        <p:grpSp>
          <p:nvGrpSpPr>
            <p:cNvPr id="59" name="组合 58"/>
            <p:cNvGrpSpPr/>
            <p:nvPr/>
          </p:nvGrpSpPr>
          <p:grpSpPr>
            <a:xfrm>
              <a:off x="785786" y="4324356"/>
              <a:ext cx="4278686" cy="1247784"/>
              <a:chOff x="1214414" y="4324356"/>
              <a:chExt cx="4278686" cy="1247784"/>
            </a:xfrm>
          </p:grpSpPr>
          <p:sp>
            <p:nvSpPr>
              <p:cNvPr id="18452" name="Text Box 20"/>
              <p:cNvSpPr txBox="1">
                <a:spLocks noChangeArrowheads="1"/>
              </p:cNvSpPr>
              <p:nvPr/>
            </p:nvSpPr>
            <p:spPr bwMode="auto">
              <a:xfrm>
                <a:off x="1214414" y="4324356"/>
                <a:ext cx="338906" cy="33903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18451" name="Text Box 19"/>
              <p:cNvSpPr txBox="1">
                <a:spLocks noChangeArrowheads="1"/>
              </p:cNvSpPr>
              <p:nvPr/>
            </p:nvSpPr>
            <p:spPr bwMode="auto">
              <a:xfrm>
                <a:off x="1738659" y="4324356"/>
                <a:ext cx="338906" cy="33903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18450" name="Text Box 18"/>
              <p:cNvSpPr txBox="1">
                <a:spLocks noChangeArrowheads="1"/>
              </p:cNvSpPr>
              <p:nvPr/>
            </p:nvSpPr>
            <p:spPr bwMode="auto">
              <a:xfrm>
                <a:off x="2322477" y="4324356"/>
                <a:ext cx="338906" cy="33903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18449" name="Text Box 17"/>
              <p:cNvSpPr txBox="1">
                <a:spLocks noChangeArrowheads="1"/>
              </p:cNvSpPr>
              <p:nvPr/>
            </p:nvSpPr>
            <p:spPr bwMode="auto">
              <a:xfrm>
                <a:off x="2319829" y="4748408"/>
                <a:ext cx="337582" cy="33771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18448" name="Text Box 16"/>
              <p:cNvSpPr txBox="1">
                <a:spLocks noChangeArrowheads="1"/>
              </p:cNvSpPr>
              <p:nvPr/>
            </p:nvSpPr>
            <p:spPr bwMode="auto">
              <a:xfrm>
                <a:off x="2927477" y="4748408"/>
                <a:ext cx="337582" cy="33771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18447" name="Text Box 15"/>
              <p:cNvSpPr txBox="1">
                <a:spLocks noChangeArrowheads="1"/>
              </p:cNvSpPr>
              <p:nvPr/>
            </p:nvSpPr>
            <p:spPr bwMode="auto">
              <a:xfrm>
                <a:off x="3498057" y="4748408"/>
                <a:ext cx="338906" cy="33771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18446" name="Text Box 14"/>
              <p:cNvSpPr txBox="1">
                <a:spLocks noChangeArrowheads="1"/>
              </p:cNvSpPr>
              <p:nvPr/>
            </p:nvSpPr>
            <p:spPr bwMode="auto">
              <a:xfrm>
                <a:off x="3971995" y="4748408"/>
                <a:ext cx="337582" cy="33771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18445" name="Text Box 13"/>
              <p:cNvSpPr txBox="1">
                <a:spLocks noChangeArrowheads="1"/>
              </p:cNvSpPr>
              <p:nvPr/>
            </p:nvSpPr>
            <p:spPr bwMode="auto">
              <a:xfrm>
                <a:off x="4579643" y="4748408"/>
                <a:ext cx="337582" cy="33771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18444" name="Text Box 12"/>
              <p:cNvSpPr txBox="1">
                <a:spLocks noChangeArrowheads="1"/>
              </p:cNvSpPr>
              <p:nvPr/>
            </p:nvSpPr>
            <p:spPr bwMode="auto">
              <a:xfrm>
                <a:off x="5151546" y="4724570"/>
                <a:ext cx="337582" cy="33771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18443" name="Line 11"/>
              <p:cNvSpPr>
                <a:spLocks noChangeShapeType="1"/>
              </p:cNvSpPr>
              <p:nvPr>
                <p:custDataLst>
                  <p:tags r:id="rId22"/>
                </p:custDataLst>
              </p:nvPr>
            </p:nvSpPr>
            <p:spPr bwMode="auto">
              <a:xfrm>
                <a:off x="1512280" y="4462397"/>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42" name="Line 10"/>
              <p:cNvSpPr>
                <a:spLocks noChangeShapeType="1"/>
              </p:cNvSpPr>
              <p:nvPr>
                <p:custDataLst>
                  <p:tags r:id="rId23"/>
                </p:custDataLst>
              </p:nvPr>
            </p:nvSpPr>
            <p:spPr bwMode="auto">
              <a:xfrm>
                <a:off x="2048440" y="4462397"/>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41" name="Line 9"/>
              <p:cNvSpPr>
                <a:spLocks noChangeShapeType="1"/>
              </p:cNvSpPr>
              <p:nvPr>
                <p:custDataLst>
                  <p:tags r:id="rId24"/>
                </p:custDataLst>
              </p:nvPr>
            </p:nvSpPr>
            <p:spPr bwMode="auto">
              <a:xfrm>
                <a:off x="2630934" y="4875600"/>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40" name="Line 8"/>
              <p:cNvSpPr>
                <a:spLocks noChangeShapeType="1"/>
              </p:cNvSpPr>
              <p:nvPr>
                <p:custDataLst>
                  <p:tags r:id="rId25"/>
                </p:custDataLst>
              </p:nvPr>
            </p:nvSpPr>
            <p:spPr bwMode="auto">
              <a:xfrm>
                <a:off x="3224020" y="4875600"/>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39" name="Line 7"/>
              <p:cNvSpPr>
                <a:spLocks noChangeShapeType="1"/>
              </p:cNvSpPr>
              <p:nvPr>
                <p:custDataLst>
                  <p:tags r:id="rId26"/>
                </p:custDataLst>
              </p:nvPr>
            </p:nvSpPr>
            <p:spPr bwMode="auto">
              <a:xfrm>
                <a:off x="3761503" y="4886195"/>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38" name="Line 6"/>
              <p:cNvSpPr>
                <a:spLocks noChangeShapeType="1"/>
              </p:cNvSpPr>
              <p:nvPr>
                <p:custDataLst>
                  <p:tags r:id="rId27"/>
                </p:custDataLst>
              </p:nvPr>
            </p:nvSpPr>
            <p:spPr bwMode="auto">
              <a:xfrm>
                <a:off x="4316197" y="4886195"/>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37" name="Line 5"/>
              <p:cNvSpPr>
                <a:spLocks noChangeShapeType="1"/>
              </p:cNvSpPr>
              <p:nvPr>
                <p:custDataLst>
                  <p:tags r:id="rId28"/>
                </p:custDataLst>
              </p:nvPr>
            </p:nvSpPr>
            <p:spPr bwMode="auto">
              <a:xfrm>
                <a:off x="4906634" y="4875600"/>
                <a:ext cx="300514" cy="132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36" name="Text Box 4"/>
              <p:cNvSpPr txBox="1">
                <a:spLocks noChangeArrowheads="1"/>
              </p:cNvSpPr>
              <p:nvPr/>
            </p:nvSpPr>
            <p:spPr bwMode="auto">
              <a:xfrm>
                <a:off x="5154194" y="5233102"/>
                <a:ext cx="338906" cy="33903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Consolas" panose="020B0609020204030204" pitchFamily="49" charset="0"/>
                    <a:ea typeface="楷体" panose="02010609060101010101" pitchFamily="49" charset="-122"/>
                    <a:cs typeface="Consolas" panose="020B0609020204030204" pitchFamily="49" charset="0"/>
                  </a:rPr>
                  <a:t>9</a:t>
                </a:r>
              </a:p>
            </p:txBody>
          </p:sp>
          <p:sp>
            <p:nvSpPr>
              <p:cNvPr id="18435" name="Freeform 3"/>
              <p:cNvSpPr/>
              <p:nvPr>
                <p:custDataLst>
                  <p:tags r:id="rId29"/>
                </p:custDataLst>
              </p:nvPr>
            </p:nvSpPr>
            <p:spPr bwMode="auto">
              <a:xfrm>
                <a:off x="2036525" y="4552454"/>
                <a:ext cx="291247" cy="296659"/>
              </a:xfrm>
              <a:custGeom>
                <a:avLst/>
                <a:gdLst/>
                <a:ahLst/>
                <a:cxnLst>
                  <a:cxn ang="0">
                    <a:pos x="0" y="0"/>
                  </a:cxn>
                  <a:cxn ang="0">
                    <a:pos x="220" y="224"/>
                  </a:cxn>
                </a:cxnLst>
                <a:rect l="0" t="0" r="r" b="b"/>
                <a:pathLst>
                  <a:path w="220" h="224">
                    <a:moveTo>
                      <a:pt x="0" y="0"/>
                    </a:moveTo>
                    <a:lnTo>
                      <a:pt x="220" y="22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434" name="Freeform 2"/>
              <p:cNvSpPr/>
              <p:nvPr>
                <p:custDataLst>
                  <p:tags r:id="rId30"/>
                </p:custDataLst>
              </p:nvPr>
            </p:nvSpPr>
            <p:spPr bwMode="auto">
              <a:xfrm>
                <a:off x="4889424" y="5018632"/>
                <a:ext cx="297866" cy="263549"/>
              </a:xfrm>
              <a:custGeom>
                <a:avLst/>
                <a:gdLst/>
                <a:ahLst/>
                <a:cxnLst>
                  <a:cxn ang="0">
                    <a:pos x="0" y="0"/>
                  </a:cxn>
                  <a:cxn ang="0">
                    <a:pos x="225" y="199"/>
                  </a:cxn>
                </a:cxnLst>
                <a:rect l="0" t="0" r="r" b="b"/>
                <a:pathLst>
                  <a:path w="225" h="199">
                    <a:moveTo>
                      <a:pt x="0" y="0"/>
                    </a:moveTo>
                    <a:lnTo>
                      <a:pt x="225" y="19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57" name="下箭头 56"/>
            <p:cNvSpPr/>
            <p:nvPr>
              <p:custDataLst>
                <p:tags r:id="rId21"/>
              </p:custDataLst>
            </p:nvPr>
          </p:nvSpPr>
          <p:spPr>
            <a:xfrm>
              <a:off x="2019282" y="3629026"/>
              <a:ext cx="214314" cy="42862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58" name="TextBox 57"/>
            <p:cNvSpPr txBox="1"/>
            <p:nvPr/>
          </p:nvSpPr>
          <p:spPr>
            <a:xfrm>
              <a:off x="2285984" y="3642900"/>
              <a:ext cx="1214446" cy="368300"/>
            </a:xfrm>
            <a:prstGeom prst="rect">
              <a:avLst/>
            </a:prstGeom>
            <a:noFill/>
          </p:spPr>
          <p:txBody>
            <a:bodyPr wrap="square" rtlCol="0">
              <a:spAutoFit/>
            </a:bodyPr>
            <a:lstStyle/>
            <a:p>
              <a:r>
                <a:rPr lang="en-US" altLang="zh-CN">
                  <a:solidFill>
                    <a:srgbClr val="000000"/>
                  </a:solidFill>
                  <a:latin typeface="微软雅黑" panose="020B0503020204020204" charset="-122"/>
                  <a:ea typeface="微软雅黑" panose="020B0503020204020204" charset="-122"/>
                  <a:cs typeface="Consolas" panose="020B0609020204030204" pitchFamily="49" charset="0"/>
                </a:rPr>
                <a:t>DFS(0)</a:t>
              </a:r>
            </a:p>
          </p:txBody>
        </p:sp>
      </p:grpSp>
      <p:sp>
        <p:nvSpPr>
          <p:cNvPr id="18486" name="Rectangle 54"/>
          <p:cNvSpPr>
            <a:spLocks noChangeArrowheads="1"/>
          </p:cNvSpPr>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525252"/>
              </a:solidFill>
            </a:endParaRPr>
          </a:p>
        </p:txBody>
      </p:sp>
      <p:grpSp>
        <p:nvGrpSpPr>
          <p:cNvPr id="130" name="组合 129"/>
          <p:cNvGrpSpPr/>
          <p:nvPr/>
        </p:nvGrpSpPr>
        <p:grpSpPr>
          <a:xfrm>
            <a:off x="7041729" y="4415675"/>
            <a:ext cx="3290731" cy="2197608"/>
            <a:chOff x="5357818" y="3643314"/>
            <a:chExt cx="3290730" cy="2197608"/>
          </a:xfrm>
        </p:grpSpPr>
        <p:grpSp>
          <p:nvGrpSpPr>
            <p:cNvPr id="82" name="组合 81"/>
            <p:cNvGrpSpPr/>
            <p:nvPr/>
          </p:nvGrpSpPr>
          <p:grpSpPr>
            <a:xfrm>
              <a:off x="6286512" y="3643314"/>
              <a:ext cx="2362036" cy="2197608"/>
              <a:chOff x="2365911" y="1651535"/>
              <a:chExt cx="2362036" cy="2197608"/>
            </a:xfrm>
          </p:grpSpPr>
          <p:sp>
            <p:nvSpPr>
              <p:cNvPr id="85" name="Line 21"/>
              <p:cNvSpPr>
                <a:spLocks noChangeShapeType="1"/>
              </p:cNvSpPr>
              <p:nvPr>
                <p:custDataLst>
                  <p:tags r:id="rId2"/>
                </p:custDataLst>
              </p:nvPr>
            </p:nvSpPr>
            <p:spPr bwMode="auto">
              <a:xfrm>
                <a:off x="3659407" y="2421546"/>
                <a:ext cx="382000"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6" name="Freeform 20"/>
              <p:cNvSpPr/>
              <p:nvPr>
                <p:custDataLst>
                  <p:tags r:id="rId3"/>
                </p:custDataLst>
              </p:nvPr>
            </p:nvSpPr>
            <p:spPr bwMode="auto">
              <a:xfrm>
                <a:off x="2551606" y="2492608"/>
                <a:ext cx="187817" cy="450764"/>
              </a:xfrm>
              <a:custGeom>
                <a:avLst/>
                <a:gdLst/>
                <a:ahLst/>
                <a:cxnLst>
                  <a:cxn ang="0">
                    <a:pos x="177" y="0"/>
                  </a:cxn>
                  <a:cxn ang="0">
                    <a:pos x="0" y="425"/>
                  </a:cxn>
                </a:cxnLst>
                <a:rect l="0" t="0" r="r" b="b"/>
                <a:pathLst>
                  <a:path w="177" h="425">
                    <a:moveTo>
                      <a:pt x="177" y="0"/>
                    </a:moveTo>
                    <a:lnTo>
                      <a:pt x="0" y="4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 name="Freeform 19"/>
              <p:cNvSpPr/>
              <p:nvPr>
                <p:custDataLst>
                  <p:tags r:id="rId4"/>
                </p:custDataLst>
              </p:nvPr>
            </p:nvSpPr>
            <p:spPr bwMode="auto">
              <a:xfrm>
                <a:off x="3544807" y="3141708"/>
                <a:ext cx="192061" cy="397733"/>
              </a:xfrm>
              <a:custGeom>
                <a:avLst/>
                <a:gdLst/>
                <a:ahLst/>
                <a:cxnLst>
                  <a:cxn ang="0">
                    <a:pos x="180" y="0"/>
                  </a:cxn>
                  <a:cxn ang="0">
                    <a:pos x="0" y="375"/>
                  </a:cxn>
                </a:cxnLst>
                <a:rect l="0" t="0" r="r" b="b"/>
                <a:pathLst>
                  <a:path w="180" h="375">
                    <a:moveTo>
                      <a:pt x="180" y="0"/>
                    </a:moveTo>
                    <a:lnTo>
                      <a:pt x="0" y="3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8" name="Freeform 18"/>
              <p:cNvSpPr/>
              <p:nvPr>
                <p:custDataLst>
                  <p:tags r:id="rId5"/>
                </p:custDataLst>
              </p:nvPr>
            </p:nvSpPr>
            <p:spPr bwMode="auto">
              <a:xfrm>
                <a:off x="3885424" y="3126860"/>
                <a:ext cx="238750" cy="470916"/>
              </a:xfrm>
              <a:custGeom>
                <a:avLst/>
                <a:gdLst/>
                <a:ahLst/>
                <a:cxnLst>
                  <a:cxn ang="0">
                    <a:pos x="0" y="0"/>
                  </a:cxn>
                  <a:cxn ang="0">
                    <a:pos x="225" y="443"/>
                  </a:cxn>
                </a:cxnLst>
                <a:rect l="0" t="0" r="r" b="b"/>
                <a:pathLst>
                  <a:path w="225" h="443">
                    <a:moveTo>
                      <a:pt x="0" y="0"/>
                    </a:moveTo>
                    <a:lnTo>
                      <a:pt x="225" y="44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9" name="Freeform 17"/>
              <p:cNvSpPr/>
              <p:nvPr>
                <p:custDataLst>
                  <p:tags r:id="rId6"/>
                </p:custDataLst>
              </p:nvPr>
            </p:nvSpPr>
            <p:spPr bwMode="auto">
              <a:xfrm>
                <a:off x="4305624" y="2539275"/>
                <a:ext cx="219650" cy="329853"/>
              </a:xfrm>
              <a:custGeom>
                <a:avLst/>
                <a:gdLst/>
                <a:ahLst/>
                <a:cxnLst>
                  <a:cxn ang="0">
                    <a:pos x="0" y="0"/>
                  </a:cxn>
                  <a:cxn ang="0">
                    <a:pos x="207" y="311"/>
                  </a:cxn>
                </a:cxnLst>
                <a:rect l="0" t="0" r="r" b="b"/>
                <a:pathLst>
                  <a:path w="207" h="311">
                    <a:moveTo>
                      <a:pt x="0" y="0"/>
                    </a:moveTo>
                    <a:lnTo>
                      <a:pt x="207" y="31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0" name="Line 16"/>
              <p:cNvSpPr>
                <a:spLocks noChangeShapeType="1"/>
              </p:cNvSpPr>
              <p:nvPr>
                <p:custDataLst>
                  <p:tags r:id="rId7"/>
                </p:custDataLst>
              </p:nvPr>
            </p:nvSpPr>
            <p:spPr bwMode="auto">
              <a:xfrm>
                <a:off x="3941663" y="3035646"/>
                <a:ext cx="574062"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1" name="Freeform 15"/>
              <p:cNvSpPr/>
              <p:nvPr>
                <p:custDataLst>
                  <p:tags r:id="rId8"/>
                </p:custDataLst>
              </p:nvPr>
            </p:nvSpPr>
            <p:spPr bwMode="auto">
              <a:xfrm>
                <a:off x="3216923" y="2455486"/>
                <a:ext cx="238750" cy="452885"/>
              </a:xfrm>
              <a:custGeom>
                <a:avLst/>
                <a:gdLst/>
                <a:ahLst/>
                <a:cxnLst>
                  <a:cxn ang="0">
                    <a:pos x="225" y="0"/>
                  </a:cxn>
                  <a:cxn ang="0">
                    <a:pos x="0" y="427"/>
                  </a:cxn>
                </a:cxnLst>
                <a:rect l="0" t="0" r="r" b="b"/>
                <a:pathLst>
                  <a:path w="225" h="427">
                    <a:moveTo>
                      <a:pt x="225" y="0"/>
                    </a:moveTo>
                    <a:lnTo>
                      <a:pt x="0"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3" name="Freeform 13"/>
              <p:cNvSpPr/>
              <p:nvPr>
                <p:custDataLst>
                  <p:tags r:id="rId9"/>
                </p:custDataLst>
              </p:nvPr>
            </p:nvSpPr>
            <p:spPr bwMode="auto">
              <a:xfrm>
                <a:off x="2939973" y="2529730"/>
                <a:ext cx="151739" cy="429552"/>
              </a:xfrm>
              <a:custGeom>
                <a:avLst/>
                <a:gdLst/>
                <a:ahLst/>
                <a:cxnLst>
                  <a:cxn ang="0">
                    <a:pos x="0" y="0"/>
                  </a:cxn>
                  <a:cxn ang="0">
                    <a:pos x="143" y="406"/>
                  </a:cxn>
                </a:cxnLst>
                <a:rect l="0" t="0" r="r" b="b"/>
                <a:pathLst>
                  <a:path w="143" h="406">
                    <a:moveTo>
                      <a:pt x="0" y="0"/>
                    </a:moveTo>
                    <a:lnTo>
                      <a:pt x="143" y="40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4" name="Freeform 12"/>
              <p:cNvSpPr/>
              <p:nvPr>
                <p:custDataLst>
                  <p:tags r:id="rId10"/>
                </p:custDataLst>
              </p:nvPr>
            </p:nvSpPr>
            <p:spPr bwMode="auto">
              <a:xfrm>
                <a:off x="2936789" y="1884872"/>
                <a:ext cx="413834" cy="405157"/>
              </a:xfrm>
              <a:custGeom>
                <a:avLst/>
                <a:gdLst/>
                <a:ahLst/>
                <a:cxnLst>
                  <a:cxn ang="0">
                    <a:pos x="389" y="0"/>
                  </a:cxn>
                  <a:cxn ang="0">
                    <a:pos x="0" y="382"/>
                  </a:cxn>
                </a:cxnLst>
                <a:rect l="0" t="0" r="r" b="b"/>
                <a:pathLst>
                  <a:path w="389" h="382">
                    <a:moveTo>
                      <a:pt x="389" y="0"/>
                    </a:moveTo>
                    <a:lnTo>
                      <a:pt x="0" y="38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5" name="Oval 11"/>
              <p:cNvSpPr>
                <a:spLocks noChangeArrowheads="1"/>
              </p:cNvSpPr>
              <p:nvPr>
                <p:custDataLst>
                  <p:tags r:id="rId11"/>
                </p:custDataLst>
              </p:nvPr>
            </p:nvSpPr>
            <p:spPr bwMode="auto">
              <a:xfrm>
                <a:off x="3355929" y="1651535"/>
                <a:ext cx="300295" cy="33621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96" name="Oval 10"/>
              <p:cNvSpPr>
                <a:spLocks noChangeArrowheads="1"/>
              </p:cNvSpPr>
              <p:nvPr>
                <p:custDataLst>
                  <p:tags r:id="rId12"/>
                </p:custDataLst>
              </p:nvPr>
            </p:nvSpPr>
            <p:spPr bwMode="auto">
              <a:xfrm>
                <a:off x="3368662"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97" name="Oval 9"/>
              <p:cNvSpPr>
                <a:spLocks noChangeArrowheads="1"/>
              </p:cNvSpPr>
              <p:nvPr>
                <p:custDataLst>
                  <p:tags r:id="rId13"/>
                </p:custDataLst>
              </p:nvPr>
            </p:nvSpPr>
            <p:spPr bwMode="auto">
              <a:xfrm>
                <a:off x="4021246"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98" name="Oval 8"/>
              <p:cNvSpPr>
                <a:spLocks noChangeArrowheads="1"/>
              </p:cNvSpPr>
              <p:nvPr>
                <p:custDataLst>
                  <p:tags r:id="rId14"/>
                </p:custDataLst>
              </p:nvPr>
            </p:nvSpPr>
            <p:spPr bwMode="auto">
              <a:xfrm>
                <a:off x="2677878"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99" name="Oval 7"/>
              <p:cNvSpPr>
                <a:spLocks noChangeArrowheads="1"/>
              </p:cNvSpPr>
              <p:nvPr>
                <p:custDataLst>
                  <p:tags r:id="rId15"/>
                </p:custDataLst>
              </p:nvPr>
            </p:nvSpPr>
            <p:spPr bwMode="auto">
              <a:xfrm>
                <a:off x="2970745"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100" name="Oval 6"/>
              <p:cNvSpPr>
                <a:spLocks noChangeArrowheads="1"/>
              </p:cNvSpPr>
              <p:nvPr>
                <p:custDataLst>
                  <p:tags r:id="rId16"/>
                </p:custDataLst>
              </p:nvPr>
            </p:nvSpPr>
            <p:spPr bwMode="auto">
              <a:xfrm>
                <a:off x="3639246"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101" name="Oval 5"/>
              <p:cNvSpPr>
                <a:spLocks noChangeArrowheads="1"/>
              </p:cNvSpPr>
              <p:nvPr>
                <p:custDataLst>
                  <p:tags r:id="rId17"/>
                </p:custDataLst>
              </p:nvPr>
            </p:nvSpPr>
            <p:spPr bwMode="auto">
              <a:xfrm>
                <a:off x="2365911" y="2886099"/>
                <a:ext cx="299234"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102" name="Oval 4"/>
              <p:cNvSpPr>
                <a:spLocks noChangeArrowheads="1"/>
              </p:cNvSpPr>
              <p:nvPr>
                <p:custDataLst>
                  <p:tags r:id="rId18"/>
                </p:custDataLst>
              </p:nvPr>
            </p:nvSpPr>
            <p:spPr bwMode="auto">
              <a:xfrm>
                <a:off x="4427652"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103" name="Oval 3"/>
              <p:cNvSpPr>
                <a:spLocks noChangeArrowheads="1"/>
              </p:cNvSpPr>
              <p:nvPr>
                <p:custDataLst>
                  <p:tags r:id="rId19"/>
                </p:custDataLst>
              </p:nvPr>
            </p:nvSpPr>
            <p:spPr bwMode="auto">
              <a:xfrm>
                <a:off x="3368662" y="35129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8</a:t>
                </a:r>
              </a:p>
            </p:txBody>
          </p:sp>
          <p:sp>
            <p:nvSpPr>
              <p:cNvPr id="104" name="Oval 2"/>
              <p:cNvSpPr>
                <a:spLocks noChangeArrowheads="1"/>
              </p:cNvSpPr>
              <p:nvPr>
                <p:custDataLst>
                  <p:tags r:id="rId20"/>
                </p:custDataLst>
              </p:nvPr>
            </p:nvSpPr>
            <p:spPr bwMode="auto">
              <a:xfrm>
                <a:off x="3951213" y="3509744"/>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9</a:t>
                </a:r>
              </a:p>
            </p:txBody>
          </p:sp>
        </p:grpSp>
        <p:sp>
          <p:nvSpPr>
            <p:cNvPr id="105" name="右箭头 104"/>
            <p:cNvSpPr/>
            <p:nvPr>
              <p:custDataLst>
                <p:tags r:id="rId1"/>
              </p:custDataLst>
            </p:nvPr>
          </p:nvSpPr>
          <p:spPr>
            <a:xfrm>
              <a:off x="5357818" y="4714884"/>
              <a:ext cx="714380" cy="214314"/>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106" name="TextBox 105"/>
            <p:cNvSpPr txBox="1"/>
            <p:nvPr/>
          </p:nvSpPr>
          <p:spPr>
            <a:xfrm>
              <a:off x="5357818" y="4357694"/>
              <a:ext cx="928694" cy="40011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DFS</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树</a:t>
              </a:r>
            </a:p>
          </p:txBody>
        </p:sp>
      </p:grpSp>
      <p:sp>
        <p:nvSpPr>
          <p:cNvPr id="18518" name="Rectangle 86"/>
          <p:cNvSpPr>
            <a:spLocks noChangeArrowheads="1"/>
          </p:cNvSpPr>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525252"/>
              </a:solidFill>
            </a:endParaRPr>
          </a:p>
        </p:txBody>
      </p:sp>
      <p:sp>
        <p:nvSpPr>
          <p:cNvPr id="76" name="文本框 75"/>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pic>
        <p:nvPicPr>
          <p:cNvPr id="3" name="图片 2" descr="图片包含 图示&#10;&#10;描述已自动生成"/>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359212" y="941295"/>
            <a:ext cx="3451909" cy="3444695"/>
          </a:xfrm>
          <a:prstGeom prst="rect">
            <a:avLst/>
          </a:prstGeom>
        </p:spPr>
      </p:pic>
    </p:spTree>
    <p:extLst>
      <p:ext uri="{BB962C8B-B14F-4D97-AF65-F5344CB8AC3E}">
        <p14:creationId xmlns:p14="http://schemas.microsoft.com/office/powerpoint/2010/main" val="1032609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图片包含 图示&#10;&#10;描述已自动生成"/>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359212" y="941295"/>
            <a:ext cx="3451909" cy="3444695"/>
          </a:xfrm>
          <a:prstGeom prst="rect">
            <a:avLst/>
          </a:prstGeom>
        </p:spPr>
      </p:pic>
      <p:sp>
        <p:nvSpPr>
          <p:cNvPr id="12" name="TextBox 11"/>
          <p:cNvSpPr txBox="1"/>
          <p:nvPr/>
        </p:nvSpPr>
        <p:spPr>
          <a:xfrm>
            <a:off x="1137623" y="974146"/>
            <a:ext cx="5000660" cy="40011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邻接表中单链表按顶点编号递增排列！</a:t>
            </a:r>
          </a:p>
        </p:txBody>
      </p:sp>
      <p:grpSp>
        <p:nvGrpSpPr>
          <p:cNvPr id="2" name="组合 12"/>
          <p:cNvGrpSpPr/>
          <p:nvPr/>
        </p:nvGrpSpPr>
        <p:grpSpPr>
          <a:xfrm>
            <a:off x="1555315" y="1492642"/>
            <a:ext cx="2362036" cy="2197608"/>
            <a:chOff x="2365911" y="1651535"/>
            <a:chExt cx="2362036" cy="2197608"/>
          </a:xfrm>
        </p:grpSpPr>
        <p:sp>
          <p:nvSpPr>
            <p:cNvPr id="14" name="Line 23"/>
            <p:cNvSpPr>
              <a:spLocks noChangeShapeType="1"/>
            </p:cNvSpPr>
            <p:nvPr>
              <p:custDataLst>
                <p:tags r:id="rId36"/>
              </p:custDataLst>
            </p:nvPr>
          </p:nvSpPr>
          <p:spPr bwMode="auto">
            <a:xfrm>
              <a:off x="3509790" y="1958055"/>
              <a:ext cx="1061" cy="32985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22"/>
            <p:cNvSpPr/>
            <p:nvPr>
              <p:custDataLst>
                <p:tags r:id="rId37"/>
              </p:custDataLst>
            </p:nvPr>
          </p:nvSpPr>
          <p:spPr bwMode="auto">
            <a:xfrm>
              <a:off x="3642429" y="1886993"/>
              <a:ext cx="446728" cy="416824"/>
            </a:xfrm>
            <a:custGeom>
              <a:avLst/>
              <a:gdLst/>
              <a:ahLst/>
              <a:cxnLst>
                <a:cxn ang="0">
                  <a:pos x="0" y="0"/>
                </a:cxn>
                <a:cxn ang="0">
                  <a:pos x="421" y="393"/>
                </a:cxn>
              </a:cxnLst>
              <a:rect l="0" t="0" r="r" b="b"/>
              <a:pathLst>
                <a:path w="421" h="393">
                  <a:moveTo>
                    <a:pt x="0" y="0"/>
                  </a:moveTo>
                  <a:lnTo>
                    <a:pt x="421" y="39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Line 21"/>
            <p:cNvSpPr>
              <a:spLocks noChangeShapeType="1"/>
            </p:cNvSpPr>
            <p:nvPr>
              <p:custDataLst>
                <p:tags r:id="rId38"/>
              </p:custDataLst>
            </p:nvPr>
          </p:nvSpPr>
          <p:spPr bwMode="auto">
            <a:xfrm>
              <a:off x="3659407" y="2421546"/>
              <a:ext cx="382000"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Freeform 20"/>
            <p:cNvSpPr/>
            <p:nvPr>
              <p:custDataLst>
                <p:tags r:id="rId39"/>
              </p:custDataLst>
            </p:nvPr>
          </p:nvSpPr>
          <p:spPr bwMode="auto">
            <a:xfrm>
              <a:off x="2551606" y="2492608"/>
              <a:ext cx="187817" cy="450764"/>
            </a:xfrm>
            <a:custGeom>
              <a:avLst/>
              <a:gdLst/>
              <a:ahLst/>
              <a:cxnLst>
                <a:cxn ang="0">
                  <a:pos x="177" y="0"/>
                </a:cxn>
                <a:cxn ang="0">
                  <a:pos x="0" y="425"/>
                </a:cxn>
              </a:cxnLst>
              <a:rect l="0" t="0" r="r" b="b"/>
              <a:pathLst>
                <a:path w="177" h="425">
                  <a:moveTo>
                    <a:pt x="177" y="0"/>
                  </a:moveTo>
                  <a:lnTo>
                    <a:pt x="0" y="4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Freeform 19"/>
            <p:cNvSpPr/>
            <p:nvPr>
              <p:custDataLst>
                <p:tags r:id="rId40"/>
              </p:custDataLst>
            </p:nvPr>
          </p:nvSpPr>
          <p:spPr bwMode="auto">
            <a:xfrm>
              <a:off x="3544807" y="3141708"/>
              <a:ext cx="192061" cy="397733"/>
            </a:xfrm>
            <a:custGeom>
              <a:avLst/>
              <a:gdLst/>
              <a:ahLst/>
              <a:cxnLst>
                <a:cxn ang="0">
                  <a:pos x="180" y="0"/>
                </a:cxn>
                <a:cxn ang="0">
                  <a:pos x="0" y="375"/>
                </a:cxn>
              </a:cxnLst>
              <a:rect l="0" t="0" r="r" b="b"/>
              <a:pathLst>
                <a:path w="180" h="375">
                  <a:moveTo>
                    <a:pt x="180" y="0"/>
                  </a:moveTo>
                  <a:lnTo>
                    <a:pt x="0" y="3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18"/>
            <p:cNvSpPr/>
            <p:nvPr>
              <p:custDataLst>
                <p:tags r:id="rId41"/>
              </p:custDataLst>
            </p:nvPr>
          </p:nvSpPr>
          <p:spPr bwMode="auto">
            <a:xfrm>
              <a:off x="3885424" y="3126860"/>
              <a:ext cx="238750" cy="470916"/>
            </a:xfrm>
            <a:custGeom>
              <a:avLst/>
              <a:gdLst/>
              <a:ahLst/>
              <a:cxnLst>
                <a:cxn ang="0">
                  <a:pos x="0" y="0"/>
                </a:cxn>
                <a:cxn ang="0">
                  <a:pos x="225" y="443"/>
                </a:cxn>
              </a:cxnLst>
              <a:rect l="0" t="0" r="r" b="b"/>
              <a:pathLst>
                <a:path w="225" h="443">
                  <a:moveTo>
                    <a:pt x="0" y="0"/>
                  </a:moveTo>
                  <a:lnTo>
                    <a:pt x="225" y="44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17"/>
            <p:cNvSpPr/>
            <p:nvPr>
              <p:custDataLst>
                <p:tags r:id="rId42"/>
              </p:custDataLst>
            </p:nvPr>
          </p:nvSpPr>
          <p:spPr bwMode="auto">
            <a:xfrm>
              <a:off x="4305624" y="2539275"/>
              <a:ext cx="219650" cy="329853"/>
            </a:xfrm>
            <a:custGeom>
              <a:avLst/>
              <a:gdLst/>
              <a:ahLst/>
              <a:cxnLst>
                <a:cxn ang="0">
                  <a:pos x="0" y="0"/>
                </a:cxn>
                <a:cxn ang="0">
                  <a:pos x="207" y="311"/>
                </a:cxn>
              </a:cxnLst>
              <a:rect l="0" t="0" r="r" b="b"/>
              <a:pathLst>
                <a:path w="207" h="311">
                  <a:moveTo>
                    <a:pt x="0" y="0"/>
                  </a:moveTo>
                  <a:lnTo>
                    <a:pt x="207" y="31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Line 16"/>
            <p:cNvSpPr>
              <a:spLocks noChangeShapeType="1"/>
            </p:cNvSpPr>
            <p:nvPr>
              <p:custDataLst>
                <p:tags r:id="rId43"/>
              </p:custDataLst>
            </p:nvPr>
          </p:nvSpPr>
          <p:spPr bwMode="auto">
            <a:xfrm>
              <a:off x="3941663" y="3035646"/>
              <a:ext cx="574062" cy="10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Freeform 15"/>
            <p:cNvSpPr/>
            <p:nvPr>
              <p:custDataLst>
                <p:tags r:id="rId44"/>
              </p:custDataLst>
            </p:nvPr>
          </p:nvSpPr>
          <p:spPr bwMode="auto">
            <a:xfrm>
              <a:off x="3216923" y="2455486"/>
              <a:ext cx="238750" cy="452885"/>
            </a:xfrm>
            <a:custGeom>
              <a:avLst/>
              <a:gdLst/>
              <a:ahLst/>
              <a:cxnLst>
                <a:cxn ang="0">
                  <a:pos x="225" y="0"/>
                </a:cxn>
                <a:cxn ang="0">
                  <a:pos x="0" y="427"/>
                </a:cxn>
              </a:cxnLst>
              <a:rect l="0" t="0" r="r" b="b"/>
              <a:pathLst>
                <a:path w="225" h="427">
                  <a:moveTo>
                    <a:pt x="225" y="0"/>
                  </a:moveTo>
                  <a:lnTo>
                    <a:pt x="0"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Freeform 14"/>
            <p:cNvSpPr/>
            <p:nvPr>
              <p:custDataLst>
                <p:tags r:id="rId45"/>
              </p:custDataLst>
            </p:nvPr>
          </p:nvSpPr>
          <p:spPr bwMode="auto">
            <a:xfrm>
              <a:off x="3581946" y="2517002"/>
              <a:ext cx="166595" cy="413642"/>
            </a:xfrm>
            <a:custGeom>
              <a:avLst/>
              <a:gdLst/>
              <a:ahLst/>
              <a:cxnLst>
                <a:cxn ang="0">
                  <a:pos x="0" y="0"/>
                </a:cxn>
                <a:cxn ang="0">
                  <a:pos x="157" y="390"/>
                </a:cxn>
              </a:cxnLst>
              <a:rect l="0" t="0" r="r" b="b"/>
              <a:pathLst>
                <a:path w="157" h="390">
                  <a:moveTo>
                    <a:pt x="0" y="0"/>
                  </a:moveTo>
                  <a:lnTo>
                    <a:pt x="15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Freeform 13"/>
            <p:cNvSpPr/>
            <p:nvPr>
              <p:custDataLst>
                <p:tags r:id="rId46"/>
              </p:custDataLst>
            </p:nvPr>
          </p:nvSpPr>
          <p:spPr bwMode="auto">
            <a:xfrm>
              <a:off x="2939973" y="2529730"/>
              <a:ext cx="151739" cy="429552"/>
            </a:xfrm>
            <a:custGeom>
              <a:avLst/>
              <a:gdLst/>
              <a:ahLst/>
              <a:cxnLst>
                <a:cxn ang="0">
                  <a:pos x="0" y="0"/>
                </a:cxn>
                <a:cxn ang="0">
                  <a:pos x="143" y="406"/>
                </a:cxn>
              </a:cxnLst>
              <a:rect l="0" t="0" r="r" b="b"/>
              <a:pathLst>
                <a:path w="143" h="406">
                  <a:moveTo>
                    <a:pt x="0" y="0"/>
                  </a:moveTo>
                  <a:lnTo>
                    <a:pt x="143" y="40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 name="Freeform 12"/>
            <p:cNvSpPr/>
            <p:nvPr>
              <p:custDataLst>
                <p:tags r:id="rId47"/>
              </p:custDataLst>
            </p:nvPr>
          </p:nvSpPr>
          <p:spPr bwMode="auto">
            <a:xfrm>
              <a:off x="2936789" y="1884872"/>
              <a:ext cx="413834" cy="405157"/>
            </a:xfrm>
            <a:custGeom>
              <a:avLst/>
              <a:gdLst/>
              <a:ahLst/>
              <a:cxnLst>
                <a:cxn ang="0">
                  <a:pos x="389" y="0"/>
                </a:cxn>
                <a:cxn ang="0">
                  <a:pos x="0" y="382"/>
                </a:cxn>
              </a:cxnLst>
              <a:rect l="0" t="0" r="r" b="b"/>
              <a:pathLst>
                <a:path w="389" h="382">
                  <a:moveTo>
                    <a:pt x="389" y="0"/>
                  </a:moveTo>
                  <a:lnTo>
                    <a:pt x="0" y="38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Oval 11"/>
            <p:cNvSpPr>
              <a:spLocks noChangeArrowheads="1"/>
            </p:cNvSpPr>
            <p:nvPr>
              <p:custDataLst>
                <p:tags r:id="rId48"/>
              </p:custDataLst>
            </p:nvPr>
          </p:nvSpPr>
          <p:spPr bwMode="auto">
            <a:xfrm>
              <a:off x="3355929" y="1651535"/>
              <a:ext cx="300295" cy="33621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27" name="Oval 10"/>
            <p:cNvSpPr>
              <a:spLocks noChangeArrowheads="1"/>
            </p:cNvSpPr>
            <p:nvPr>
              <p:custDataLst>
                <p:tags r:id="rId49"/>
              </p:custDataLst>
            </p:nvPr>
          </p:nvSpPr>
          <p:spPr bwMode="auto">
            <a:xfrm>
              <a:off x="3368662"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28" name="Oval 9"/>
            <p:cNvSpPr>
              <a:spLocks noChangeArrowheads="1"/>
            </p:cNvSpPr>
            <p:nvPr>
              <p:custDataLst>
                <p:tags r:id="rId50"/>
              </p:custDataLst>
            </p:nvPr>
          </p:nvSpPr>
          <p:spPr bwMode="auto">
            <a:xfrm>
              <a:off x="4021246"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29" name="Oval 8"/>
            <p:cNvSpPr>
              <a:spLocks noChangeArrowheads="1"/>
            </p:cNvSpPr>
            <p:nvPr>
              <p:custDataLst>
                <p:tags r:id="rId51"/>
              </p:custDataLst>
            </p:nvPr>
          </p:nvSpPr>
          <p:spPr bwMode="auto">
            <a:xfrm>
              <a:off x="2677878"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0" name="Oval 7"/>
            <p:cNvSpPr>
              <a:spLocks noChangeArrowheads="1"/>
            </p:cNvSpPr>
            <p:nvPr>
              <p:custDataLst>
                <p:tags r:id="rId52"/>
              </p:custDataLst>
            </p:nvPr>
          </p:nvSpPr>
          <p:spPr bwMode="auto">
            <a:xfrm>
              <a:off x="2970745"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31" name="Oval 6"/>
            <p:cNvSpPr>
              <a:spLocks noChangeArrowheads="1"/>
            </p:cNvSpPr>
            <p:nvPr>
              <p:custDataLst>
                <p:tags r:id="rId53"/>
              </p:custDataLst>
            </p:nvPr>
          </p:nvSpPr>
          <p:spPr bwMode="auto">
            <a:xfrm>
              <a:off x="3639246"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32" name="Oval 5"/>
            <p:cNvSpPr>
              <a:spLocks noChangeArrowheads="1"/>
            </p:cNvSpPr>
            <p:nvPr>
              <p:custDataLst>
                <p:tags r:id="rId54"/>
              </p:custDataLst>
            </p:nvPr>
          </p:nvSpPr>
          <p:spPr bwMode="auto">
            <a:xfrm>
              <a:off x="2365911" y="2886099"/>
              <a:ext cx="299234"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33" name="Oval 4"/>
            <p:cNvSpPr>
              <a:spLocks noChangeArrowheads="1"/>
            </p:cNvSpPr>
            <p:nvPr>
              <p:custDataLst>
                <p:tags r:id="rId55"/>
              </p:custDataLst>
            </p:nvPr>
          </p:nvSpPr>
          <p:spPr bwMode="auto">
            <a:xfrm>
              <a:off x="4427652"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34" name="Oval 3"/>
            <p:cNvSpPr>
              <a:spLocks noChangeArrowheads="1"/>
            </p:cNvSpPr>
            <p:nvPr>
              <p:custDataLst>
                <p:tags r:id="rId56"/>
              </p:custDataLst>
            </p:nvPr>
          </p:nvSpPr>
          <p:spPr bwMode="auto">
            <a:xfrm>
              <a:off x="3368662" y="35129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8</a:t>
              </a:r>
            </a:p>
          </p:txBody>
        </p:sp>
        <p:sp>
          <p:nvSpPr>
            <p:cNvPr id="35" name="Oval 2"/>
            <p:cNvSpPr>
              <a:spLocks noChangeArrowheads="1"/>
            </p:cNvSpPr>
            <p:nvPr>
              <p:custDataLst>
                <p:tags r:id="rId57"/>
              </p:custDataLst>
            </p:nvPr>
          </p:nvSpPr>
          <p:spPr bwMode="auto">
            <a:xfrm>
              <a:off x="3951213" y="3509744"/>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9</a:t>
              </a:r>
            </a:p>
          </p:txBody>
        </p:sp>
      </p:grpSp>
      <p:sp>
        <p:nvSpPr>
          <p:cNvPr id="18454" name="Rectangle 22"/>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7" name="下箭头 56"/>
          <p:cNvSpPr/>
          <p:nvPr>
            <p:custDataLst>
              <p:tags r:id="rId2"/>
            </p:custDataLst>
          </p:nvPr>
        </p:nvSpPr>
        <p:spPr>
          <a:xfrm>
            <a:off x="2717373" y="3978684"/>
            <a:ext cx="214315" cy="42862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58" name="TextBox 57"/>
          <p:cNvSpPr txBox="1"/>
          <p:nvPr/>
        </p:nvSpPr>
        <p:spPr>
          <a:xfrm>
            <a:off x="2984075" y="3992564"/>
            <a:ext cx="857256" cy="369332"/>
          </a:xfrm>
          <a:prstGeom prst="rect">
            <a:avLst/>
          </a:prstGeom>
          <a:noFill/>
        </p:spPr>
        <p:txBody>
          <a:bodyPr wrap="square" rtlCol="0">
            <a:spAutoFit/>
          </a:bodyPr>
          <a:lstStyle/>
          <a:p>
            <a:r>
              <a:rPr lang="en-US" altLang="zh-CN">
                <a:solidFill>
                  <a:srgbClr val="000000"/>
                </a:solidFill>
                <a:latin typeface="微软雅黑" panose="020B0503020204020204" charset="-122"/>
                <a:ea typeface="微软雅黑" panose="020B0503020204020204" charset="-122"/>
                <a:cs typeface="Consolas" panose="020B0609020204030204" pitchFamily="49" charset="0"/>
              </a:rPr>
              <a:t>BFS(0)</a:t>
            </a:r>
          </a:p>
        </p:txBody>
      </p:sp>
      <p:sp>
        <p:nvSpPr>
          <p:cNvPr id="18486" name="Rectangle 54"/>
          <p:cNvSpPr>
            <a:spLocks noChangeArrowheads="1"/>
          </p:cNvSpPr>
          <p:nvPr>
            <p:custDataLst>
              <p:tags r:id="rId3"/>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05" name="右箭头 104"/>
          <p:cNvSpPr/>
          <p:nvPr>
            <p:custDataLst>
              <p:tags r:id="rId4"/>
            </p:custDataLst>
          </p:nvPr>
        </p:nvSpPr>
        <p:spPr>
          <a:xfrm>
            <a:off x="5877315" y="5228306"/>
            <a:ext cx="714380" cy="214314"/>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106" name="TextBox 105"/>
          <p:cNvSpPr txBox="1"/>
          <p:nvPr/>
        </p:nvSpPr>
        <p:spPr>
          <a:xfrm>
            <a:off x="5805882" y="4799678"/>
            <a:ext cx="928695" cy="40011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BFS</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树</a:t>
            </a:r>
          </a:p>
        </p:txBody>
      </p:sp>
      <p:sp>
        <p:nvSpPr>
          <p:cNvPr id="18518" name="Rectangle 86"/>
          <p:cNvSpPr>
            <a:spLocks noChangeArrowheads="1"/>
          </p:cNvSpPr>
          <p:nvPr>
            <p:custDataLst>
              <p:tags r:id="rId5"/>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3270" name="Rectangle 22"/>
          <p:cNvSpPr>
            <a:spLocks noChangeArrowheads="1"/>
          </p:cNvSpPr>
          <p:nvPr>
            <p:custDataLst>
              <p:tags r:id="rId6"/>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107" name="组合 106"/>
          <p:cNvGrpSpPr/>
          <p:nvPr/>
        </p:nvGrpSpPr>
        <p:grpSpPr>
          <a:xfrm>
            <a:off x="1698557" y="4521489"/>
            <a:ext cx="2643207" cy="2136534"/>
            <a:chOff x="1000100" y="4366640"/>
            <a:chExt cx="2643206" cy="2136534"/>
          </a:xfrm>
        </p:grpSpPr>
        <p:sp>
          <p:nvSpPr>
            <p:cNvPr id="53268" name="Text Box 20"/>
            <p:cNvSpPr txBox="1">
              <a:spLocks noChangeArrowheads="1"/>
            </p:cNvSpPr>
            <p:nvPr/>
          </p:nvSpPr>
          <p:spPr bwMode="auto">
            <a:xfrm>
              <a:off x="1000100" y="4366640"/>
              <a:ext cx="362571"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53267" name="Text Box 19"/>
            <p:cNvSpPr txBox="1">
              <a:spLocks noChangeArrowheads="1"/>
            </p:cNvSpPr>
            <p:nvPr/>
          </p:nvSpPr>
          <p:spPr bwMode="auto">
            <a:xfrm>
              <a:off x="1765707" y="4366640"/>
              <a:ext cx="360952"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53266" name="Text Box 18"/>
            <p:cNvSpPr txBox="1">
              <a:spLocks noChangeArrowheads="1"/>
            </p:cNvSpPr>
            <p:nvPr/>
          </p:nvSpPr>
          <p:spPr bwMode="auto">
            <a:xfrm>
              <a:off x="2531314" y="4366640"/>
              <a:ext cx="360952"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3265" name="Text Box 17"/>
            <p:cNvSpPr txBox="1">
              <a:spLocks noChangeArrowheads="1"/>
            </p:cNvSpPr>
            <p:nvPr/>
          </p:nvSpPr>
          <p:spPr bwMode="auto">
            <a:xfrm>
              <a:off x="2526458" y="4808514"/>
              <a:ext cx="362571" cy="362563"/>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3264" name="Text Box 16"/>
            <p:cNvSpPr txBox="1">
              <a:spLocks noChangeArrowheads="1"/>
            </p:cNvSpPr>
            <p:nvPr/>
          </p:nvSpPr>
          <p:spPr bwMode="auto">
            <a:xfrm>
              <a:off x="1765707" y="5260100"/>
              <a:ext cx="360952"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53263" name="Text Box 15"/>
            <p:cNvSpPr txBox="1">
              <a:spLocks noChangeArrowheads="1"/>
            </p:cNvSpPr>
            <p:nvPr/>
          </p:nvSpPr>
          <p:spPr bwMode="auto">
            <a:xfrm>
              <a:off x="1765707" y="6142229"/>
              <a:ext cx="360952"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Consolas" panose="020B0609020204030204" pitchFamily="49" charset="0"/>
                  <a:ea typeface="宋体" panose="02010600030101010101" pitchFamily="2" charset="-122"/>
                  <a:cs typeface="Consolas" panose="020B0609020204030204" pitchFamily="49" charset="0"/>
                </a:rPr>
                <a:t>3</a:t>
              </a:r>
            </a:p>
          </p:txBody>
        </p:sp>
        <p:sp>
          <p:nvSpPr>
            <p:cNvPr id="53262" name="Text Box 14"/>
            <p:cNvSpPr txBox="1">
              <a:spLocks noChangeArrowheads="1"/>
            </p:cNvSpPr>
            <p:nvPr/>
          </p:nvSpPr>
          <p:spPr bwMode="auto">
            <a:xfrm>
              <a:off x="2531314" y="6132518"/>
              <a:ext cx="360952" cy="362563"/>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Consolas" panose="020B0609020204030204" pitchFamily="49" charset="0"/>
                  <a:ea typeface="宋体" panose="02010600030101010101" pitchFamily="2" charset="-122"/>
                  <a:cs typeface="Consolas" panose="020B0609020204030204" pitchFamily="49" charset="0"/>
                </a:rPr>
                <a:t>7</a:t>
              </a:r>
            </a:p>
          </p:txBody>
        </p:sp>
        <p:sp>
          <p:nvSpPr>
            <p:cNvPr id="53261" name="Text Box 13"/>
            <p:cNvSpPr txBox="1">
              <a:spLocks noChangeArrowheads="1"/>
            </p:cNvSpPr>
            <p:nvPr/>
          </p:nvSpPr>
          <p:spPr bwMode="auto">
            <a:xfrm>
              <a:off x="2531314" y="5260100"/>
              <a:ext cx="360952"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3260" name="Text Box 12"/>
            <p:cNvSpPr txBox="1">
              <a:spLocks noChangeArrowheads="1"/>
            </p:cNvSpPr>
            <p:nvPr/>
          </p:nvSpPr>
          <p:spPr bwMode="auto">
            <a:xfrm>
              <a:off x="3280735" y="5260100"/>
              <a:ext cx="362571"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53259" name="Line 11"/>
            <p:cNvSpPr>
              <a:spLocks noChangeShapeType="1"/>
            </p:cNvSpPr>
            <p:nvPr>
              <p:custDataLst>
                <p:tags r:id="rId27"/>
              </p:custDataLst>
            </p:nvPr>
          </p:nvSpPr>
          <p:spPr bwMode="auto">
            <a:xfrm>
              <a:off x="1318968" y="4474012"/>
              <a:ext cx="43379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8" name="Line 10"/>
            <p:cNvSpPr>
              <a:spLocks noChangeShapeType="1"/>
            </p:cNvSpPr>
            <p:nvPr>
              <p:custDataLst>
                <p:tags r:id="rId28"/>
              </p:custDataLst>
            </p:nvPr>
          </p:nvSpPr>
          <p:spPr bwMode="auto">
            <a:xfrm>
              <a:off x="2097524" y="4474012"/>
              <a:ext cx="43379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7" name="Line 9"/>
            <p:cNvSpPr>
              <a:spLocks noChangeShapeType="1"/>
            </p:cNvSpPr>
            <p:nvPr>
              <p:custDataLst>
                <p:tags r:id="rId29"/>
              </p:custDataLst>
            </p:nvPr>
          </p:nvSpPr>
          <p:spPr bwMode="auto">
            <a:xfrm>
              <a:off x="2120185" y="5373946"/>
              <a:ext cx="43379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6" name="Line 8"/>
            <p:cNvSpPr>
              <a:spLocks noChangeShapeType="1"/>
            </p:cNvSpPr>
            <p:nvPr>
              <p:custDataLst>
                <p:tags r:id="rId30"/>
              </p:custDataLst>
            </p:nvPr>
          </p:nvSpPr>
          <p:spPr bwMode="auto">
            <a:xfrm>
              <a:off x="2100761" y="6239890"/>
              <a:ext cx="43379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5" name="Line 7"/>
            <p:cNvSpPr>
              <a:spLocks noChangeShapeType="1"/>
            </p:cNvSpPr>
            <p:nvPr>
              <p:custDataLst>
                <p:tags r:id="rId31"/>
              </p:custDataLst>
            </p:nvPr>
          </p:nvSpPr>
          <p:spPr bwMode="auto">
            <a:xfrm>
              <a:off x="2843708" y="5365853"/>
              <a:ext cx="43379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4" name="Text Box 6"/>
            <p:cNvSpPr txBox="1">
              <a:spLocks noChangeArrowheads="1"/>
            </p:cNvSpPr>
            <p:nvPr/>
          </p:nvSpPr>
          <p:spPr bwMode="auto">
            <a:xfrm>
              <a:off x="3280735" y="5701974"/>
              <a:ext cx="362571" cy="360945"/>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53253" name="Freeform 5"/>
            <p:cNvSpPr/>
            <p:nvPr>
              <p:custDataLst>
                <p:tags r:id="rId32"/>
              </p:custDataLst>
            </p:nvPr>
          </p:nvSpPr>
          <p:spPr bwMode="auto">
            <a:xfrm>
              <a:off x="2084575" y="4571127"/>
              <a:ext cx="437027" cy="309150"/>
            </a:xfrm>
            <a:custGeom>
              <a:avLst/>
              <a:gdLst/>
              <a:ahLst/>
              <a:cxnLst>
                <a:cxn ang="0">
                  <a:pos x="0" y="0"/>
                </a:cxn>
                <a:cxn ang="0">
                  <a:pos x="308" y="218"/>
                </a:cxn>
              </a:cxnLst>
              <a:rect l="0" t="0" r="r" b="b"/>
              <a:pathLst>
                <a:path w="308" h="218">
                  <a:moveTo>
                    <a:pt x="0" y="0"/>
                  </a:moveTo>
                  <a:lnTo>
                    <a:pt x="308" y="218"/>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2" name="Freeform 4"/>
            <p:cNvSpPr/>
            <p:nvPr>
              <p:custDataLst>
                <p:tags r:id="rId33"/>
              </p:custDataLst>
            </p:nvPr>
          </p:nvSpPr>
          <p:spPr bwMode="auto">
            <a:xfrm>
              <a:off x="2843708" y="5496959"/>
              <a:ext cx="435409" cy="309150"/>
            </a:xfrm>
            <a:custGeom>
              <a:avLst/>
              <a:gdLst/>
              <a:ahLst/>
              <a:cxnLst>
                <a:cxn ang="0">
                  <a:pos x="0" y="0"/>
                </a:cxn>
                <a:cxn ang="0">
                  <a:pos x="308" y="218"/>
                </a:cxn>
              </a:cxnLst>
              <a:rect l="0" t="0" r="r" b="b"/>
              <a:pathLst>
                <a:path w="308" h="218">
                  <a:moveTo>
                    <a:pt x="0" y="0"/>
                  </a:moveTo>
                  <a:lnTo>
                    <a:pt x="308" y="218"/>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1" name="Freeform 3"/>
            <p:cNvSpPr/>
            <p:nvPr>
              <p:custDataLst>
                <p:tags r:id="rId34"/>
              </p:custDataLst>
            </p:nvPr>
          </p:nvSpPr>
          <p:spPr bwMode="auto">
            <a:xfrm>
              <a:off x="1276884" y="4561416"/>
              <a:ext cx="529289" cy="781777"/>
            </a:xfrm>
            <a:custGeom>
              <a:avLst/>
              <a:gdLst/>
              <a:ahLst/>
              <a:cxnLst>
                <a:cxn ang="0">
                  <a:pos x="0" y="0"/>
                </a:cxn>
                <a:cxn ang="0">
                  <a:pos x="374" y="552"/>
                </a:cxn>
              </a:cxnLst>
              <a:rect l="0" t="0" r="r" b="b"/>
              <a:pathLst>
                <a:path w="374" h="552">
                  <a:moveTo>
                    <a:pt x="0" y="0"/>
                  </a:moveTo>
                  <a:lnTo>
                    <a:pt x="374" y="55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53250" name="Freeform 2"/>
            <p:cNvSpPr/>
            <p:nvPr>
              <p:custDataLst>
                <p:tags r:id="rId35"/>
              </p:custDataLst>
            </p:nvPr>
          </p:nvSpPr>
          <p:spPr bwMode="auto">
            <a:xfrm>
              <a:off x="1255842" y="4656912"/>
              <a:ext cx="585940" cy="1519853"/>
            </a:xfrm>
            <a:custGeom>
              <a:avLst/>
              <a:gdLst/>
              <a:ahLst/>
              <a:cxnLst>
                <a:cxn ang="0">
                  <a:pos x="0" y="0"/>
                </a:cxn>
                <a:cxn ang="0">
                  <a:pos x="413" y="1073"/>
                </a:cxn>
              </a:cxnLst>
              <a:rect l="0" t="0" r="r" b="b"/>
              <a:pathLst>
                <a:path w="413" h="1073">
                  <a:moveTo>
                    <a:pt x="0" y="0"/>
                  </a:moveTo>
                  <a:lnTo>
                    <a:pt x="413" y="107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cs typeface="Consolas" panose="020B0609020204030204" pitchFamily="49" charset="0"/>
              </a:endParaRPr>
            </a:p>
          </p:txBody>
        </p:sp>
      </p:grpSp>
      <p:grpSp>
        <p:nvGrpSpPr>
          <p:cNvPr id="108" name="组合 12"/>
          <p:cNvGrpSpPr/>
          <p:nvPr/>
        </p:nvGrpSpPr>
        <p:grpSpPr>
          <a:xfrm>
            <a:off x="8026911" y="4214969"/>
            <a:ext cx="2362036" cy="2197608"/>
            <a:chOff x="2365911" y="1651535"/>
            <a:chExt cx="2362036" cy="2197608"/>
          </a:xfrm>
        </p:grpSpPr>
        <p:sp>
          <p:nvSpPr>
            <p:cNvPr id="109" name="Line 23"/>
            <p:cNvSpPr>
              <a:spLocks noChangeShapeType="1"/>
            </p:cNvSpPr>
            <p:nvPr>
              <p:custDataLst>
                <p:tags r:id="rId8"/>
              </p:custDataLst>
            </p:nvPr>
          </p:nvSpPr>
          <p:spPr bwMode="auto">
            <a:xfrm>
              <a:off x="3509790" y="1958055"/>
              <a:ext cx="1061" cy="32985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0" name="Freeform 22"/>
            <p:cNvSpPr/>
            <p:nvPr>
              <p:custDataLst>
                <p:tags r:id="rId9"/>
              </p:custDataLst>
            </p:nvPr>
          </p:nvSpPr>
          <p:spPr bwMode="auto">
            <a:xfrm>
              <a:off x="3642429" y="1886993"/>
              <a:ext cx="446728" cy="416824"/>
            </a:xfrm>
            <a:custGeom>
              <a:avLst/>
              <a:gdLst/>
              <a:ahLst/>
              <a:cxnLst>
                <a:cxn ang="0">
                  <a:pos x="0" y="0"/>
                </a:cxn>
                <a:cxn ang="0">
                  <a:pos x="421" y="393"/>
                </a:cxn>
              </a:cxnLst>
              <a:rect l="0" t="0" r="r" b="b"/>
              <a:pathLst>
                <a:path w="421" h="393">
                  <a:moveTo>
                    <a:pt x="0" y="0"/>
                  </a:moveTo>
                  <a:lnTo>
                    <a:pt x="421" y="39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2" name="Freeform 20"/>
            <p:cNvSpPr/>
            <p:nvPr>
              <p:custDataLst>
                <p:tags r:id="rId10"/>
              </p:custDataLst>
            </p:nvPr>
          </p:nvSpPr>
          <p:spPr bwMode="auto">
            <a:xfrm>
              <a:off x="2551606" y="2492608"/>
              <a:ext cx="187817" cy="450764"/>
            </a:xfrm>
            <a:custGeom>
              <a:avLst/>
              <a:gdLst/>
              <a:ahLst/>
              <a:cxnLst>
                <a:cxn ang="0">
                  <a:pos x="177" y="0"/>
                </a:cxn>
                <a:cxn ang="0">
                  <a:pos x="0" y="425"/>
                </a:cxn>
              </a:cxnLst>
              <a:rect l="0" t="0" r="r" b="b"/>
              <a:pathLst>
                <a:path w="177" h="425">
                  <a:moveTo>
                    <a:pt x="177" y="0"/>
                  </a:moveTo>
                  <a:lnTo>
                    <a:pt x="0" y="4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3" name="Freeform 19"/>
            <p:cNvSpPr/>
            <p:nvPr>
              <p:custDataLst>
                <p:tags r:id="rId11"/>
              </p:custDataLst>
            </p:nvPr>
          </p:nvSpPr>
          <p:spPr bwMode="auto">
            <a:xfrm>
              <a:off x="3544807" y="3141708"/>
              <a:ext cx="192061" cy="397733"/>
            </a:xfrm>
            <a:custGeom>
              <a:avLst/>
              <a:gdLst/>
              <a:ahLst/>
              <a:cxnLst>
                <a:cxn ang="0">
                  <a:pos x="180" y="0"/>
                </a:cxn>
                <a:cxn ang="0">
                  <a:pos x="0" y="375"/>
                </a:cxn>
              </a:cxnLst>
              <a:rect l="0" t="0" r="r" b="b"/>
              <a:pathLst>
                <a:path w="180" h="375">
                  <a:moveTo>
                    <a:pt x="180" y="0"/>
                  </a:moveTo>
                  <a:lnTo>
                    <a:pt x="0" y="3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4" name="Freeform 18"/>
            <p:cNvSpPr/>
            <p:nvPr>
              <p:custDataLst>
                <p:tags r:id="rId12"/>
              </p:custDataLst>
            </p:nvPr>
          </p:nvSpPr>
          <p:spPr bwMode="auto">
            <a:xfrm>
              <a:off x="3885424" y="3126860"/>
              <a:ext cx="238750" cy="470916"/>
            </a:xfrm>
            <a:custGeom>
              <a:avLst/>
              <a:gdLst/>
              <a:ahLst/>
              <a:cxnLst>
                <a:cxn ang="0">
                  <a:pos x="0" y="0"/>
                </a:cxn>
                <a:cxn ang="0">
                  <a:pos x="225" y="443"/>
                </a:cxn>
              </a:cxnLst>
              <a:rect l="0" t="0" r="r" b="b"/>
              <a:pathLst>
                <a:path w="225" h="443">
                  <a:moveTo>
                    <a:pt x="0" y="0"/>
                  </a:moveTo>
                  <a:lnTo>
                    <a:pt x="225" y="44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5" name="Freeform 17"/>
            <p:cNvSpPr/>
            <p:nvPr>
              <p:custDataLst>
                <p:tags r:id="rId13"/>
              </p:custDataLst>
            </p:nvPr>
          </p:nvSpPr>
          <p:spPr bwMode="auto">
            <a:xfrm>
              <a:off x="4305624" y="2539275"/>
              <a:ext cx="219650" cy="329853"/>
            </a:xfrm>
            <a:custGeom>
              <a:avLst/>
              <a:gdLst/>
              <a:ahLst/>
              <a:cxnLst>
                <a:cxn ang="0">
                  <a:pos x="0" y="0"/>
                </a:cxn>
                <a:cxn ang="0">
                  <a:pos x="207" y="311"/>
                </a:cxn>
              </a:cxnLst>
              <a:rect l="0" t="0" r="r" b="b"/>
              <a:pathLst>
                <a:path w="207" h="311">
                  <a:moveTo>
                    <a:pt x="0" y="0"/>
                  </a:moveTo>
                  <a:lnTo>
                    <a:pt x="207" y="311"/>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8" name="Freeform 14"/>
            <p:cNvSpPr/>
            <p:nvPr>
              <p:custDataLst>
                <p:tags r:id="rId14"/>
              </p:custDataLst>
            </p:nvPr>
          </p:nvSpPr>
          <p:spPr bwMode="auto">
            <a:xfrm>
              <a:off x="3581946" y="2517002"/>
              <a:ext cx="166595" cy="413642"/>
            </a:xfrm>
            <a:custGeom>
              <a:avLst/>
              <a:gdLst/>
              <a:ahLst/>
              <a:cxnLst>
                <a:cxn ang="0">
                  <a:pos x="0" y="0"/>
                </a:cxn>
                <a:cxn ang="0">
                  <a:pos x="157" y="390"/>
                </a:cxn>
              </a:cxnLst>
              <a:rect l="0" t="0" r="r" b="b"/>
              <a:pathLst>
                <a:path w="157" h="390">
                  <a:moveTo>
                    <a:pt x="0" y="0"/>
                  </a:moveTo>
                  <a:lnTo>
                    <a:pt x="15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9" name="Freeform 13"/>
            <p:cNvSpPr/>
            <p:nvPr>
              <p:custDataLst>
                <p:tags r:id="rId15"/>
              </p:custDataLst>
            </p:nvPr>
          </p:nvSpPr>
          <p:spPr bwMode="auto">
            <a:xfrm>
              <a:off x="2939973" y="2529730"/>
              <a:ext cx="151739" cy="429552"/>
            </a:xfrm>
            <a:custGeom>
              <a:avLst/>
              <a:gdLst/>
              <a:ahLst/>
              <a:cxnLst>
                <a:cxn ang="0">
                  <a:pos x="0" y="0"/>
                </a:cxn>
                <a:cxn ang="0">
                  <a:pos x="143" y="406"/>
                </a:cxn>
              </a:cxnLst>
              <a:rect l="0" t="0" r="r" b="b"/>
              <a:pathLst>
                <a:path w="143" h="406">
                  <a:moveTo>
                    <a:pt x="0" y="0"/>
                  </a:moveTo>
                  <a:lnTo>
                    <a:pt x="143" y="40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0" name="Freeform 12"/>
            <p:cNvSpPr/>
            <p:nvPr>
              <p:custDataLst>
                <p:tags r:id="rId16"/>
              </p:custDataLst>
            </p:nvPr>
          </p:nvSpPr>
          <p:spPr bwMode="auto">
            <a:xfrm>
              <a:off x="2936789" y="1884872"/>
              <a:ext cx="413834" cy="405157"/>
            </a:xfrm>
            <a:custGeom>
              <a:avLst/>
              <a:gdLst/>
              <a:ahLst/>
              <a:cxnLst>
                <a:cxn ang="0">
                  <a:pos x="389" y="0"/>
                </a:cxn>
                <a:cxn ang="0">
                  <a:pos x="0" y="382"/>
                </a:cxn>
              </a:cxnLst>
              <a:rect l="0" t="0" r="r" b="b"/>
              <a:pathLst>
                <a:path w="389" h="382">
                  <a:moveTo>
                    <a:pt x="389" y="0"/>
                  </a:moveTo>
                  <a:lnTo>
                    <a:pt x="0" y="38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1" name="Oval 11"/>
            <p:cNvSpPr>
              <a:spLocks noChangeArrowheads="1"/>
            </p:cNvSpPr>
            <p:nvPr>
              <p:custDataLst>
                <p:tags r:id="rId17"/>
              </p:custDataLst>
            </p:nvPr>
          </p:nvSpPr>
          <p:spPr bwMode="auto">
            <a:xfrm>
              <a:off x="3355929" y="1651535"/>
              <a:ext cx="300295" cy="33621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122" name="Oval 10"/>
            <p:cNvSpPr>
              <a:spLocks noChangeArrowheads="1"/>
            </p:cNvSpPr>
            <p:nvPr>
              <p:custDataLst>
                <p:tags r:id="rId18"/>
              </p:custDataLst>
            </p:nvPr>
          </p:nvSpPr>
          <p:spPr bwMode="auto">
            <a:xfrm>
              <a:off x="3368662"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123" name="Oval 9"/>
            <p:cNvSpPr>
              <a:spLocks noChangeArrowheads="1"/>
            </p:cNvSpPr>
            <p:nvPr>
              <p:custDataLst>
                <p:tags r:id="rId19"/>
              </p:custDataLst>
            </p:nvPr>
          </p:nvSpPr>
          <p:spPr bwMode="auto">
            <a:xfrm>
              <a:off x="4021246"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124" name="Oval 8"/>
            <p:cNvSpPr>
              <a:spLocks noChangeArrowheads="1"/>
            </p:cNvSpPr>
            <p:nvPr>
              <p:custDataLst>
                <p:tags r:id="rId20"/>
              </p:custDataLst>
            </p:nvPr>
          </p:nvSpPr>
          <p:spPr bwMode="auto">
            <a:xfrm>
              <a:off x="2677878" y="22497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125" name="Oval 7"/>
            <p:cNvSpPr>
              <a:spLocks noChangeArrowheads="1"/>
            </p:cNvSpPr>
            <p:nvPr>
              <p:custDataLst>
                <p:tags r:id="rId21"/>
              </p:custDataLst>
            </p:nvPr>
          </p:nvSpPr>
          <p:spPr bwMode="auto">
            <a:xfrm>
              <a:off x="2970745"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126" name="Oval 6"/>
            <p:cNvSpPr>
              <a:spLocks noChangeArrowheads="1"/>
            </p:cNvSpPr>
            <p:nvPr>
              <p:custDataLst>
                <p:tags r:id="rId22"/>
              </p:custDataLst>
            </p:nvPr>
          </p:nvSpPr>
          <p:spPr bwMode="auto">
            <a:xfrm>
              <a:off x="3639246"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127" name="Oval 5"/>
            <p:cNvSpPr>
              <a:spLocks noChangeArrowheads="1"/>
            </p:cNvSpPr>
            <p:nvPr>
              <p:custDataLst>
                <p:tags r:id="rId23"/>
              </p:custDataLst>
            </p:nvPr>
          </p:nvSpPr>
          <p:spPr bwMode="auto">
            <a:xfrm>
              <a:off x="2365911" y="2886099"/>
              <a:ext cx="299234"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128" name="Oval 4"/>
            <p:cNvSpPr>
              <a:spLocks noChangeArrowheads="1"/>
            </p:cNvSpPr>
            <p:nvPr>
              <p:custDataLst>
                <p:tags r:id="rId24"/>
              </p:custDataLst>
            </p:nvPr>
          </p:nvSpPr>
          <p:spPr bwMode="auto">
            <a:xfrm>
              <a:off x="4427652" y="2886099"/>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129" name="Oval 3"/>
            <p:cNvSpPr>
              <a:spLocks noChangeArrowheads="1"/>
            </p:cNvSpPr>
            <p:nvPr>
              <p:custDataLst>
                <p:tags r:id="rId25"/>
              </p:custDataLst>
            </p:nvPr>
          </p:nvSpPr>
          <p:spPr bwMode="auto">
            <a:xfrm>
              <a:off x="3368662" y="3512926"/>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8</a:t>
              </a:r>
            </a:p>
          </p:txBody>
        </p:sp>
        <p:sp>
          <p:nvSpPr>
            <p:cNvPr id="130" name="Oval 2"/>
            <p:cNvSpPr>
              <a:spLocks noChangeArrowheads="1"/>
            </p:cNvSpPr>
            <p:nvPr>
              <p:custDataLst>
                <p:tags r:id="rId26"/>
              </p:custDataLst>
            </p:nvPr>
          </p:nvSpPr>
          <p:spPr bwMode="auto">
            <a:xfrm>
              <a:off x="3951213" y="3509744"/>
              <a:ext cx="300295" cy="33621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9</a:t>
              </a:r>
            </a:p>
          </p:txBody>
        </p:sp>
      </p:grpSp>
      <p:sp>
        <p:nvSpPr>
          <p:cNvPr id="53302" name="Rectangle 54"/>
          <p:cNvSpPr>
            <a:spLocks noChangeArrowheads="1"/>
          </p:cNvSpPr>
          <p:nvPr>
            <p:custDataLst>
              <p:tags r:id="rId7"/>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76" name="文本框 75"/>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spTree>
    <p:extLst>
      <p:ext uri="{BB962C8B-B14F-4D97-AF65-F5344CB8AC3E}">
        <p14:creationId xmlns:p14="http://schemas.microsoft.com/office/powerpoint/2010/main" val="1019455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7" grpId="0" bldLvl="0" animBg="1"/>
      <p:bldP spid="58" grpId="0"/>
      <p:bldP spid="105" grpId="0" bldLvl="0" animBg="1"/>
      <p:bldP spid="106" grpId="0"/>
      <p:bldP spid="7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3" name="Rectangle 29"/>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6" name="文本框 5"/>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7.5.1 </a:t>
            </a:r>
            <a:r>
              <a:rPr lang="zh-CN" altLang="en-US">
                <a:solidFill>
                  <a:srgbClr val="000000"/>
                </a:solidFill>
                <a:latin typeface="微软雅黑" panose="020B0503020204020204" charset="-122"/>
                <a:ea typeface="微软雅黑" panose="020B0503020204020204" charset="-122"/>
              </a:rPr>
              <a:t>生成树和最小生成树的概念</a:t>
            </a:r>
          </a:p>
        </p:txBody>
      </p:sp>
      <p:grpSp>
        <p:nvGrpSpPr>
          <p:cNvPr id="9" name="组合 8"/>
          <p:cNvGrpSpPr/>
          <p:nvPr/>
        </p:nvGrpSpPr>
        <p:grpSpPr>
          <a:xfrm>
            <a:off x="548571" y="2795995"/>
            <a:ext cx="11094860" cy="4062011"/>
            <a:chOff x="1408985" y="2617778"/>
            <a:chExt cx="11188649" cy="4240222"/>
          </a:xfrm>
        </p:grpSpPr>
        <p:pic>
          <p:nvPicPr>
            <p:cNvPr id="10" name="图片 9" descr="图片包含 白板&#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t="21254" r="57008"/>
            <a:stretch>
              <a:fillRect/>
            </a:stretch>
          </p:blipFill>
          <p:spPr>
            <a:xfrm>
              <a:off x="1408985" y="3278563"/>
              <a:ext cx="2020282" cy="3579437"/>
            </a:xfrm>
            <a:prstGeom prst="rect">
              <a:avLst/>
            </a:prstGeom>
          </p:spPr>
        </p:pic>
        <p:sp>
          <p:nvSpPr>
            <p:cNvPr id="11" name="TextBox 29"/>
            <p:cNvSpPr txBox="1"/>
            <p:nvPr>
              <p:custDataLst>
                <p:tags r:id="rId4"/>
              </p:custDataLst>
            </p:nvPr>
          </p:nvSpPr>
          <p:spPr>
            <a:xfrm>
              <a:off x="3242342" y="2617778"/>
              <a:ext cx="9355292" cy="2797915"/>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一个带权连通图</a:t>
              </a:r>
              <a:r>
                <a:rPr lang="en-US" altLang="zh-CN">
                  <a:solidFill>
                    <a:srgbClr val="000000"/>
                  </a:solidFill>
                  <a:latin typeface="微软雅黑" panose="020B0503020204020204" charset="-122"/>
                  <a:ea typeface="微软雅黑" panose="020B0503020204020204" charset="-122"/>
                </a:rPr>
                <a:t>G</a:t>
              </a:r>
              <a:r>
                <a:rPr lang="zh-CN" altLang="en-US">
                  <a:solidFill>
                    <a:srgbClr val="000000"/>
                  </a:solidFill>
                  <a:latin typeface="微软雅黑" panose="020B0503020204020204" charset="-122"/>
                  <a:ea typeface="微软雅黑" panose="020B0503020204020204" charset="-122"/>
                </a:rPr>
                <a:t>（假定每条边上的权值均大于零）可能有多棵生成树</a:t>
              </a:r>
              <a:r>
                <a:rPr lang="en-US" altLang="zh-CN">
                  <a:solidFill>
                    <a:srgbClr val="000000"/>
                  </a:solidFill>
                  <a:latin typeface="微软雅黑" panose="020B0503020204020204" charset="-122"/>
                  <a:ea typeface="微软雅黑" panose="020B0503020204020204" charset="-122"/>
                </a:rPr>
                <a:t>.</a:t>
              </a:r>
            </a:p>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每棵生成树中所有边上的权值之和可能不同</a:t>
              </a:r>
              <a:r>
                <a:rPr lang="en-US" altLang="zh-CN">
                  <a:solidFill>
                    <a:srgbClr val="000000"/>
                  </a:solidFill>
                  <a:latin typeface="微软雅黑" panose="020B0503020204020204" charset="-122"/>
                  <a:ea typeface="微软雅黑" panose="020B0503020204020204" charset="-122"/>
                </a:rPr>
                <a:t>.</a:t>
              </a:r>
            </a:p>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其中边上的权值之和最小的生成树称为图的最小生成树。</a:t>
              </a:r>
            </a:p>
          </p:txBody>
        </p:sp>
      </p:grpSp>
      <p:grpSp>
        <p:nvGrpSpPr>
          <p:cNvPr id="12" name="组合 11"/>
          <p:cNvGrpSpPr/>
          <p:nvPr/>
        </p:nvGrpSpPr>
        <p:grpSpPr>
          <a:xfrm>
            <a:off x="1450484" y="1484853"/>
            <a:ext cx="2738061" cy="517274"/>
            <a:chOff x="1396240" y="2304668"/>
            <a:chExt cx="1943378" cy="480002"/>
          </a:xfrm>
        </p:grpSpPr>
        <p:sp>
          <p:nvSpPr>
            <p:cNvPr id="13" name="矩形: 圆角 12"/>
            <p:cNvSpPr/>
            <p:nvPr>
              <p:custDataLst>
                <p:tags r:id="rId2"/>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4" name="文本框 13"/>
            <p:cNvSpPr txBox="1"/>
            <p:nvPr>
              <p:custDataLst>
                <p:tags r:id="rId3"/>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4. </a:t>
              </a:r>
              <a:r>
                <a:rPr lang="zh-CN" altLang="en-US" sz="2000" b="1">
                  <a:solidFill>
                    <a:schemeClr val="lt1"/>
                  </a:solidFill>
                  <a:latin typeface="微软雅黑" panose="020B0503020204020204" charset="-122"/>
                  <a:ea typeface="微软雅黑" panose="020B0503020204020204" charset="-122"/>
                </a:rPr>
                <a:t>什么是最小生成树</a:t>
              </a:r>
            </a:p>
          </p:txBody>
        </p:sp>
      </p:grpSp>
    </p:spTree>
    <p:extLst>
      <p:ext uri="{BB962C8B-B14F-4D97-AF65-F5344CB8AC3E}">
        <p14:creationId xmlns:p14="http://schemas.microsoft.com/office/powerpoint/2010/main" val="2894559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367268" y="1890832"/>
            <a:ext cx="9959493" cy="1477328"/>
          </a:xfrm>
          <a:prstGeom prst="rect">
            <a:avLst/>
          </a:prstGeom>
        </p:spPr>
        <p:txBody>
          <a:bodyPr wrap="square">
            <a:spAutoFit/>
          </a:bodyPr>
          <a:lstStyle/>
          <a:p>
            <a:pPr>
              <a:lnSpc>
                <a:spcPct val="150000"/>
              </a:lnSpc>
              <a:spcBef>
                <a:spcPts val="600"/>
              </a:spcBef>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普里姆（</a:t>
            </a:r>
            <a:r>
              <a:rPr lang="pt-BR" altLang="zh-CN" sz="2000">
                <a:solidFill>
                  <a:srgbClr val="000000"/>
                </a:solidFill>
                <a:latin typeface="微软雅黑" panose="020B0503020204020204" charset="-122"/>
                <a:ea typeface="微软雅黑" panose="020B0503020204020204" charset="-122"/>
                <a:cs typeface="Consolas" panose="020B0609020204030204" pitchFamily="49" charset="0"/>
              </a:rPr>
              <a:t>Prim</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）算法是一种构造性算法。假设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G=(V</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E)</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是一个具有</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个顶点的带权连通图，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TE)</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是</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的最小生成树，其中</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是</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的顶点集，</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TE</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是</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的边集，则由</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构造从起始点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出发的最小生成树</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的步骤如下：</a:t>
            </a:r>
          </a:p>
        </p:txBody>
      </p:sp>
      <p:sp>
        <p:nvSpPr>
          <p:cNvPr id="38" name="矩形 37"/>
          <p:cNvSpPr/>
          <p:nvPr>
            <p:custDataLst>
              <p:tags r:id="rId1"/>
            </p:custDataLst>
          </p:nvPr>
        </p:nvSpPr>
        <p:spPr>
          <a:xfrm>
            <a:off x="1367275" y="3420131"/>
            <a:ext cx="10175159" cy="3218931"/>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spcBef>
                <a:spcPts val="600"/>
              </a:spcBef>
              <a:buFont typeface="Wingdings" panose="05000000000000000000" pitchFamily="2" charset="2"/>
              <a:buChar char="n"/>
            </a:pPr>
            <a:r>
              <a:rPr lang="en-US" altLang="zh-CN" sz="2000">
                <a:solidFill>
                  <a:srgbClr val="000000"/>
                </a:solidFill>
                <a:latin typeface="微软雅黑" panose="020B0503020204020204" charset="-122"/>
                <a:ea typeface="微软雅黑" panose="020B0503020204020204" charset="-122"/>
              </a:rPr>
              <a:t>  </a:t>
            </a:r>
            <a:r>
              <a:rPr lang="zh-CN" altLang="zh-CN" sz="2000">
                <a:solidFill>
                  <a:srgbClr val="000000"/>
                </a:solidFill>
                <a:latin typeface="微软雅黑" panose="020B0503020204020204" charset="-122"/>
                <a:ea typeface="微软雅黑" panose="020B0503020204020204" charset="-122"/>
              </a:rPr>
              <a:t>（</a:t>
            </a:r>
            <a:r>
              <a:rPr lang="en-US" altLang="zh-CN" sz="2000">
                <a:solidFill>
                  <a:srgbClr val="000000"/>
                </a:solidFill>
                <a:latin typeface="微软雅黑" panose="020B0503020204020204" charset="-122"/>
                <a:ea typeface="微软雅黑" panose="020B0503020204020204" charset="-122"/>
              </a:rPr>
              <a:t>1</a:t>
            </a:r>
            <a:r>
              <a:rPr lang="zh-CN" altLang="zh-CN" sz="2000">
                <a:solidFill>
                  <a:srgbClr val="000000"/>
                </a:solidFill>
                <a:latin typeface="微软雅黑" panose="020B0503020204020204" charset="-122"/>
                <a:ea typeface="微软雅黑" panose="020B0503020204020204" charset="-122"/>
              </a:rPr>
              <a:t>）初始化</a:t>
            </a:r>
            <a:r>
              <a:rPr lang="en-US" altLang="zh-CN" sz="2000">
                <a:solidFill>
                  <a:srgbClr val="000000"/>
                </a:solidFill>
                <a:latin typeface="微软雅黑" panose="020B0503020204020204" charset="-122"/>
                <a:ea typeface="微软雅黑" panose="020B0503020204020204" charset="-122"/>
              </a:rPr>
              <a:t>U={v}</a:t>
            </a:r>
            <a:r>
              <a:rPr lang="zh-CN" altLang="zh-CN" sz="2000">
                <a:solidFill>
                  <a:srgbClr val="000000"/>
                </a:solidFill>
                <a:latin typeface="微软雅黑" panose="020B0503020204020204" charset="-122"/>
                <a:ea typeface="微软雅黑" panose="020B0503020204020204" charset="-122"/>
              </a:rPr>
              <a:t>。以</a:t>
            </a:r>
            <a:r>
              <a:rPr lang="en-US" altLang="zh-CN" sz="2000">
                <a:solidFill>
                  <a:srgbClr val="000000"/>
                </a:solidFill>
                <a:latin typeface="微软雅黑" panose="020B0503020204020204" charset="-122"/>
                <a:ea typeface="微软雅黑" panose="020B0503020204020204" charset="-122"/>
              </a:rPr>
              <a:t>v</a:t>
            </a:r>
            <a:r>
              <a:rPr lang="zh-CN" altLang="zh-CN" sz="2000">
                <a:solidFill>
                  <a:srgbClr val="000000"/>
                </a:solidFill>
                <a:latin typeface="微软雅黑" panose="020B0503020204020204" charset="-122"/>
                <a:ea typeface="微软雅黑" panose="020B0503020204020204" charset="-122"/>
              </a:rPr>
              <a:t>到其他顶点的所有边为候选边</a:t>
            </a:r>
            <a:r>
              <a:rPr lang="zh-CN" altLang="en-US" sz="2000">
                <a:solidFill>
                  <a:srgbClr val="000000"/>
                </a:solidFill>
                <a:latin typeface="微软雅黑" panose="020B0503020204020204" charset="-122"/>
                <a:ea typeface="微软雅黑" panose="020B0503020204020204" charset="-122"/>
              </a:rPr>
              <a:t>。</a:t>
            </a:r>
            <a:endParaRPr lang="zh-CN" altLang="zh-CN" sz="2000">
              <a:solidFill>
                <a:srgbClr val="000000"/>
              </a:solidFill>
              <a:latin typeface="微软雅黑" panose="020B0503020204020204" charset="-122"/>
              <a:ea typeface="微软雅黑" panose="020B0503020204020204" charset="-122"/>
            </a:endParaRPr>
          </a:p>
          <a:p>
            <a:pPr marL="252095" indent="-252095">
              <a:lnSpc>
                <a:spcPct val="150000"/>
              </a:lnSpc>
              <a:spcBef>
                <a:spcPts val="600"/>
              </a:spcBef>
              <a:buFont typeface="Wingdings" panose="05000000000000000000" pitchFamily="2" charset="2"/>
              <a:buChar char="n"/>
            </a:pPr>
            <a:r>
              <a:rPr lang="en-US" altLang="zh-CN" sz="2000">
                <a:solidFill>
                  <a:srgbClr val="000000"/>
                </a:solidFill>
                <a:latin typeface="微软雅黑" panose="020B0503020204020204" charset="-122"/>
                <a:ea typeface="微软雅黑" panose="020B0503020204020204" charset="-122"/>
              </a:rPr>
              <a:t>  </a:t>
            </a:r>
            <a:r>
              <a:rPr lang="zh-CN" altLang="zh-CN" sz="2000">
                <a:solidFill>
                  <a:srgbClr val="000000"/>
                </a:solidFill>
                <a:latin typeface="微软雅黑" panose="020B0503020204020204" charset="-122"/>
                <a:ea typeface="微软雅黑" panose="020B0503020204020204" charset="-122"/>
              </a:rPr>
              <a:t>（</a:t>
            </a:r>
            <a:r>
              <a:rPr lang="en-US" altLang="zh-CN" sz="2000">
                <a:solidFill>
                  <a:srgbClr val="000000"/>
                </a:solidFill>
                <a:latin typeface="微软雅黑" panose="020B0503020204020204" charset="-122"/>
                <a:ea typeface="微软雅黑" panose="020B0503020204020204" charset="-122"/>
              </a:rPr>
              <a:t>2</a:t>
            </a:r>
            <a:r>
              <a:rPr lang="zh-CN" altLang="zh-CN" sz="2000">
                <a:solidFill>
                  <a:srgbClr val="000000"/>
                </a:solidFill>
                <a:latin typeface="微软雅黑" panose="020B0503020204020204" charset="-122"/>
                <a:ea typeface="微软雅黑" panose="020B0503020204020204" charset="-122"/>
              </a:rPr>
              <a:t>）重复以下步骤</a:t>
            </a:r>
            <a:r>
              <a:rPr lang="en-US" altLang="zh-CN" sz="2000">
                <a:solidFill>
                  <a:srgbClr val="000000"/>
                </a:solidFill>
                <a:latin typeface="微软雅黑" panose="020B0503020204020204" charset="-122"/>
                <a:ea typeface="微软雅黑" panose="020B0503020204020204" charset="-122"/>
              </a:rPr>
              <a:t>n-1</a:t>
            </a:r>
            <a:r>
              <a:rPr lang="zh-CN" altLang="zh-CN" sz="2000">
                <a:solidFill>
                  <a:srgbClr val="000000"/>
                </a:solidFill>
                <a:latin typeface="微软雅黑" panose="020B0503020204020204" charset="-122"/>
                <a:ea typeface="微软雅黑" panose="020B0503020204020204" charset="-122"/>
              </a:rPr>
              <a:t>次，使得其他</a:t>
            </a:r>
            <a:r>
              <a:rPr lang="en-US" altLang="zh-CN" sz="2000">
                <a:solidFill>
                  <a:srgbClr val="000000"/>
                </a:solidFill>
                <a:latin typeface="微软雅黑" panose="020B0503020204020204" charset="-122"/>
                <a:ea typeface="微软雅黑" panose="020B0503020204020204" charset="-122"/>
              </a:rPr>
              <a:t>n-1</a:t>
            </a:r>
            <a:r>
              <a:rPr lang="zh-CN" altLang="zh-CN" sz="2000">
                <a:solidFill>
                  <a:srgbClr val="000000"/>
                </a:solidFill>
                <a:latin typeface="微软雅黑" panose="020B0503020204020204" charset="-122"/>
                <a:ea typeface="微软雅黑" panose="020B0503020204020204" charset="-122"/>
              </a:rPr>
              <a:t>个顶点被加入到</a:t>
            </a:r>
            <a:r>
              <a:rPr lang="en-US" altLang="zh-CN" sz="2000">
                <a:solidFill>
                  <a:srgbClr val="000000"/>
                </a:solidFill>
                <a:latin typeface="微软雅黑" panose="020B0503020204020204" charset="-122"/>
                <a:ea typeface="微软雅黑" panose="020B0503020204020204" charset="-122"/>
              </a:rPr>
              <a:t>U</a:t>
            </a:r>
            <a:r>
              <a:rPr lang="zh-CN" altLang="zh-CN" sz="2000">
                <a:solidFill>
                  <a:srgbClr val="000000"/>
                </a:solidFill>
                <a:latin typeface="微软雅黑" panose="020B0503020204020204" charset="-122"/>
                <a:ea typeface="微软雅黑" panose="020B0503020204020204" charset="-122"/>
              </a:rPr>
              <a:t>中：</a:t>
            </a:r>
          </a:p>
          <a:p>
            <a:pPr marL="252095" indent="-252095">
              <a:lnSpc>
                <a:spcPct val="150000"/>
              </a:lnSpc>
              <a:spcBef>
                <a:spcPts val="600"/>
              </a:spcBef>
              <a:buFont typeface="Wingdings" panose="05000000000000000000" pitchFamily="2" charset="2"/>
              <a:buChar char="n"/>
            </a:pPr>
            <a:r>
              <a:rPr lang="en-US" altLang="zh-CN" sz="2000">
                <a:solidFill>
                  <a:srgbClr val="000000"/>
                </a:solidFill>
                <a:latin typeface="微软雅黑" panose="020B0503020204020204" charset="-122"/>
                <a:ea typeface="微软雅黑" panose="020B0503020204020204" charset="-122"/>
              </a:rPr>
              <a:t>   </a:t>
            </a:r>
            <a:r>
              <a:rPr lang="zh-CN" altLang="zh-CN" sz="2000">
                <a:solidFill>
                  <a:srgbClr val="000000"/>
                </a:solidFill>
                <a:latin typeface="微软雅黑" panose="020B0503020204020204" charset="-122"/>
                <a:ea typeface="微软雅黑" panose="020B0503020204020204" charset="-122"/>
              </a:rPr>
              <a:t>① 从候选边中挑选权值最小的边加入</a:t>
            </a:r>
            <a:r>
              <a:rPr lang="en-US" altLang="zh-CN" sz="2000">
                <a:solidFill>
                  <a:srgbClr val="000000"/>
                </a:solidFill>
                <a:latin typeface="微软雅黑" panose="020B0503020204020204" charset="-122"/>
                <a:ea typeface="微软雅黑" panose="020B0503020204020204" charset="-122"/>
              </a:rPr>
              <a:t>TE</a:t>
            </a:r>
            <a:r>
              <a:rPr lang="zh-CN" altLang="zh-CN" sz="2000">
                <a:solidFill>
                  <a:srgbClr val="000000"/>
                </a:solidFill>
                <a:latin typeface="微软雅黑" panose="020B0503020204020204" charset="-122"/>
                <a:ea typeface="微软雅黑" panose="020B0503020204020204" charset="-122"/>
              </a:rPr>
              <a:t>（所有候选边一定是连接两个顶点集</a:t>
            </a:r>
            <a:r>
              <a:rPr lang="en-US" altLang="zh-CN" sz="2000">
                <a:solidFill>
                  <a:srgbClr val="000000"/>
                </a:solidFill>
                <a:latin typeface="微软雅黑" panose="020B0503020204020204" charset="-122"/>
                <a:ea typeface="微软雅黑" panose="020B0503020204020204" charset="-122"/>
              </a:rPr>
              <a:t>U</a:t>
            </a:r>
            <a:r>
              <a:rPr lang="zh-CN" altLang="zh-CN" sz="2000">
                <a:solidFill>
                  <a:srgbClr val="000000"/>
                </a:solidFill>
                <a:latin typeface="微软雅黑" panose="020B0503020204020204" charset="-122"/>
                <a:ea typeface="微软雅黑" panose="020B0503020204020204" charset="-122"/>
              </a:rPr>
              <a:t>和</a:t>
            </a:r>
            <a:r>
              <a:rPr lang="en-US" altLang="zh-CN" sz="2000">
                <a:solidFill>
                  <a:srgbClr val="000000"/>
                </a:solidFill>
                <a:latin typeface="微软雅黑" panose="020B0503020204020204" charset="-122"/>
                <a:ea typeface="微软雅黑" panose="020B0503020204020204" charset="-122"/>
              </a:rPr>
              <a:t>V-U</a:t>
            </a:r>
            <a:r>
              <a:rPr lang="zh-CN" altLang="zh-CN" sz="2000">
                <a:solidFill>
                  <a:srgbClr val="000000"/>
                </a:solidFill>
                <a:latin typeface="微软雅黑" panose="020B0503020204020204" charset="-122"/>
                <a:ea typeface="微软雅黑" panose="020B0503020204020204" charset="-122"/>
              </a:rPr>
              <a:t>的边），设该边在</a:t>
            </a:r>
            <a:r>
              <a:rPr lang="en-US" altLang="zh-CN" sz="2000">
                <a:solidFill>
                  <a:srgbClr val="000000"/>
                </a:solidFill>
                <a:latin typeface="微软雅黑" panose="020B0503020204020204" charset="-122"/>
                <a:ea typeface="微软雅黑" panose="020B0503020204020204" charset="-122"/>
              </a:rPr>
              <a:t>V-U</a:t>
            </a:r>
            <a:r>
              <a:rPr lang="zh-CN" altLang="zh-CN" sz="2000">
                <a:solidFill>
                  <a:srgbClr val="000000"/>
                </a:solidFill>
                <a:latin typeface="微软雅黑" panose="020B0503020204020204" charset="-122"/>
                <a:ea typeface="微软雅黑" panose="020B0503020204020204" charset="-122"/>
              </a:rPr>
              <a:t>中的顶点是</a:t>
            </a:r>
            <a:r>
              <a:rPr lang="en-US" altLang="zh-CN" sz="2000">
                <a:solidFill>
                  <a:srgbClr val="000000"/>
                </a:solidFill>
                <a:latin typeface="微软雅黑" panose="020B0503020204020204" charset="-122"/>
                <a:ea typeface="微软雅黑" panose="020B0503020204020204" charset="-122"/>
              </a:rPr>
              <a:t>k</a:t>
            </a:r>
            <a:r>
              <a:rPr lang="zh-CN" altLang="zh-CN" sz="2000">
                <a:solidFill>
                  <a:srgbClr val="000000"/>
                </a:solidFill>
                <a:latin typeface="微软雅黑" panose="020B0503020204020204" charset="-122"/>
                <a:ea typeface="微软雅黑" panose="020B0503020204020204" charset="-122"/>
              </a:rPr>
              <a:t>，将顶点</a:t>
            </a:r>
            <a:r>
              <a:rPr lang="en-US" altLang="zh-CN" sz="2000">
                <a:solidFill>
                  <a:srgbClr val="000000"/>
                </a:solidFill>
                <a:latin typeface="微软雅黑" panose="020B0503020204020204" charset="-122"/>
                <a:ea typeface="微软雅黑" panose="020B0503020204020204" charset="-122"/>
              </a:rPr>
              <a:t>k</a:t>
            </a:r>
            <a:r>
              <a:rPr lang="zh-CN" altLang="zh-CN" sz="2000">
                <a:solidFill>
                  <a:srgbClr val="000000"/>
                </a:solidFill>
                <a:latin typeface="微软雅黑" panose="020B0503020204020204" charset="-122"/>
                <a:ea typeface="微软雅黑" panose="020B0503020204020204" charset="-122"/>
              </a:rPr>
              <a:t>加入</a:t>
            </a:r>
            <a:r>
              <a:rPr lang="en-US" altLang="zh-CN" sz="2000">
                <a:solidFill>
                  <a:srgbClr val="000000"/>
                </a:solidFill>
                <a:latin typeface="微软雅黑" panose="020B0503020204020204" charset="-122"/>
                <a:ea typeface="微软雅黑" panose="020B0503020204020204" charset="-122"/>
              </a:rPr>
              <a:t>U</a:t>
            </a:r>
            <a:r>
              <a:rPr lang="zh-CN" altLang="zh-CN" sz="2000">
                <a:solidFill>
                  <a:srgbClr val="000000"/>
                </a:solidFill>
                <a:latin typeface="微软雅黑" panose="020B0503020204020204" charset="-122"/>
                <a:ea typeface="微软雅黑" panose="020B0503020204020204" charset="-122"/>
              </a:rPr>
              <a:t>中。</a:t>
            </a:r>
          </a:p>
          <a:p>
            <a:pPr marL="252095" indent="-252095">
              <a:lnSpc>
                <a:spcPct val="150000"/>
              </a:lnSpc>
              <a:spcBef>
                <a:spcPts val="600"/>
              </a:spcBef>
              <a:buFont typeface="Wingdings" panose="05000000000000000000" pitchFamily="2" charset="2"/>
              <a:buChar char="n"/>
            </a:pPr>
            <a:r>
              <a:rPr lang="en-US" altLang="zh-CN" sz="2000">
                <a:solidFill>
                  <a:srgbClr val="000000"/>
                </a:solidFill>
                <a:latin typeface="微软雅黑" panose="020B0503020204020204" charset="-122"/>
                <a:ea typeface="微软雅黑" panose="020B0503020204020204" charset="-122"/>
              </a:rPr>
              <a:t>   </a:t>
            </a:r>
            <a:r>
              <a:rPr lang="zh-CN" altLang="zh-CN" sz="2000">
                <a:solidFill>
                  <a:srgbClr val="000000"/>
                </a:solidFill>
                <a:latin typeface="微软雅黑" panose="020B0503020204020204" charset="-122"/>
                <a:ea typeface="微软雅黑" panose="020B0503020204020204" charset="-122"/>
              </a:rPr>
              <a:t>② 考察当前</a:t>
            </a:r>
            <a:r>
              <a:rPr lang="en-US" altLang="zh-CN" sz="2000">
                <a:solidFill>
                  <a:srgbClr val="000000"/>
                </a:solidFill>
                <a:latin typeface="微软雅黑" panose="020B0503020204020204" charset="-122"/>
                <a:ea typeface="微软雅黑" panose="020B0503020204020204" charset="-122"/>
              </a:rPr>
              <a:t>V-U</a:t>
            </a:r>
            <a:r>
              <a:rPr lang="zh-CN" altLang="zh-CN" sz="2000">
                <a:solidFill>
                  <a:srgbClr val="000000"/>
                </a:solidFill>
                <a:latin typeface="微软雅黑" panose="020B0503020204020204" charset="-122"/>
                <a:ea typeface="微软雅黑" panose="020B0503020204020204" charset="-122"/>
              </a:rPr>
              <a:t>中的所有顶点</a:t>
            </a:r>
            <a:r>
              <a:rPr lang="en-US" altLang="zh-CN" sz="2000">
                <a:solidFill>
                  <a:srgbClr val="000000"/>
                </a:solidFill>
                <a:latin typeface="微软雅黑" panose="020B0503020204020204" charset="-122"/>
                <a:ea typeface="微软雅黑" panose="020B0503020204020204" charset="-122"/>
              </a:rPr>
              <a:t>j</a:t>
            </a:r>
            <a:r>
              <a:rPr lang="zh-CN" altLang="zh-CN" sz="2000">
                <a:solidFill>
                  <a:srgbClr val="000000"/>
                </a:solidFill>
                <a:latin typeface="微软雅黑" panose="020B0503020204020204" charset="-122"/>
                <a:ea typeface="微软雅黑" panose="020B0503020204020204" charset="-122"/>
              </a:rPr>
              <a:t>，修改候选边：若</a:t>
            </a:r>
            <a:r>
              <a:rPr lang="en-US" altLang="zh-CN" sz="2000">
                <a:solidFill>
                  <a:srgbClr val="000000"/>
                </a:solidFill>
                <a:latin typeface="微软雅黑" panose="020B0503020204020204" charset="-122"/>
                <a:ea typeface="微软雅黑" panose="020B0503020204020204" charset="-122"/>
              </a:rPr>
              <a:t>(k</a:t>
            </a:r>
            <a:r>
              <a:rPr lang="zh-CN" altLang="zh-CN" sz="2000">
                <a:solidFill>
                  <a:srgbClr val="000000"/>
                </a:solidFill>
                <a:latin typeface="微软雅黑" panose="020B0503020204020204" charset="-122"/>
                <a:ea typeface="微软雅黑" panose="020B0503020204020204" charset="-122"/>
              </a:rPr>
              <a:t>，</a:t>
            </a:r>
            <a:r>
              <a:rPr lang="en-US" altLang="zh-CN" sz="2000">
                <a:solidFill>
                  <a:srgbClr val="000000"/>
                </a:solidFill>
                <a:latin typeface="微软雅黑" panose="020B0503020204020204" charset="-122"/>
                <a:ea typeface="微软雅黑" panose="020B0503020204020204" charset="-122"/>
              </a:rPr>
              <a:t>j)</a:t>
            </a:r>
            <a:r>
              <a:rPr lang="zh-CN" altLang="zh-CN" sz="2000">
                <a:solidFill>
                  <a:srgbClr val="000000"/>
                </a:solidFill>
                <a:latin typeface="微软雅黑" panose="020B0503020204020204" charset="-122"/>
                <a:ea typeface="微软雅黑" panose="020B0503020204020204" charset="-122"/>
              </a:rPr>
              <a:t>的权值小于原来和顶点</a:t>
            </a:r>
            <a:r>
              <a:rPr lang="en-US" altLang="zh-CN" sz="2000">
                <a:solidFill>
                  <a:srgbClr val="000000"/>
                </a:solidFill>
                <a:latin typeface="微软雅黑" panose="020B0503020204020204" charset="-122"/>
                <a:ea typeface="微软雅黑" panose="020B0503020204020204" charset="-122"/>
              </a:rPr>
              <a:t>j</a:t>
            </a:r>
            <a:r>
              <a:rPr lang="zh-CN" altLang="zh-CN" sz="2000">
                <a:solidFill>
                  <a:srgbClr val="000000"/>
                </a:solidFill>
                <a:latin typeface="微软雅黑" panose="020B0503020204020204" charset="-122"/>
                <a:ea typeface="微软雅黑" panose="020B0503020204020204" charset="-122"/>
              </a:rPr>
              <a:t>关联的候选边，则用</a:t>
            </a:r>
            <a:r>
              <a:rPr lang="en-US" altLang="zh-CN" sz="2000">
                <a:solidFill>
                  <a:srgbClr val="000000"/>
                </a:solidFill>
                <a:latin typeface="微软雅黑" panose="020B0503020204020204" charset="-122"/>
                <a:ea typeface="微软雅黑" panose="020B0503020204020204" charset="-122"/>
              </a:rPr>
              <a:t>(k</a:t>
            </a:r>
            <a:r>
              <a:rPr lang="zh-CN" altLang="zh-CN" sz="2000">
                <a:solidFill>
                  <a:srgbClr val="000000"/>
                </a:solidFill>
                <a:latin typeface="微软雅黑" panose="020B0503020204020204" charset="-122"/>
                <a:ea typeface="微软雅黑" panose="020B0503020204020204" charset="-122"/>
              </a:rPr>
              <a:t>，</a:t>
            </a:r>
            <a:r>
              <a:rPr lang="en-US" altLang="zh-CN" sz="2000">
                <a:solidFill>
                  <a:srgbClr val="000000"/>
                </a:solidFill>
                <a:latin typeface="微软雅黑" panose="020B0503020204020204" charset="-122"/>
                <a:ea typeface="微软雅黑" panose="020B0503020204020204" charset="-122"/>
              </a:rPr>
              <a:t>j)</a:t>
            </a:r>
            <a:r>
              <a:rPr lang="zh-CN" altLang="zh-CN" sz="2000">
                <a:solidFill>
                  <a:srgbClr val="000000"/>
                </a:solidFill>
                <a:latin typeface="微软雅黑" panose="020B0503020204020204" charset="-122"/>
                <a:ea typeface="微软雅黑" panose="020B0503020204020204" charset="-122"/>
              </a:rPr>
              <a:t>取代后者作为候选边。</a:t>
            </a:r>
          </a:p>
        </p:txBody>
      </p:sp>
      <p:sp>
        <p:nvSpPr>
          <p:cNvPr id="7" name="文本框 6"/>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grpSp>
        <p:nvGrpSpPr>
          <p:cNvPr id="10" name="组合 9"/>
          <p:cNvGrpSpPr/>
          <p:nvPr/>
        </p:nvGrpSpPr>
        <p:grpSpPr>
          <a:xfrm>
            <a:off x="1450484" y="1366867"/>
            <a:ext cx="2738061" cy="517274"/>
            <a:chOff x="1396240" y="2304668"/>
            <a:chExt cx="1943378" cy="480002"/>
          </a:xfrm>
        </p:grpSpPr>
        <p:sp>
          <p:nvSpPr>
            <p:cNvPr id="11" name="矩形: 圆角 10"/>
            <p:cNvSpPr/>
            <p:nvPr>
              <p:custDataLst>
                <p:tags r:id="rId2"/>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2" name="文本框 11"/>
            <p:cNvSpPr txBox="1"/>
            <p:nvPr>
              <p:custDataLst>
                <p:tags r:id="rId3"/>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1. </a:t>
              </a:r>
              <a:r>
                <a:rPr lang="zh-CN" altLang="en-US" sz="2000" b="1">
                  <a:solidFill>
                    <a:schemeClr val="lt1"/>
                  </a:solidFill>
                  <a:latin typeface="微软雅黑" panose="020B0503020204020204" charset="-122"/>
                  <a:ea typeface="微软雅黑" panose="020B0503020204020204" charset="-122"/>
                </a:rPr>
                <a:t>普里姆算法过程</a:t>
              </a:r>
            </a:p>
          </p:txBody>
        </p:sp>
      </p:grpSp>
    </p:spTree>
    <p:extLst>
      <p:ext uri="{BB962C8B-B14F-4D97-AF65-F5344CB8AC3E}">
        <p14:creationId xmlns:p14="http://schemas.microsoft.com/office/powerpoint/2010/main" val="2354104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bldLvl="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531211" y="2878249"/>
            <a:ext cx="8453740" cy="3522466"/>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marL="215900" indent="-215900">
              <a:lnSpc>
                <a:spcPct val="150000"/>
              </a:lnSpc>
              <a:buFont typeface="Arial" panose="020B0604020202020204" pitchFamily="34" charset="0"/>
              <a:buChar char="•"/>
            </a:pP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n4=3</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n3=4</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a:p>
            <a:pPr marL="215900" indent="-215900">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要使顶点数最少，该图应是连通的，即</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n0=0</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a:p>
            <a:pPr marL="215900" indent="-215900">
              <a:lnSpc>
                <a:spcPct val="150000"/>
              </a:lnSpc>
              <a:buFont typeface="Arial" panose="020B0604020202020204" pitchFamily="34" charset="0"/>
              <a:buChar char="•"/>
            </a:pP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n=n4+n3+n2+n1+n0=7+n2+n1</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n2+n1=n-7</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5900" indent="-215900">
              <a:lnSpc>
                <a:spcPct val="150000"/>
              </a:lnSpc>
              <a:buFont typeface="Arial" panose="020B0604020202020204" pitchFamily="34" charset="0"/>
              <a:buChar char="•"/>
            </a:pPr>
            <a:r>
              <a:rPr lang="zh-CN" altLang="pt-BR"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度之</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pt-BR"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=4×3+3×4+2×n2+n1=24+2n2+n1≤24+2(n2+n1)=</a:t>
            </a:r>
          </a:p>
          <a:p>
            <a:pPr marL="215900" indent="-215900">
              <a:lnSpc>
                <a:spcPct val="150000"/>
              </a:lnSpc>
              <a:buFont typeface="Arial" panose="020B0604020202020204" pitchFamily="34" charset="0"/>
              <a:buChar char="•"/>
            </a:pPr>
            <a:r>
              <a:rPr lang="pt-BR"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24+2×(n-7)=10+2n</a:t>
            </a:r>
            <a:r>
              <a:rPr lang="zh-CN" altLang="pt-BR"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5900" indent="-215900">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而度之和</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=2e=32</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，所以有</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10+2n≥32</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n≥11</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pt-BR"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5900" indent="-215900">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即这样的无向图至少有</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个顶点。</a:t>
            </a:r>
          </a:p>
        </p:txBody>
      </p:sp>
      <p:sp>
        <p:nvSpPr>
          <p:cNvPr id="5" name="TextBox 4"/>
          <p:cNvSpPr txBox="1"/>
          <p:nvPr/>
        </p:nvSpPr>
        <p:spPr>
          <a:xfrm>
            <a:off x="1531209" y="1151550"/>
            <a:ext cx="7143800" cy="1245235"/>
          </a:xfrm>
          <a:prstGeom prst="rect">
            <a:avLst/>
          </a:prstGeom>
          <a:noFill/>
        </p:spPr>
        <p:txBody>
          <a:bodyPr wrap="square" rtlCol="0">
            <a:spAutoFit/>
          </a:bodyPr>
          <a:lstStyle/>
          <a:p>
            <a:pPr>
              <a:lnSpc>
                <a:spcPts val="3000"/>
              </a:lnSpc>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en-US" altLang="zh-CN"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一个无向图中有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条边，度为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的顶点有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个，度为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的顶点有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个，其余顶点的度均小于</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，则该图至少有多少个顶点？</a:t>
            </a:r>
          </a:p>
        </p:txBody>
      </p:sp>
      <p:sp>
        <p:nvSpPr>
          <p:cNvPr id="17" name="文本框 16"/>
          <p:cNvSpPr txBox="1"/>
          <p:nvPr/>
        </p:nvSpPr>
        <p:spPr>
          <a:xfrm>
            <a:off x="1053082" y="147128"/>
            <a:ext cx="800219" cy="461665"/>
          </a:xfrm>
          <a:prstGeom prst="rect">
            <a:avLst/>
          </a:prstGeom>
          <a:noFill/>
        </p:spPr>
        <p:txBody>
          <a:bodyPr wrap="none" rtlCol="0" anchor="ctr">
            <a:spAutoFit/>
          </a:bodyPr>
          <a:lstStyle/>
          <a:p>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例题</a:t>
            </a:r>
          </a:p>
        </p:txBody>
      </p:sp>
      <p:sp>
        <p:nvSpPr>
          <p:cNvPr id="18" name="TextBox 8"/>
          <p:cNvSpPr txBox="1"/>
          <p:nvPr/>
        </p:nvSpPr>
        <p:spPr>
          <a:xfrm>
            <a:off x="2362648" y="2168742"/>
            <a:ext cx="7223729" cy="553998"/>
          </a:xfrm>
          <a:prstGeom prst="rect">
            <a:avLst/>
          </a:prstGeom>
          <a:noFill/>
        </p:spPr>
        <p:txBody>
          <a:bodyPr wrap="square" rtlCol="0">
            <a:spAutoFit/>
          </a:bodyPr>
          <a:lstStyle/>
          <a:p>
            <a:pPr>
              <a:lnSpc>
                <a:spcPct val="150000"/>
              </a:lnSpc>
            </a:pPr>
            <a:r>
              <a:rPr lang="zh-CN" altLang="en-US" sz="2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解</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：设该图有</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个顶点，图中度为</a:t>
            </a:r>
            <a:r>
              <a:rPr lang="en-US" altLang="zh-CN" sz="20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的顶点数为</a:t>
            </a:r>
            <a:r>
              <a:rPr lang="en-US" altLang="zh-CN" sz="20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ni</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0≤i≤4</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250"/>
                                        <p:tgtEl>
                                          <p:spTgt spid="5"/>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250"/>
                                        <p:tgtEl>
                                          <p:spTgt spid="18"/>
                                        </p:tgtEl>
                                      </p:cBhvr>
                                    </p:animEffect>
                                  </p:childTnLst>
                                </p:cTn>
                              </p:par>
                            </p:childTnLst>
                          </p:cTn>
                        </p:par>
                        <p:par>
                          <p:cTn id="12" fill="hold">
                            <p:stCondLst>
                              <p:cond delay="3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8527" y="1489938"/>
            <a:ext cx="1228708" cy="40011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z="2000" spc="50">
                <a:ln w="11430"/>
                <a:solidFill>
                  <a:srgbClr val="000000"/>
                </a:solidFill>
                <a:latin typeface="微软雅黑" panose="020B0503020204020204" charset="-122"/>
                <a:ea typeface="微软雅黑" panose="020B0503020204020204" charset="-122"/>
                <a:cs typeface="Consolas" panose="020B0609020204030204" pitchFamily="49" charset="0"/>
              </a:rPr>
              <a:t>迭代思路</a:t>
            </a:r>
          </a:p>
        </p:txBody>
      </p:sp>
      <p:sp>
        <p:nvSpPr>
          <p:cNvPr id="6" name="椭圆 5"/>
          <p:cNvSpPr/>
          <p:nvPr/>
        </p:nvSpPr>
        <p:spPr>
          <a:xfrm>
            <a:off x="1340568" y="2909989"/>
            <a:ext cx="1071571" cy="1357322"/>
          </a:xfrm>
          <a:prstGeom prst="ellipse">
            <a:avLst/>
          </a:prstGeom>
          <a:ln w="19050">
            <a:solidFill>
              <a:srgbClr val="C0262E"/>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7" name="TextBox 6"/>
          <p:cNvSpPr txBox="1"/>
          <p:nvPr/>
        </p:nvSpPr>
        <p:spPr>
          <a:xfrm>
            <a:off x="1697765" y="3410055"/>
            <a:ext cx="357191" cy="39878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a:t>
            </a:r>
          </a:p>
        </p:txBody>
      </p:sp>
      <p:sp>
        <p:nvSpPr>
          <p:cNvPr id="8" name="TextBox 7"/>
          <p:cNvSpPr txBox="1"/>
          <p:nvPr/>
        </p:nvSpPr>
        <p:spPr>
          <a:xfrm>
            <a:off x="1697759" y="2397781"/>
            <a:ext cx="428628" cy="39878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9" name="椭圆 8"/>
          <p:cNvSpPr/>
          <p:nvPr/>
        </p:nvSpPr>
        <p:spPr>
          <a:xfrm>
            <a:off x="5055345" y="2779255"/>
            <a:ext cx="1357323" cy="1630932"/>
          </a:xfrm>
          <a:prstGeom prst="ellipse">
            <a:avLst/>
          </a:prstGeom>
          <a:ln w="19050">
            <a:solidFill>
              <a:srgbClr val="C0262E"/>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10" name="TextBox 9"/>
          <p:cNvSpPr txBox="1"/>
          <p:nvPr/>
        </p:nvSpPr>
        <p:spPr>
          <a:xfrm>
            <a:off x="5412533" y="3263791"/>
            <a:ext cx="785819" cy="707886"/>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其他顶点</a:t>
            </a:r>
          </a:p>
        </p:txBody>
      </p:sp>
      <p:sp>
        <p:nvSpPr>
          <p:cNvPr id="11" name="TextBox 10"/>
          <p:cNvSpPr txBox="1"/>
          <p:nvPr/>
        </p:nvSpPr>
        <p:spPr>
          <a:xfrm>
            <a:off x="5412535" y="2267047"/>
            <a:ext cx="714380" cy="40011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12" name="左箭头 11"/>
          <p:cNvSpPr/>
          <p:nvPr>
            <p:custDataLst>
              <p:tags r:id="rId1"/>
            </p:custDataLst>
          </p:nvPr>
        </p:nvSpPr>
        <p:spPr>
          <a:xfrm>
            <a:off x="2769328" y="3428691"/>
            <a:ext cx="1928827" cy="214314"/>
          </a:xfrm>
          <a:prstGeom prst="lef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13" name="TextBox 12"/>
          <p:cNvSpPr txBox="1"/>
          <p:nvPr/>
        </p:nvSpPr>
        <p:spPr>
          <a:xfrm>
            <a:off x="2618655" y="3716521"/>
            <a:ext cx="2428892" cy="369332"/>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移动顶点</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，直到</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U=V</a:t>
            </a:r>
          </a:p>
        </p:txBody>
      </p:sp>
      <p:sp>
        <p:nvSpPr>
          <p:cNvPr id="14" name="TextBox 13"/>
          <p:cNvSpPr txBox="1"/>
          <p:nvPr/>
        </p:nvSpPr>
        <p:spPr>
          <a:xfrm>
            <a:off x="1697764" y="4926108"/>
            <a:ext cx="4643471" cy="1015663"/>
          </a:xfrm>
          <a:prstGeom prst="rect">
            <a:avLst/>
          </a:prstGeom>
          <a:noFill/>
          <a:ln>
            <a:solidFill>
              <a:srgbClr val="C0262E"/>
            </a:solidFill>
          </a:ln>
        </p:spPr>
        <p:txBody>
          <a:bodyPr wrap="square" rtlCol="0">
            <a:spAutoFit/>
          </a:bodyPr>
          <a:lstStyle/>
          <a:p>
            <a:pPr>
              <a:lnSpc>
                <a:spcPct val="15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将</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之间的所有边称为</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割集</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a:lnSpc>
                <a:spcPct val="15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移动的顶点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是</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割集</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中的最小边（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5" name="文本框 14"/>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7"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pic>
        <p:nvPicPr>
          <p:cNvPr id="3" name="图片 2"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2189" y="1886650"/>
            <a:ext cx="3752851" cy="4029075"/>
          </a:xfrm>
          <a:prstGeom prst="rect">
            <a:avLst/>
          </a:prstGeom>
        </p:spPr>
      </p:pic>
    </p:spTree>
    <p:extLst>
      <p:ext uri="{BB962C8B-B14F-4D97-AF65-F5344CB8AC3E}">
        <p14:creationId xmlns:p14="http://schemas.microsoft.com/office/powerpoint/2010/main" val="4230516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p:bldP spid="8" grpId="0"/>
      <p:bldP spid="9" grpId="0" bldLvl="0" animBg="1"/>
      <p:bldP spid="10" grpId="0"/>
      <p:bldP spid="11" grpId="0"/>
      <p:bldP spid="12" grpId="0" bldLvl="0" animBg="1"/>
      <p:bldP spid="13" grpId="0"/>
      <p:bldP spid="14" grpId="0" bldLvl="0" animBg="1"/>
      <p:bldP spid="15" grpId="0"/>
      <p:bldP spid="1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02243" y="1177910"/>
            <a:ext cx="3286148" cy="2214578"/>
            <a:chOff x="1928794" y="928670"/>
            <a:chExt cx="3286148" cy="2214578"/>
          </a:xfrm>
        </p:grpSpPr>
        <p:sp>
          <p:nvSpPr>
            <p:cNvPr id="7" name="椭圆 6"/>
            <p:cNvSpPr/>
            <p:nvPr>
              <p:custDataLst>
                <p:tags r:id="rId9"/>
              </p:custDataLst>
            </p:nvPr>
          </p:nvSpPr>
          <p:spPr>
            <a:xfrm>
              <a:off x="2786050" y="928670"/>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8" name="椭圆 7"/>
            <p:cNvSpPr/>
            <p:nvPr>
              <p:custDataLst>
                <p:tags r:id="rId10"/>
              </p:custDataLst>
            </p:nvPr>
          </p:nvSpPr>
          <p:spPr>
            <a:xfrm>
              <a:off x="1928794" y="185736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9" name="椭圆 8"/>
            <p:cNvSpPr/>
            <p:nvPr>
              <p:custDataLst>
                <p:tags r:id="rId11"/>
              </p:custDataLst>
            </p:nvPr>
          </p:nvSpPr>
          <p:spPr>
            <a:xfrm>
              <a:off x="2786050" y="271462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10" name="椭圆 9"/>
            <p:cNvSpPr/>
            <p:nvPr>
              <p:custDataLst>
                <p:tags r:id="rId12"/>
              </p:custDataLst>
            </p:nvPr>
          </p:nvSpPr>
          <p:spPr>
            <a:xfrm>
              <a:off x="4786314" y="185736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11" name="椭圆 10"/>
            <p:cNvSpPr/>
            <p:nvPr>
              <p:custDataLst>
                <p:tags r:id="rId13"/>
              </p:custDataLst>
            </p:nvPr>
          </p:nvSpPr>
          <p:spPr>
            <a:xfrm>
              <a:off x="3714744" y="185736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cxnSp>
          <p:nvCxnSpPr>
            <p:cNvPr id="12" name="直接连接符 11"/>
            <p:cNvCxnSpPr>
              <a:stCxn id="7" idx="3"/>
              <a:endCxn id="8" idx="7"/>
            </p:cNvCxnSpPr>
            <p:nvPr/>
          </p:nvCxnSpPr>
          <p:spPr>
            <a:xfrm rot="5400000">
              <a:off x="2258932" y="1330246"/>
              <a:ext cx="625608"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5"/>
              <a:endCxn id="9" idx="1"/>
            </p:cNvCxnSpPr>
            <p:nvPr/>
          </p:nvCxnSpPr>
          <p:spPr>
            <a:xfrm rot="16200000" flipH="1">
              <a:off x="2294651" y="2223221"/>
              <a:ext cx="554170"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 idx="4"/>
              <a:endCxn id="9" idx="0"/>
            </p:cNvCxnSpPr>
            <p:nvPr/>
          </p:nvCxnSpPr>
          <p:spPr>
            <a:xfrm rot="5400000">
              <a:off x="2321703" y="2035959"/>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5"/>
              <a:endCxn id="11" idx="1"/>
            </p:cNvCxnSpPr>
            <p:nvPr/>
          </p:nvCxnSpPr>
          <p:spPr>
            <a:xfrm rot="16200000" flipH="1">
              <a:off x="3151907" y="1294527"/>
              <a:ext cx="625608"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3"/>
              <a:endCxn id="9" idx="7"/>
            </p:cNvCxnSpPr>
            <p:nvPr/>
          </p:nvCxnSpPr>
          <p:spPr>
            <a:xfrm rot="5400000">
              <a:off x="3187626" y="2187502"/>
              <a:ext cx="554170"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1" idx="6"/>
              <a:endCxn id="10" idx="2"/>
            </p:cNvCxnSpPr>
            <p:nvPr/>
          </p:nvCxnSpPr>
          <p:spPr>
            <a:xfrm>
              <a:off x="4143372" y="2071678"/>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7" idx="6"/>
              <a:endCxn id="10" idx="1"/>
            </p:cNvCxnSpPr>
            <p:nvPr/>
          </p:nvCxnSpPr>
          <p:spPr>
            <a:xfrm>
              <a:off x="3214678" y="1142984"/>
              <a:ext cx="1634407" cy="7771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6"/>
              <a:endCxn id="10" idx="3"/>
            </p:cNvCxnSpPr>
            <p:nvPr/>
          </p:nvCxnSpPr>
          <p:spPr>
            <a:xfrm flipV="1">
              <a:off x="3214678" y="2223221"/>
              <a:ext cx="1634407" cy="705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5984" y="134515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1" name="TextBox 20"/>
            <p:cNvSpPr txBox="1"/>
            <p:nvPr/>
          </p:nvSpPr>
          <p:spPr>
            <a:xfrm>
              <a:off x="2285984" y="2357430"/>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22" name="TextBox 21"/>
            <p:cNvSpPr txBox="1"/>
            <p:nvPr/>
          </p:nvSpPr>
          <p:spPr>
            <a:xfrm>
              <a:off x="2714612" y="184522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23" name="TextBox 22"/>
            <p:cNvSpPr txBox="1"/>
            <p:nvPr/>
          </p:nvSpPr>
          <p:spPr>
            <a:xfrm>
              <a:off x="3214678" y="220241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24" name="TextBox 23"/>
            <p:cNvSpPr txBox="1"/>
            <p:nvPr/>
          </p:nvSpPr>
          <p:spPr>
            <a:xfrm>
              <a:off x="3143240" y="142873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25" name="TextBox 24"/>
            <p:cNvSpPr txBox="1"/>
            <p:nvPr/>
          </p:nvSpPr>
          <p:spPr>
            <a:xfrm>
              <a:off x="4214810" y="171448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26" name="TextBox 25"/>
            <p:cNvSpPr txBox="1"/>
            <p:nvPr/>
          </p:nvSpPr>
          <p:spPr>
            <a:xfrm>
              <a:off x="4000496" y="255960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27" name="TextBox 26"/>
            <p:cNvSpPr txBox="1"/>
            <p:nvPr/>
          </p:nvSpPr>
          <p:spPr>
            <a:xfrm>
              <a:off x="4000496" y="121442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grpSp>
        <p:nvGrpSpPr>
          <p:cNvPr id="28" name="组合 27"/>
          <p:cNvGrpSpPr/>
          <p:nvPr/>
        </p:nvGrpSpPr>
        <p:grpSpPr>
          <a:xfrm>
            <a:off x="7073679" y="4094726"/>
            <a:ext cx="3286148" cy="2214578"/>
            <a:chOff x="2000232" y="3857628"/>
            <a:chExt cx="3286148" cy="2214578"/>
          </a:xfrm>
        </p:grpSpPr>
        <p:sp>
          <p:nvSpPr>
            <p:cNvPr id="29" name="椭圆 28"/>
            <p:cNvSpPr/>
            <p:nvPr>
              <p:custDataLst>
                <p:tags r:id="rId4"/>
              </p:custDataLst>
            </p:nvPr>
          </p:nvSpPr>
          <p:spPr>
            <a:xfrm>
              <a:off x="2857488" y="3857628"/>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30" name="椭圆 29"/>
            <p:cNvSpPr/>
            <p:nvPr>
              <p:custDataLst>
                <p:tags r:id="rId5"/>
              </p:custDataLst>
            </p:nvPr>
          </p:nvSpPr>
          <p:spPr>
            <a:xfrm>
              <a:off x="2000232" y="4786322"/>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1" name="椭圆 30"/>
            <p:cNvSpPr/>
            <p:nvPr>
              <p:custDataLst>
                <p:tags r:id="rId6"/>
              </p:custDataLst>
            </p:nvPr>
          </p:nvSpPr>
          <p:spPr>
            <a:xfrm>
              <a:off x="2857488" y="5643578"/>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32" name="椭圆 31"/>
            <p:cNvSpPr/>
            <p:nvPr>
              <p:custDataLst>
                <p:tags r:id="rId7"/>
              </p:custDataLst>
            </p:nvPr>
          </p:nvSpPr>
          <p:spPr>
            <a:xfrm>
              <a:off x="4857752" y="4786322"/>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33" name="椭圆 32"/>
            <p:cNvSpPr/>
            <p:nvPr>
              <p:custDataLst>
                <p:tags r:id="rId8"/>
              </p:custDataLst>
            </p:nvPr>
          </p:nvSpPr>
          <p:spPr>
            <a:xfrm>
              <a:off x="3786182" y="4786322"/>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cxnSp>
          <p:nvCxnSpPr>
            <p:cNvPr id="34" name="直接连接符 33"/>
            <p:cNvCxnSpPr>
              <a:stCxn id="29" idx="3"/>
              <a:endCxn id="30" idx="7"/>
            </p:cNvCxnSpPr>
            <p:nvPr/>
          </p:nvCxnSpPr>
          <p:spPr>
            <a:xfrm rot="5400000">
              <a:off x="2330370" y="4259204"/>
              <a:ext cx="625608"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0" idx="5"/>
              <a:endCxn id="31" idx="1"/>
            </p:cNvCxnSpPr>
            <p:nvPr/>
          </p:nvCxnSpPr>
          <p:spPr>
            <a:xfrm rot="16200000" flipH="1">
              <a:off x="2366089" y="5152179"/>
              <a:ext cx="554170"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4"/>
              <a:endCxn id="31" idx="0"/>
            </p:cNvCxnSpPr>
            <p:nvPr/>
          </p:nvCxnSpPr>
          <p:spPr>
            <a:xfrm rot="5400000">
              <a:off x="2393141" y="4964917"/>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9" idx="5"/>
              <a:endCxn id="33" idx="1"/>
            </p:cNvCxnSpPr>
            <p:nvPr/>
          </p:nvCxnSpPr>
          <p:spPr>
            <a:xfrm rot="16200000" flipH="1">
              <a:off x="3223345" y="4223485"/>
              <a:ext cx="625608"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3" idx="3"/>
              <a:endCxn id="31" idx="7"/>
            </p:cNvCxnSpPr>
            <p:nvPr/>
          </p:nvCxnSpPr>
          <p:spPr>
            <a:xfrm rot="5400000">
              <a:off x="3259064" y="5116460"/>
              <a:ext cx="554170"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3" idx="6"/>
              <a:endCxn id="32" idx="2"/>
            </p:cNvCxnSpPr>
            <p:nvPr/>
          </p:nvCxnSpPr>
          <p:spPr>
            <a:xfrm>
              <a:off x="4214810" y="5000636"/>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9" idx="6"/>
              <a:endCxn id="32" idx="1"/>
            </p:cNvCxnSpPr>
            <p:nvPr/>
          </p:nvCxnSpPr>
          <p:spPr>
            <a:xfrm>
              <a:off x="3286116" y="4071942"/>
              <a:ext cx="1634407" cy="7771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1" idx="6"/>
              <a:endCxn id="32" idx="3"/>
            </p:cNvCxnSpPr>
            <p:nvPr/>
          </p:nvCxnSpPr>
          <p:spPr>
            <a:xfrm flipV="1">
              <a:off x="3286116" y="5152179"/>
              <a:ext cx="1634407" cy="705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347897" y="4321739"/>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3" name="TextBox 42"/>
            <p:cNvSpPr txBox="1"/>
            <p:nvPr/>
          </p:nvSpPr>
          <p:spPr>
            <a:xfrm>
              <a:off x="2357422" y="528638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4" name="TextBox 43"/>
            <p:cNvSpPr txBox="1"/>
            <p:nvPr/>
          </p:nvSpPr>
          <p:spPr>
            <a:xfrm>
              <a:off x="2776525" y="4691071"/>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5" name="TextBox 44"/>
            <p:cNvSpPr txBox="1"/>
            <p:nvPr/>
          </p:nvSpPr>
          <p:spPr>
            <a:xfrm>
              <a:off x="3286116" y="5131370"/>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6" name="TextBox 45"/>
            <p:cNvSpPr txBox="1"/>
            <p:nvPr/>
          </p:nvSpPr>
          <p:spPr>
            <a:xfrm>
              <a:off x="3322720" y="4535949"/>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7" name="TextBox 46"/>
            <p:cNvSpPr txBox="1"/>
            <p:nvPr/>
          </p:nvSpPr>
          <p:spPr>
            <a:xfrm>
              <a:off x="4286248" y="464344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8" name="TextBox 47"/>
            <p:cNvSpPr txBox="1"/>
            <p:nvPr/>
          </p:nvSpPr>
          <p:spPr>
            <a:xfrm>
              <a:off x="4071934" y="5488560"/>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49" name="TextBox 48"/>
            <p:cNvSpPr txBox="1"/>
            <p:nvPr/>
          </p:nvSpPr>
          <p:spPr>
            <a:xfrm>
              <a:off x="4062409" y="4191005"/>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sp>
        <p:nvSpPr>
          <p:cNvPr id="50" name="下箭头 49"/>
          <p:cNvSpPr/>
          <p:nvPr>
            <p:custDataLst>
              <p:tags r:id="rId1"/>
            </p:custDataLst>
          </p:nvPr>
        </p:nvSpPr>
        <p:spPr>
          <a:xfrm>
            <a:off x="7956243" y="3598010"/>
            <a:ext cx="322356" cy="397850"/>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grpSp>
        <p:nvGrpSpPr>
          <p:cNvPr id="51" name="组合 50"/>
          <p:cNvGrpSpPr/>
          <p:nvPr/>
        </p:nvGrpSpPr>
        <p:grpSpPr>
          <a:xfrm>
            <a:off x="6225091" y="4763883"/>
            <a:ext cx="4357476" cy="1992085"/>
            <a:chOff x="1343503" y="3246115"/>
            <a:chExt cx="4357476" cy="1992085"/>
          </a:xfrm>
        </p:grpSpPr>
        <p:sp>
          <p:nvSpPr>
            <p:cNvPr id="52" name="椭圆 51"/>
            <p:cNvSpPr/>
            <p:nvPr>
              <p:custDataLst>
                <p:tags r:id="rId2"/>
              </p:custDataLst>
            </p:nvPr>
          </p:nvSpPr>
          <p:spPr>
            <a:xfrm>
              <a:off x="2763596" y="3897742"/>
              <a:ext cx="1071570" cy="1071570"/>
            </a:xfrm>
            <a:prstGeom prst="ellipse">
              <a:avLst/>
            </a:prstGeom>
            <a:solidFill>
              <a:schemeClr val="accent1">
                <a:alpha val="14000"/>
              </a:schemeClr>
            </a:solidFill>
            <a:ln>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latin typeface="Consolas" panose="020B0609020204030204" pitchFamily="49" charset="0"/>
                <a:cs typeface="Consolas" panose="020B0609020204030204" pitchFamily="49" charset="0"/>
              </a:endParaRPr>
            </a:p>
          </p:txBody>
        </p:sp>
        <p:sp>
          <p:nvSpPr>
            <p:cNvPr id="53" name="任意多边形 52"/>
            <p:cNvSpPr/>
            <p:nvPr>
              <p:custDataLst>
                <p:tags r:id="rId3"/>
              </p:custDataLst>
            </p:nvPr>
          </p:nvSpPr>
          <p:spPr>
            <a:xfrm>
              <a:off x="1871385" y="3246115"/>
              <a:ext cx="3829594" cy="1992085"/>
            </a:xfrm>
            <a:custGeom>
              <a:avLst/>
              <a:gdLst>
                <a:gd name="connsiteX0" fmla="*/ 158931 w 3829594"/>
                <a:gd name="connsiteY0" fmla="*/ 161108 h 1992085"/>
                <a:gd name="connsiteX1" fmla="*/ 185057 w 3829594"/>
                <a:gd name="connsiteY1" fmla="*/ 1049382 h 1992085"/>
                <a:gd name="connsiteX2" fmla="*/ 1269274 w 3829594"/>
                <a:gd name="connsiteY2" fmla="*/ 1898468 h 1992085"/>
                <a:gd name="connsiteX3" fmla="*/ 2314303 w 3829594"/>
                <a:gd name="connsiteY3" fmla="*/ 1611085 h 1992085"/>
                <a:gd name="connsiteX4" fmla="*/ 3646714 w 3829594"/>
                <a:gd name="connsiteY4" fmla="*/ 840377 h 1992085"/>
                <a:gd name="connsiteX5" fmla="*/ 3411583 w 3829594"/>
                <a:gd name="connsiteY5" fmla="*/ 108857 h 1992085"/>
                <a:gd name="connsiteX6" fmla="*/ 2235926 w 3829594"/>
                <a:gd name="connsiteY6" fmla="*/ 187234 h 1992085"/>
                <a:gd name="connsiteX7" fmla="*/ 1595846 w 3829594"/>
                <a:gd name="connsiteY7" fmla="*/ 487679 h 1992085"/>
                <a:gd name="connsiteX8" fmla="*/ 994954 w 3829594"/>
                <a:gd name="connsiteY8" fmla="*/ 396239 h 1992085"/>
                <a:gd name="connsiteX9" fmla="*/ 341811 w 3829594"/>
                <a:gd name="connsiteY9" fmla="*/ 108857 h 1992085"/>
                <a:gd name="connsiteX10" fmla="*/ 158931 w 3829594"/>
                <a:gd name="connsiteY10" fmla="*/ 161108 h 199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594" h="1992085">
                  <a:moveTo>
                    <a:pt x="158931" y="161108"/>
                  </a:moveTo>
                  <a:cubicBezTo>
                    <a:pt x="132805" y="317862"/>
                    <a:pt x="0" y="759822"/>
                    <a:pt x="185057" y="1049382"/>
                  </a:cubicBezTo>
                  <a:cubicBezTo>
                    <a:pt x="370114" y="1338942"/>
                    <a:pt x="914400" y="1804851"/>
                    <a:pt x="1269274" y="1898468"/>
                  </a:cubicBezTo>
                  <a:cubicBezTo>
                    <a:pt x="1624148" y="1992085"/>
                    <a:pt x="1918063" y="1787433"/>
                    <a:pt x="2314303" y="1611085"/>
                  </a:cubicBezTo>
                  <a:cubicBezTo>
                    <a:pt x="2710543" y="1434737"/>
                    <a:pt x="3463834" y="1090748"/>
                    <a:pt x="3646714" y="840377"/>
                  </a:cubicBezTo>
                  <a:cubicBezTo>
                    <a:pt x="3829594" y="590006"/>
                    <a:pt x="3646714" y="217714"/>
                    <a:pt x="3411583" y="108857"/>
                  </a:cubicBezTo>
                  <a:cubicBezTo>
                    <a:pt x="3176452" y="0"/>
                    <a:pt x="2538549" y="124097"/>
                    <a:pt x="2235926" y="187234"/>
                  </a:cubicBezTo>
                  <a:cubicBezTo>
                    <a:pt x="1933303" y="250371"/>
                    <a:pt x="1802675" y="452845"/>
                    <a:pt x="1595846" y="487679"/>
                  </a:cubicBezTo>
                  <a:cubicBezTo>
                    <a:pt x="1389017" y="522513"/>
                    <a:pt x="1203960" y="459376"/>
                    <a:pt x="994954" y="396239"/>
                  </a:cubicBezTo>
                  <a:cubicBezTo>
                    <a:pt x="785948" y="333102"/>
                    <a:pt x="476794" y="150223"/>
                    <a:pt x="341811" y="108857"/>
                  </a:cubicBezTo>
                  <a:cubicBezTo>
                    <a:pt x="206828" y="67491"/>
                    <a:pt x="185057" y="4354"/>
                    <a:pt x="158931" y="161108"/>
                  </a:cubicBezTo>
                  <a:close/>
                </a:path>
              </a:pathLst>
            </a:custGeom>
            <a:solidFill>
              <a:schemeClr val="accent1">
                <a:alpha val="30000"/>
              </a:schemeClr>
            </a:solidFill>
            <a:ln>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latin typeface="Consolas" panose="020B0609020204030204" pitchFamily="49" charset="0"/>
                <a:cs typeface="Consolas" panose="020B0609020204030204" pitchFamily="49" charset="0"/>
              </a:endParaRPr>
            </a:p>
          </p:txBody>
        </p:sp>
        <p:sp>
          <p:nvSpPr>
            <p:cNvPr id="54" name="TextBox 53"/>
            <p:cNvSpPr txBox="1"/>
            <p:nvPr/>
          </p:nvSpPr>
          <p:spPr>
            <a:xfrm>
              <a:off x="2326259" y="4175007"/>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55" name="TextBox 54"/>
            <p:cNvSpPr txBox="1"/>
            <p:nvPr/>
          </p:nvSpPr>
          <p:spPr>
            <a:xfrm>
              <a:off x="1343503" y="3550701"/>
              <a:ext cx="642943" cy="338554"/>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grpSp>
      <p:cxnSp>
        <p:nvCxnSpPr>
          <p:cNvPr id="56" name="直接连接符 55"/>
          <p:cNvCxnSpPr/>
          <p:nvPr/>
        </p:nvCxnSpPr>
        <p:spPr>
          <a:xfrm rot="5400000">
            <a:off x="7420804" y="4489577"/>
            <a:ext cx="625608" cy="554171"/>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pic>
        <p:nvPicPr>
          <p:cNvPr id="3" name="图片 2" descr="卡通人物&#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1311241" y="2084041"/>
            <a:ext cx="3500439" cy="3490913"/>
          </a:xfrm>
          <a:prstGeom prst="rect">
            <a:avLst/>
          </a:prstGeom>
        </p:spPr>
      </p:pic>
    </p:spTree>
    <p:extLst>
      <p:ext uri="{BB962C8B-B14F-4D97-AF65-F5344CB8AC3E}">
        <p14:creationId xmlns:p14="http://schemas.microsoft.com/office/powerpoint/2010/main" val="3851875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6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48483" y="1125572"/>
            <a:ext cx="3286148" cy="2214578"/>
            <a:chOff x="2163526" y="714356"/>
            <a:chExt cx="3286148" cy="2214578"/>
          </a:xfrm>
        </p:grpSpPr>
        <p:sp>
          <p:nvSpPr>
            <p:cNvPr id="5" name="椭圆 4"/>
            <p:cNvSpPr/>
            <p:nvPr>
              <p:custDataLst>
                <p:tags r:id="rId11"/>
              </p:custDataLst>
            </p:nvPr>
          </p:nvSpPr>
          <p:spPr>
            <a:xfrm>
              <a:off x="3020782" y="714356"/>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6" name="椭圆 5"/>
            <p:cNvSpPr/>
            <p:nvPr>
              <p:custDataLst>
                <p:tags r:id="rId12"/>
              </p:custDataLst>
            </p:nvPr>
          </p:nvSpPr>
          <p:spPr>
            <a:xfrm>
              <a:off x="2163526" y="164305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7" name="椭圆 6"/>
            <p:cNvSpPr/>
            <p:nvPr>
              <p:custDataLst>
                <p:tags r:id="rId13"/>
              </p:custDataLst>
            </p:nvPr>
          </p:nvSpPr>
          <p:spPr>
            <a:xfrm>
              <a:off x="3020782" y="2500306"/>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8" name="椭圆 7"/>
            <p:cNvSpPr/>
            <p:nvPr>
              <p:custDataLst>
                <p:tags r:id="rId14"/>
              </p:custDataLst>
            </p:nvPr>
          </p:nvSpPr>
          <p:spPr>
            <a:xfrm>
              <a:off x="5021046" y="164305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9" name="椭圆 8"/>
            <p:cNvSpPr/>
            <p:nvPr>
              <p:custDataLst>
                <p:tags r:id="rId15"/>
              </p:custDataLst>
            </p:nvPr>
          </p:nvSpPr>
          <p:spPr>
            <a:xfrm>
              <a:off x="3949476" y="164305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cxnSp>
          <p:nvCxnSpPr>
            <p:cNvPr id="10" name="直接连接符 9"/>
            <p:cNvCxnSpPr>
              <a:stCxn id="6" idx="5"/>
              <a:endCxn id="7" idx="1"/>
            </p:cNvCxnSpPr>
            <p:nvPr/>
          </p:nvCxnSpPr>
          <p:spPr>
            <a:xfrm rot="16200000" flipH="1">
              <a:off x="2529383" y="2008907"/>
              <a:ext cx="554170"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a:endCxn id="7" idx="0"/>
            </p:cNvCxnSpPr>
            <p:nvPr/>
          </p:nvCxnSpPr>
          <p:spPr>
            <a:xfrm rot="5400000">
              <a:off x="2556435" y="1821645"/>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9" idx="1"/>
            </p:cNvCxnSpPr>
            <p:nvPr/>
          </p:nvCxnSpPr>
          <p:spPr>
            <a:xfrm rot="16200000" flipH="1">
              <a:off x="3386639" y="1080213"/>
              <a:ext cx="625608"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9" idx="3"/>
              <a:endCxn id="7" idx="7"/>
            </p:cNvCxnSpPr>
            <p:nvPr/>
          </p:nvCxnSpPr>
          <p:spPr>
            <a:xfrm rot="5400000">
              <a:off x="3422358" y="1973188"/>
              <a:ext cx="554170"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9" idx="6"/>
              <a:endCxn id="8" idx="2"/>
            </p:cNvCxnSpPr>
            <p:nvPr/>
          </p:nvCxnSpPr>
          <p:spPr>
            <a:xfrm>
              <a:off x="4378104" y="1857364"/>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6"/>
              <a:endCxn id="8" idx="1"/>
            </p:cNvCxnSpPr>
            <p:nvPr/>
          </p:nvCxnSpPr>
          <p:spPr>
            <a:xfrm>
              <a:off x="3449410" y="928670"/>
              <a:ext cx="1634407" cy="7771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7" idx="6"/>
              <a:endCxn id="8" idx="3"/>
            </p:cNvCxnSpPr>
            <p:nvPr/>
          </p:nvCxnSpPr>
          <p:spPr>
            <a:xfrm flipV="1">
              <a:off x="3449410" y="2008907"/>
              <a:ext cx="1634407" cy="705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20716" y="113084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18" name="TextBox 17"/>
            <p:cNvSpPr txBox="1"/>
            <p:nvPr/>
          </p:nvSpPr>
          <p:spPr>
            <a:xfrm>
              <a:off x="2428860" y="214311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19" name="TextBox 18"/>
            <p:cNvSpPr txBox="1"/>
            <p:nvPr/>
          </p:nvSpPr>
          <p:spPr>
            <a:xfrm>
              <a:off x="2949344" y="177378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20" name="TextBox 19"/>
            <p:cNvSpPr txBox="1"/>
            <p:nvPr/>
          </p:nvSpPr>
          <p:spPr>
            <a:xfrm>
              <a:off x="3449410" y="198809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21" name="TextBox 20"/>
            <p:cNvSpPr txBox="1"/>
            <p:nvPr/>
          </p:nvSpPr>
          <p:spPr>
            <a:xfrm>
              <a:off x="3495539" y="134505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22" name="TextBox 21"/>
            <p:cNvSpPr txBox="1"/>
            <p:nvPr/>
          </p:nvSpPr>
          <p:spPr>
            <a:xfrm>
              <a:off x="4449542" y="150017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23" name="TextBox 22"/>
            <p:cNvSpPr txBox="1"/>
            <p:nvPr/>
          </p:nvSpPr>
          <p:spPr>
            <a:xfrm>
              <a:off x="4235228" y="234528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24" name="TextBox 23"/>
            <p:cNvSpPr txBox="1"/>
            <p:nvPr/>
          </p:nvSpPr>
          <p:spPr>
            <a:xfrm>
              <a:off x="3857620" y="85723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cxnSp>
          <p:nvCxnSpPr>
            <p:cNvPr id="25" name="直接连接符 24"/>
            <p:cNvCxnSpPr/>
            <p:nvPr/>
          </p:nvCxnSpPr>
          <p:spPr>
            <a:xfrm rot="5400000">
              <a:off x="2474973" y="1078470"/>
              <a:ext cx="625608"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7115157" y="833839"/>
            <a:ext cx="3587931" cy="2884311"/>
            <a:chOff x="2037806" y="383177"/>
            <a:chExt cx="3587931" cy="2884311"/>
          </a:xfrm>
        </p:grpSpPr>
        <p:sp>
          <p:nvSpPr>
            <p:cNvPr id="27" name="TextBox 26"/>
            <p:cNvSpPr txBox="1"/>
            <p:nvPr/>
          </p:nvSpPr>
          <p:spPr>
            <a:xfrm>
              <a:off x="2377840" y="457122"/>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28" name="TextBox 27"/>
            <p:cNvSpPr txBox="1"/>
            <p:nvPr/>
          </p:nvSpPr>
          <p:spPr>
            <a:xfrm>
              <a:off x="2214546" y="2928934"/>
              <a:ext cx="642941" cy="338554"/>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29" name="任意多边形 28"/>
            <p:cNvSpPr/>
            <p:nvPr>
              <p:custDataLst>
                <p:tags r:id="rId9"/>
              </p:custDataLst>
            </p:nvPr>
          </p:nvSpPr>
          <p:spPr>
            <a:xfrm>
              <a:off x="2037806" y="383177"/>
              <a:ext cx="1765662" cy="1928949"/>
            </a:xfrm>
            <a:custGeom>
              <a:avLst/>
              <a:gdLst>
                <a:gd name="connsiteX0" fmla="*/ 862148 w 1765662"/>
                <a:gd name="connsiteY0" fmla="*/ 230777 h 1928949"/>
                <a:gd name="connsiteX1" fmla="*/ 130628 w 1765662"/>
                <a:gd name="connsiteY1" fmla="*/ 975360 h 1928949"/>
                <a:gd name="connsiteX2" fmla="*/ 104503 w 1765662"/>
                <a:gd name="connsiteY2" fmla="*/ 1824446 h 1928949"/>
                <a:gd name="connsiteX3" fmla="*/ 757645 w 1765662"/>
                <a:gd name="connsiteY3" fmla="*/ 1602377 h 1928949"/>
                <a:gd name="connsiteX4" fmla="*/ 1685108 w 1765662"/>
                <a:gd name="connsiteY4" fmla="*/ 583474 h 1928949"/>
                <a:gd name="connsiteX5" fmla="*/ 1240971 w 1765662"/>
                <a:gd name="connsiteY5" fmla="*/ 60960 h 1928949"/>
                <a:gd name="connsiteX6" fmla="*/ 862148 w 1765662"/>
                <a:gd name="connsiteY6" fmla="*/ 230777 h 192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662" h="1928949">
                  <a:moveTo>
                    <a:pt x="862148" y="230777"/>
                  </a:moveTo>
                  <a:cubicBezTo>
                    <a:pt x="677091" y="383177"/>
                    <a:pt x="256902" y="709749"/>
                    <a:pt x="130628" y="975360"/>
                  </a:cubicBezTo>
                  <a:cubicBezTo>
                    <a:pt x="4354" y="1240971"/>
                    <a:pt x="0" y="1719943"/>
                    <a:pt x="104503" y="1824446"/>
                  </a:cubicBezTo>
                  <a:cubicBezTo>
                    <a:pt x="209006" y="1928949"/>
                    <a:pt x="494211" y="1809206"/>
                    <a:pt x="757645" y="1602377"/>
                  </a:cubicBezTo>
                  <a:cubicBezTo>
                    <a:pt x="1021079" y="1395548"/>
                    <a:pt x="1604554" y="840377"/>
                    <a:pt x="1685108" y="583474"/>
                  </a:cubicBezTo>
                  <a:cubicBezTo>
                    <a:pt x="1765662" y="326571"/>
                    <a:pt x="1378131" y="121920"/>
                    <a:pt x="1240971" y="60960"/>
                  </a:cubicBezTo>
                  <a:cubicBezTo>
                    <a:pt x="1103811" y="0"/>
                    <a:pt x="1047205" y="78377"/>
                    <a:pt x="862148" y="230777"/>
                  </a:cubicBezTo>
                  <a:close/>
                </a:path>
              </a:pathLst>
            </a:custGeom>
            <a:solidFill>
              <a:schemeClr val="accent1">
                <a:alpha val="23000"/>
              </a:schemeClr>
            </a:solidFill>
            <a:ln>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endParaRPr>
            </a:p>
          </p:txBody>
        </p:sp>
        <p:sp>
          <p:nvSpPr>
            <p:cNvPr id="30" name="任意多边形 29"/>
            <p:cNvSpPr/>
            <p:nvPr>
              <p:custDataLst>
                <p:tags r:id="rId10"/>
              </p:custDataLst>
            </p:nvPr>
          </p:nvSpPr>
          <p:spPr>
            <a:xfrm>
              <a:off x="2695303" y="1143000"/>
              <a:ext cx="2930434" cy="2050868"/>
            </a:xfrm>
            <a:custGeom>
              <a:avLst/>
              <a:gdLst>
                <a:gd name="connsiteX0" fmla="*/ 335280 w 2930434"/>
                <a:gd name="connsiteY0" fmla="*/ 1952897 h 2050868"/>
                <a:gd name="connsiteX1" fmla="*/ 870857 w 2930434"/>
                <a:gd name="connsiteY1" fmla="*/ 1939834 h 2050868"/>
                <a:gd name="connsiteX2" fmla="*/ 2555966 w 2930434"/>
                <a:gd name="connsiteY2" fmla="*/ 1286691 h 2050868"/>
                <a:gd name="connsiteX3" fmla="*/ 2895600 w 2930434"/>
                <a:gd name="connsiteY3" fmla="*/ 581297 h 2050868"/>
                <a:gd name="connsiteX4" fmla="*/ 2346960 w 2930434"/>
                <a:gd name="connsiteY4" fmla="*/ 137160 h 2050868"/>
                <a:gd name="connsiteX5" fmla="*/ 1785257 w 2930434"/>
                <a:gd name="connsiteY5" fmla="*/ 71846 h 2050868"/>
                <a:gd name="connsiteX6" fmla="*/ 1053737 w 2930434"/>
                <a:gd name="connsiteY6" fmla="*/ 568234 h 2050868"/>
                <a:gd name="connsiteX7" fmla="*/ 243840 w 2930434"/>
                <a:gd name="connsiteY7" fmla="*/ 1208314 h 2050868"/>
                <a:gd name="connsiteX8" fmla="*/ 21771 w 2930434"/>
                <a:gd name="connsiteY8" fmla="*/ 1665514 h 2050868"/>
                <a:gd name="connsiteX9" fmla="*/ 335280 w 2930434"/>
                <a:gd name="connsiteY9" fmla="*/ 1952897 h 205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0434" h="2050868">
                  <a:moveTo>
                    <a:pt x="335280" y="1952897"/>
                  </a:moveTo>
                  <a:cubicBezTo>
                    <a:pt x="476794" y="1998617"/>
                    <a:pt x="500743" y="2050868"/>
                    <a:pt x="870857" y="1939834"/>
                  </a:cubicBezTo>
                  <a:cubicBezTo>
                    <a:pt x="1240971" y="1828800"/>
                    <a:pt x="2218509" y="1513114"/>
                    <a:pt x="2555966" y="1286691"/>
                  </a:cubicBezTo>
                  <a:cubicBezTo>
                    <a:pt x="2893423" y="1060268"/>
                    <a:pt x="2930434" y="772885"/>
                    <a:pt x="2895600" y="581297"/>
                  </a:cubicBezTo>
                  <a:cubicBezTo>
                    <a:pt x="2860766" y="389709"/>
                    <a:pt x="2532017" y="222068"/>
                    <a:pt x="2346960" y="137160"/>
                  </a:cubicBezTo>
                  <a:cubicBezTo>
                    <a:pt x="2161903" y="52252"/>
                    <a:pt x="2000794" y="0"/>
                    <a:pt x="1785257" y="71846"/>
                  </a:cubicBezTo>
                  <a:cubicBezTo>
                    <a:pt x="1569720" y="143692"/>
                    <a:pt x="1310640" y="378823"/>
                    <a:pt x="1053737" y="568234"/>
                  </a:cubicBezTo>
                  <a:cubicBezTo>
                    <a:pt x="796834" y="757645"/>
                    <a:pt x="415834" y="1025434"/>
                    <a:pt x="243840" y="1208314"/>
                  </a:cubicBezTo>
                  <a:cubicBezTo>
                    <a:pt x="71846" y="1391194"/>
                    <a:pt x="0" y="1541417"/>
                    <a:pt x="21771" y="1665514"/>
                  </a:cubicBezTo>
                  <a:cubicBezTo>
                    <a:pt x="43542" y="1789611"/>
                    <a:pt x="193766" y="1907177"/>
                    <a:pt x="335280" y="1952897"/>
                  </a:cubicBezTo>
                  <a:close/>
                </a:path>
              </a:pathLst>
            </a:custGeom>
            <a:solidFill>
              <a:schemeClr val="accent1">
                <a:alpha val="26000"/>
              </a:schemeClr>
            </a:solidFill>
            <a:ln>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endParaRPr>
            </a:p>
          </p:txBody>
        </p:sp>
      </p:grpSp>
      <p:cxnSp>
        <p:nvCxnSpPr>
          <p:cNvPr id="31" name="直接连接符 30"/>
          <p:cNvCxnSpPr/>
          <p:nvPr/>
        </p:nvCxnSpPr>
        <p:spPr>
          <a:xfrm rot="16200000" flipH="1">
            <a:off x="7514338" y="2420430"/>
            <a:ext cx="554170" cy="554171"/>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025591" y="4318438"/>
            <a:ext cx="3286148" cy="2214578"/>
            <a:chOff x="2197390" y="3886146"/>
            <a:chExt cx="3286148" cy="2214578"/>
          </a:xfrm>
        </p:grpSpPr>
        <p:sp>
          <p:nvSpPr>
            <p:cNvPr id="33" name="椭圆 32"/>
            <p:cNvSpPr/>
            <p:nvPr>
              <p:custDataLst>
                <p:tags r:id="rId4"/>
              </p:custDataLst>
            </p:nvPr>
          </p:nvSpPr>
          <p:spPr>
            <a:xfrm>
              <a:off x="3054646" y="3886146"/>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34" name="椭圆 33"/>
            <p:cNvSpPr/>
            <p:nvPr>
              <p:custDataLst>
                <p:tags r:id="rId5"/>
              </p:custDataLst>
            </p:nvPr>
          </p:nvSpPr>
          <p:spPr>
            <a:xfrm>
              <a:off x="2197390" y="481484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5" name="椭圆 34"/>
            <p:cNvSpPr/>
            <p:nvPr>
              <p:custDataLst>
                <p:tags r:id="rId6"/>
              </p:custDataLst>
            </p:nvPr>
          </p:nvSpPr>
          <p:spPr>
            <a:xfrm>
              <a:off x="3054646" y="5672096"/>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Consolas" panose="020B0609020204030204" pitchFamily="49" charset="0"/>
                  <a:cs typeface="Consolas" panose="020B0609020204030204" pitchFamily="49" charset="0"/>
                </a:rPr>
                <a:t>2</a:t>
              </a:r>
            </a:p>
          </p:txBody>
        </p:sp>
        <p:sp>
          <p:nvSpPr>
            <p:cNvPr id="36" name="椭圆 35"/>
            <p:cNvSpPr/>
            <p:nvPr>
              <p:custDataLst>
                <p:tags r:id="rId7"/>
              </p:custDataLst>
            </p:nvPr>
          </p:nvSpPr>
          <p:spPr>
            <a:xfrm>
              <a:off x="5054910" y="481484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37" name="椭圆 36"/>
            <p:cNvSpPr/>
            <p:nvPr>
              <p:custDataLst>
                <p:tags r:id="rId8"/>
              </p:custDataLst>
            </p:nvPr>
          </p:nvSpPr>
          <p:spPr>
            <a:xfrm>
              <a:off x="3983340" y="481484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cxnSp>
          <p:nvCxnSpPr>
            <p:cNvPr id="38" name="直接连接符 37"/>
            <p:cNvCxnSpPr>
              <a:stCxn id="33" idx="4"/>
              <a:endCxn id="35" idx="0"/>
            </p:cNvCxnSpPr>
            <p:nvPr/>
          </p:nvCxnSpPr>
          <p:spPr>
            <a:xfrm rot="5400000">
              <a:off x="2590299" y="4993435"/>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3" idx="5"/>
              <a:endCxn id="37" idx="1"/>
            </p:cNvCxnSpPr>
            <p:nvPr/>
          </p:nvCxnSpPr>
          <p:spPr>
            <a:xfrm rot="16200000" flipH="1">
              <a:off x="3420503" y="4252003"/>
              <a:ext cx="625608"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7" idx="3"/>
              <a:endCxn id="35" idx="7"/>
            </p:cNvCxnSpPr>
            <p:nvPr/>
          </p:nvCxnSpPr>
          <p:spPr>
            <a:xfrm rot="5400000">
              <a:off x="3456222" y="5144978"/>
              <a:ext cx="554170"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6" idx="2"/>
            </p:cNvCxnSpPr>
            <p:nvPr/>
          </p:nvCxnSpPr>
          <p:spPr>
            <a:xfrm>
              <a:off x="4411968" y="5029154"/>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3" idx="6"/>
              <a:endCxn id="36" idx="1"/>
            </p:cNvCxnSpPr>
            <p:nvPr/>
          </p:nvCxnSpPr>
          <p:spPr>
            <a:xfrm>
              <a:off x="3483274" y="4100460"/>
              <a:ext cx="1634407" cy="7771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6"/>
              <a:endCxn id="36" idx="3"/>
            </p:cNvCxnSpPr>
            <p:nvPr/>
          </p:nvCxnSpPr>
          <p:spPr>
            <a:xfrm flipV="1">
              <a:off x="3483274" y="5180697"/>
              <a:ext cx="1634407" cy="705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554580" y="430263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5" name="TextBox 44"/>
            <p:cNvSpPr txBox="1"/>
            <p:nvPr/>
          </p:nvSpPr>
          <p:spPr>
            <a:xfrm>
              <a:off x="2462724" y="531490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6" name="TextBox 45"/>
            <p:cNvSpPr txBox="1"/>
            <p:nvPr/>
          </p:nvSpPr>
          <p:spPr>
            <a:xfrm>
              <a:off x="2983208" y="494557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7" name="TextBox 46"/>
            <p:cNvSpPr txBox="1"/>
            <p:nvPr/>
          </p:nvSpPr>
          <p:spPr>
            <a:xfrm>
              <a:off x="3483274" y="515988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8" name="TextBox 47"/>
            <p:cNvSpPr txBox="1"/>
            <p:nvPr/>
          </p:nvSpPr>
          <p:spPr>
            <a:xfrm>
              <a:off x="3500430" y="457200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9" name="TextBox 48"/>
            <p:cNvSpPr txBox="1"/>
            <p:nvPr/>
          </p:nvSpPr>
          <p:spPr>
            <a:xfrm>
              <a:off x="4483406" y="467196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0" name="TextBox 49"/>
            <p:cNvSpPr txBox="1"/>
            <p:nvPr/>
          </p:nvSpPr>
          <p:spPr>
            <a:xfrm>
              <a:off x="4000496" y="555999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51" name="TextBox 50"/>
            <p:cNvSpPr txBox="1"/>
            <p:nvPr/>
          </p:nvSpPr>
          <p:spPr>
            <a:xfrm>
              <a:off x="3891484" y="402902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cxnSp>
          <p:nvCxnSpPr>
            <p:cNvPr id="52" name="直接连接符 51"/>
            <p:cNvCxnSpPr/>
            <p:nvPr/>
          </p:nvCxnSpPr>
          <p:spPr>
            <a:xfrm rot="5400000">
              <a:off x="2508837" y="4250260"/>
              <a:ext cx="625608"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6200000" flipH="1">
              <a:off x="2562944" y="5202704"/>
              <a:ext cx="554170"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826661" y="4112880"/>
            <a:ext cx="3786051" cy="2723605"/>
            <a:chOff x="1996440" y="3672841"/>
            <a:chExt cx="3786051" cy="2723605"/>
          </a:xfrm>
        </p:grpSpPr>
        <p:sp>
          <p:nvSpPr>
            <p:cNvPr id="55" name="TextBox 54"/>
            <p:cNvSpPr txBox="1"/>
            <p:nvPr/>
          </p:nvSpPr>
          <p:spPr>
            <a:xfrm>
              <a:off x="2214546" y="3925508"/>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56" name="TextBox 55"/>
            <p:cNvSpPr txBox="1"/>
            <p:nvPr/>
          </p:nvSpPr>
          <p:spPr>
            <a:xfrm>
              <a:off x="4857752" y="5572140"/>
              <a:ext cx="642941" cy="338554"/>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57" name="任意多边形 56"/>
            <p:cNvSpPr/>
            <p:nvPr>
              <p:custDataLst>
                <p:tags r:id="rId2"/>
              </p:custDataLst>
            </p:nvPr>
          </p:nvSpPr>
          <p:spPr>
            <a:xfrm>
              <a:off x="1996440" y="3672841"/>
              <a:ext cx="1800497" cy="2723605"/>
            </a:xfrm>
            <a:custGeom>
              <a:avLst/>
              <a:gdLst>
                <a:gd name="connsiteX0" fmla="*/ 942703 w 1800497"/>
                <a:gd name="connsiteY0" fmla="*/ 180702 h 2723605"/>
                <a:gd name="connsiteX1" fmla="*/ 158931 w 1800497"/>
                <a:gd name="connsiteY1" fmla="*/ 1016725 h 2723605"/>
                <a:gd name="connsiteX2" fmla="*/ 171994 w 1800497"/>
                <a:gd name="connsiteY2" fmla="*/ 1682930 h 2723605"/>
                <a:gd name="connsiteX3" fmla="*/ 1190897 w 1800497"/>
                <a:gd name="connsiteY3" fmla="*/ 2623456 h 2723605"/>
                <a:gd name="connsiteX4" fmla="*/ 1700349 w 1800497"/>
                <a:gd name="connsiteY4" fmla="*/ 2283822 h 2723605"/>
                <a:gd name="connsiteX5" fmla="*/ 1478280 w 1800497"/>
                <a:gd name="connsiteY5" fmla="*/ 1774370 h 2723605"/>
                <a:gd name="connsiteX6" fmla="*/ 1412966 w 1800497"/>
                <a:gd name="connsiteY6" fmla="*/ 925285 h 2723605"/>
                <a:gd name="connsiteX7" fmla="*/ 1778726 w 1800497"/>
                <a:gd name="connsiteY7" fmla="*/ 350519 h 2723605"/>
                <a:gd name="connsiteX8" fmla="*/ 1282337 w 1800497"/>
                <a:gd name="connsiteY8" fmla="*/ 23948 h 2723605"/>
                <a:gd name="connsiteX9" fmla="*/ 942703 w 1800497"/>
                <a:gd name="connsiteY9" fmla="*/ 180702 h 27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497" h="2723605">
                  <a:moveTo>
                    <a:pt x="942703" y="180702"/>
                  </a:moveTo>
                  <a:cubicBezTo>
                    <a:pt x="755469" y="346165"/>
                    <a:pt x="287382" y="766354"/>
                    <a:pt x="158931" y="1016725"/>
                  </a:cubicBezTo>
                  <a:cubicBezTo>
                    <a:pt x="30480" y="1267096"/>
                    <a:pt x="0" y="1415142"/>
                    <a:pt x="171994" y="1682930"/>
                  </a:cubicBezTo>
                  <a:cubicBezTo>
                    <a:pt x="343988" y="1950719"/>
                    <a:pt x="936171" y="2523307"/>
                    <a:pt x="1190897" y="2623456"/>
                  </a:cubicBezTo>
                  <a:cubicBezTo>
                    <a:pt x="1445623" y="2723605"/>
                    <a:pt x="1652452" y="2425336"/>
                    <a:pt x="1700349" y="2283822"/>
                  </a:cubicBezTo>
                  <a:cubicBezTo>
                    <a:pt x="1748246" y="2142308"/>
                    <a:pt x="1526177" y="2000793"/>
                    <a:pt x="1478280" y="1774370"/>
                  </a:cubicBezTo>
                  <a:cubicBezTo>
                    <a:pt x="1430383" y="1547947"/>
                    <a:pt x="1362892" y="1162594"/>
                    <a:pt x="1412966" y="925285"/>
                  </a:cubicBezTo>
                  <a:cubicBezTo>
                    <a:pt x="1463040" y="687977"/>
                    <a:pt x="1800497" y="500742"/>
                    <a:pt x="1778726" y="350519"/>
                  </a:cubicBezTo>
                  <a:cubicBezTo>
                    <a:pt x="1756955" y="200296"/>
                    <a:pt x="1426029" y="47897"/>
                    <a:pt x="1282337" y="23948"/>
                  </a:cubicBezTo>
                  <a:cubicBezTo>
                    <a:pt x="1138646" y="0"/>
                    <a:pt x="1129937" y="15239"/>
                    <a:pt x="942703" y="180702"/>
                  </a:cubicBezTo>
                  <a:close/>
                </a:path>
              </a:pathLst>
            </a:custGeom>
            <a:solidFill>
              <a:schemeClr val="accent1">
                <a:alpha val="21000"/>
              </a:schemeClr>
            </a:solidFill>
            <a:ln w="28575">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endParaRPr>
            </a:p>
          </p:txBody>
        </p:sp>
        <p:sp>
          <p:nvSpPr>
            <p:cNvPr id="58" name="任意多边形 57"/>
            <p:cNvSpPr/>
            <p:nvPr>
              <p:custDataLst>
                <p:tags r:id="rId3"/>
              </p:custDataLst>
            </p:nvPr>
          </p:nvSpPr>
          <p:spPr>
            <a:xfrm>
              <a:off x="3836126" y="4386943"/>
              <a:ext cx="1946365" cy="1134292"/>
            </a:xfrm>
            <a:custGeom>
              <a:avLst/>
              <a:gdLst>
                <a:gd name="connsiteX0" fmla="*/ 853440 w 1946365"/>
                <a:gd name="connsiteY0" fmla="*/ 15240 h 1134292"/>
                <a:gd name="connsiteX1" fmla="*/ 174171 w 1946365"/>
                <a:gd name="connsiteY1" fmla="*/ 263434 h 1134292"/>
                <a:gd name="connsiteX2" fmla="*/ 4354 w 1946365"/>
                <a:gd name="connsiteY2" fmla="*/ 681446 h 1134292"/>
                <a:gd name="connsiteX3" fmla="*/ 200297 w 1946365"/>
                <a:gd name="connsiteY3" fmla="*/ 994954 h 1134292"/>
                <a:gd name="connsiteX4" fmla="*/ 1010194 w 1946365"/>
                <a:gd name="connsiteY4" fmla="*/ 1125583 h 1134292"/>
                <a:gd name="connsiteX5" fmla="*/ 1702525 w 1946365"/>
                <a:gd name="connsiteY5" fmla="*/ 942703 h 1134292"/>
                <a:gd name="connsiteX6" fmla="*/ 1807028 w 1946365"/>
                <a:gd name="connsiteY6" fmla="*/ 354874 h 1134292"/>
                <a:gd name="connsiteX7" fmla="*/ 853440 w 1946365"/>
                <a:gd name="connsiteY7" fmla="*/ 15240 h 113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365" h="1134292">
                  <a:moveTo>
                    <a:pt x="853440" y="15240"/>
                  </a:moveTo>
                  <a:cubicBezTo>
                    <a:pt x="581297" y="0"/>
                    <a:pt x="315685" y="152400"/>
                    <a:pt x="174171" y="263434"/>
                  </a:cubicBezTo>
                  <a:cubicBezTo>
                    <a:pt x="32657" y="374468"/>
                    <a:pt x="0" y="559526"/>
                    <a:pt x="4354" y="681446"/>
                  </a:cubicBezTo>
                  <a:cubicBezTo>
                    <a:pt x="8708" y="803366"/>
                    <a:pt x="32657" y="920931"/>
                    <a:pt x="200297" y="994954"/>
                  </a:cubicBezTo>
                  <a:cubicBezTo>
                    <a:pt x="367937" y="1068977"/>
                    <a:pt x="759823" y="1134292"/>
                    <a:pt x="1010194" y="1125583"/>
                  </a:cubicBezTo>
                  <a:cubicBezTo>
                    <a:pt x="1260565" y="1116875"/>
                    <a:pt x="1569719" y="1071154"/>
                    <a:pt x="1702525" y="942703"/>
                  </a:cubicBezTo>
                  <a:cubicBezTo>
                    <a:pt x="1835331" y="814252"/>
                    <a:pt x="1946365" y="511628"/>
                    <a:pt x="1807028" y="354874"/>
                  </a:cubicBezTo>
                  <a:cubicBezTo>
                    <a:pt x="1667691" y="198120"/>
                    <a:pt x="1125583" y="30480"/>
                    <a:pt x="853440" y="15240"/>
                  </a:cubicBezTo>
                  <a:close/>
                </a:path>
              </a:pathLst>
            </a:custGeom>
            <a:solidFill>
              <a:schemeClr val="accent1">
                <a:alpha val="27000"/>
              </a:schemeClr>
            </a:solidFill>
            <a:ln w="28575">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endParaRPr>
            </a:p>
          </p:txBody>
        </p:sp>
      </p:grpSp>
      <p:cxnSp>
        <p:nvCxnSpPr>
          <p:cNvPr id="59" name="直接连接符 58"/>
          <p:cNvCxnSpPr/>
          <p:nvPr/>
        </p:nvCxnSpPr>
        <p:spPr>
          <a:xfrm rot="16200000" flipH="1">
            <a:off x="8232871" y="4664173"/>
            <a:ext cx="625608" cy="625608"/>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sp>
        <p:nvSpPr>
          <p:cNvPr id="60" name="下箭头 59"/>
          <p:cNvSpPr/>
          <p:nvPr>
            <p:custDataLst>
              <p:tags r:id="rId1"/>
            </p:custDataLst>
          </p:nvPr>
        </p:nvSpPr>
        <p:spPr>
          <a:xfrm>
            <a:off x="8480501" y="3702649"/>
            <a:ext cx="331047" cy="42862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64" name="文本框 63"/>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pic>
        <p:nvPicPr>
          <p:cNvPr id="67" name="图片 66" descr="卡通人物&#10;&#10;描述已自动生成"/>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6713" y="1526186"/>
            <a:ext cx="4181475" cy="4352925"/>
          </a:xfrm>
          <a:prstGeom prst="rect">
            <a:avLst/>
          </a:prstGeom>
        </p:spPr>
      </p:pic>
    </p:spTree>
    <p:extLst>
      <p:ext uri="{BB962C8B-B14F-4D97-AF65-F5344CB8AC3E}">
        <p14:creationId xmlns:p14="http://schemas.microsoft.com/office/powerpoint/2010/main" val="1333999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87379" y="1003706"/>
            <a:ext cx="3286148" cy="2214578"/>
            <a:chOff x="2197390" y="641909"/>
            <a:chExt cx="3286148" cy="2214578"/>
          </a:xfrm>
        </p:grpSpPr>
        <p:sp>
          <p:nvSpPr>
            <p:cNvPr id="5" name="椭圆 4"/>
            <p:cNvSpPr/>
            <p:nvPr>
              <p:custDataLst>
                <p:tags r:id="rId9"/>
              </p:custDataLst>
            </p:nvPr>
          </p:nvSpPr>
          <p:spPr>
            <a:xfrm>
              <a:off x="3054646" y="641909"/>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6" name="椭圆 5"/>
            <p:cNvSpPr/>
            <p:nvPr>
              <p:custDataLst>
                <p:tags r:id="rId10"/>
              </p:custDataLst>
            </p:nvPr>
          </p:nvSpPr>
          <p:spPr>
            <a:xfrm>
              <a:off x="2197390" y="1570603"/>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7" name="椭圆 6"/>
            <p:cNvSpPr/>
            <p:nvPr>
              <p:custDataLst>
                <p:tags r:id="rId11"/>
              </p:custDataLst>
            </p:nvPr>
          </p:nvSpPr>
          <p:spPr>
            <a:xfrm>
              <a:off x="3054646" y="2427859"/>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8" name="椭圆 7"/>
            <p:cNvSpPr/>
            <p:nvPr>
              <p:custDataLst>
                <p:tags r:id="rId12"/>
              </p:custDataLst>
            </p:nvPr>
          </p:nvSpPr>
          <p:spPr>
            <a:xfrm>
              <a:off x="5054910" y="1570603"/>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9" name="椭圆 8"/>
            <p:cNvSpPr/>
            <p:nvPr>
              <p:custDataLst>
                <p:tags r:id="rId13"/>
              </p:custDataLst>
            </p:nvPr>
          </p:nvSpPr>
          <p:spPr>
            <a:xfrm>
              <a:off x="3983340" y="1570603"/>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cxnSp>
          <p:nvCxnSpPr>
            <p:cNvPr id="10" name="直接连接符 9"/>
            <p:cNvCxnSpPr>
              <a:stCxn id="5" idx="4"/>
              <a:endCxn id="7" idx="0"/>
            </p:cNvCxnSpPr>
            <p:nvPr/>
          </p:nvCxnSpPr>
          <p:spPr>
            <a:xfrm rot="5400000">
              <a:off x="2590299" y="1749198"/>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9" idx="3"/>
              <a:endCxn id="7" idx="7"/>
            </p:cNvCxnSpPr>
            <p:nvPr/>
          </p:nvCxnSpPr>
          <p:spPr>
            <a:xfrm rot="5400000">
              <a:off x="3456222" y="1900741"/>
              <a:ext cx="554170"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6"/>
              <a:endCxn id="8" idx="2"/>
            </p:cNvCxnSpPr>
            <p:nvPr/>
          </p:nvCxnSpPr>
          <p:spPr>
            <a:xfrm>
              <a:off x="4411968" y="1784917"/>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6"/>
              <a:endCxn id="8" idx="1"/>
            </p:cNvCxnSpPr>
            <p:nvPr/>
          </p:nvCxnSpPr>
          <p:spPr>
            <a:xfrm>
              <a:off x="3483274" y="856223"/>
              <a:ext cx="1634407" cy="7771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 idx="6"/>
              <a:endCxn id="8" idx="3"/>
            </p:cNvCxnSpPr>
            <p:nvPr/>
          </p:nvCxnSpPr>
          <p:spPr>
            <a:xfrm flipV="1">
              <a:off x="3483274" y="1936460"/>
              <a:ext cx="1634407" cy="705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54580" y="1058395"/>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16" name="TextBox 15"/>
            <p:cNvSpPr txBox="1"/>
            <p:nvPr/>
          </p:nvSpPr>
          <p:spPr>
            <a:xfrm>
              <a:off x="2462724" y="2070669"/>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17" name="TextBox 16"/>
            <p:cNvSpPr txBox="1"/>
            <p:nvPr/>
          </p:nvSpPr>
          <p:spPr>
            <a:xfrm>
              <a:off x="2983208" y="1701337"/>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18" name="TextBox 17"/>
            <p:cNvSpPr txBox="1"/>
            <p:nvPr/>
          </p:nvSpPr>
          <p:spPr>
            <a:xfrm>
              <a:off x="3483274" y="1915651"/>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19" name="TextBox 18"/>
            <p:cNvSpPr txBox="1"/>
            <p:nvPr/>
          </p:nvSpPr>
          <p:spPr>
            <a:xfrm>
              <a:off x="3500430" y="121442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20" name="TextBox 19"/>
            <p:cNvSpPr txBox="1"/>
            <p:nvPr/>
          </p:nvSpPr>
          <p:spPr>
            <a:xfrm>
              <a:off x="4483406" y="141659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21" name="TextBox 20"/>
            <p:cNvSpPr txBox="1"/>
            <p:nvPr/>
          </p:nvSpPr>
          <p:spPr>
            <a:xfrm>
              <a:off x="4286248" y="228599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22" name="TextBox 21"/>
            <p:cNvSpPr txBox="1"/>
            <p:nvPr/>
          </p:nvSpPr>
          <p:spPr>
            <a:xfrm>
              <a:off x="4214810" y="928670"/>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cxnSp>
          <p:nvCxnSpPr>
            <p:cNvPr id="23" name="直接连接符 22"/>
            <p:cNvCxnSpPr/>
            <p:nvPr/>
          </p:nvCxnSpPr>
          <p:spPr>
            <a:xfrm rot="5400000">
              <a:off x="2508837" y="1006023"/>
              <a:ext cx="625608"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200000" flipH="1">
              <a:off x="2562944" y="1958467"/>
              <a:ext cx="554170"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6200000" flipH="1">
              <a:off x="3442872" y="1002831"/>
              <a:ext cx="625608" cy="625608"/>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607157" y="848574"/>
            <a:ext cx="3861851" cy="2836818"/>
            <a:chOff x="1924595" y="343988"/>
            <a:chExt cx="3861851" cy="2836818"/>
          </a:xfrm>
        </p:grpSpPr>
        <p:sp>
          <p:nvSpPr>
            <p:cNvPr id="27" name="TextBox 26"/>
            <p:cNvSpPr txBox="1"/>
            <p:nvPr/>
          </p:nvSpPr>
          <p:spPr>
            <a:xfrm>
              <a:off x="2285984" y="499033"/>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28" name="TextBox 27"/>
            <p:cNvSpPr txBox="1"/>
            <p:nvPr/>
          </p:nvSpPr>
          <p:spPr>
            <a:xfrm>
              <a:off x="5072066" y="571480"/>
              <a:ext cx="642941" cy="338554"/>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29" name="任意多边形 28"/>
            <p:cNvSpPr/>
            <p:nvPr>
              <p:custDataLst>
                <p:tags r:id="rId7"/>
              </p:custDataLst>
            </p:nvPr>
          </p:nvSpPr>
          <p:spPr>
            <a:xfrm>
              <a:off x="1924595" y="343988"/>
              <a:ext cx="2680062" cy="2836818"/>
            </a:xfrm>
            <a:custGeom>
              <a:avLst/>
              <a:gdLst>
                <a:gd name="connsiteX0" fmla="*/ 1314994 w 2680062"/>
                <a:gd name="connsiteY0" fmla="*/ 87086 h 2836818"/>
                <a:gd name="connsiteX1" fmla="*/ 583474 w 2680062"/>
                <a:gd name="connsiteY1" fmla="*/ 727166 h 2836818"/>
                <a:gd name="connsiteX2" fmla="*/ 113211 w 2680062"/>
                <a:gd name="connsiteY2" fmla="*/ 1419498 h 2836818"/>
                <a:gd name="connsiteX3" fmla="*/ 1262742 w 2680062"/>
                <a:gd name="connsiteY3" fmla="*/ 2686595 h 2836818"/>
                <a:gd name="connsiteX4" fmla="*/ 1837508 w 2680062"/>
                <a:gd name="connsiteY4" fmla="*/ 2320835 h 2836818"/>
                <a:gd name="connsiteX5" fmla="*/ 2569028 w 2680062"/>
                <a:gd name="connsiteY5" fmla="*/ 1680755 h 2836818"/>
                <a:gd name="connsiteX6" fmla="*/ 2503714 w 2680062"/>
                <a:gd name="connsiteY6" fmla="*/ 1236618 h 2836818"/>
                <a:gd name="connsiteX7" fmla="*/ 1628502 w 2680062"/>
                <a:gd name="connsiteY7" fmla="*/ 204652 h 2836818"/>
                <a:gd name="connsiteX8" fmla="*/ 1314994 w 2680062"/>
                <a:gd name="connsiteY8" fmla="*/ 87086 h 2836818"/>
                <a:gd name="connsiteX0-1" fmla="*/ 1314994 w 2680062"/>
                <a:gd name="connsiteY0-2" fmla="*/ 87086 h 2836818"/>
                <a:gd name="connsiteX1-3" fmla="*/ 583474 w 2680062"/>
                <a:gd name="connsiteY1-4" fmla="*/ 727166 h 2836818"/>
                <a:gd name="connsiteX2-5" fmla="*/ 113211 w 2680062"/>
                <a:gd name="connsiteY2-6" fmla="*/ 1419498 h 2836818"/>
                <a:gd name="connsiteX3-7" fmla="*/ 1262742 w 2680062"/>
                <a:gd name="connsiteY3-8" fmla="*/ 2686595 h 2836818"/>
                <a:gd name="connsiteX4-9" fmla="*/ 1837508 w 2680062"/>
                <a:gd name="connsiteY4-10" fmla="*/ 2320835 h 2836818"/>
                <a:gd name="connsiteX5-11" fmla="*/ 2569028 w 2680062"/>
                <a:gd name="connsiteY5-12" fmla="*/ 1680755 h 2836818"/>
                <a:gd name="connsiteX6-13" fmla="*/ 2503714 w 2680062"/>
                <a:gd name="connsiteY6-14" fmla="*/ 1236618 h 2836818"/>
                <a:gd name="connsiteX7-15" fmla="*/ 1628502 w 2680062"/>
                <a:gd name="connsiteY7-16" fmla="*/ 204652 h 2836818"/>
                <a:gd name="connsiteX8-17" fmla="*/ 1314994 w 2680062"/>
                <a:gd name="connsiteY8-18" fmla="*/ 87086 h 2836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680062" h="2836818">
                  <a:moveTo>
                    <a:pt x="1314994" y="87086"/>
                  </a:moveTo>
                  <a:cubicBezTo>
                    <a:pt x="1140823" y="174172"/>
                    <a:pt x="783771" y="505097"/>
                    <a:pt x="583474" y="727166"/>
                  </a:cubicBezTo>
                  <a:cubicBezTo>
                    <a:pt x="383177" y="949235"/>
                    <a:pt x="0" y="1092927"/>
                    <a:pt x="113211" y="1419498"/>
                  </a:cubicBezTo>
                  <a:cubicBezTo>
                    <a:pt x="226422" y="1746070"/>
                    <a:pt x="975359" y="2536372"/>
                    <a:pt x="1262742" y="2686595"/>
                  </a:cubicBezTo>
                  <a:cubicBezTo>
                    <a:pt x="1550125" y="2836818"/>
                    <a:pt x="1619794" y="2488475"/>
                    <a:pt x="1837508" y="2320835"/>
                  </a:cubicBezTo>
                  <a:cubicBezTo>
                    <a:pt x="2055222" y="2153195"/>
                    <a:pt x="2457994" y="1861458"/>
                    <a:pt x="2569028" y="1680755"/>
                  </a:cubicBezTo>
                  <a:cubicBezTo>
                    <a:pt x="2680062" y="1500052"/>
                    <a:pt x="2660468" y="1482635"/>
                    <a:pt x="2503714" y="1236618"/>
                  </a:cubicBezTo>
                  <a:cubicBezTo>
                    <a:pt x="2346960" y="990601"/>
                    <a:pt x="1824445" y="391886"/>
                    <a:pt x="1628502" y="204652"/>
                  </a:cubicBezTo>
                  <a:cubicBezTo>
                    <a:pt x="1432559" y="17418"/>
                    <a:pt x="1489165" y="0"/>
                    <a:pt x="1314994" y="87086"/>
                  </a:cubicBezTo>
                  <a:close/>
                </a:path>
              </a:pathLst>
            </a:custGeom>
            <a:solidFill>
              <a:schemeClr val="accent1">
                <a:alpha val="23000"/>
              </a:schemeClr>
            </a:solidFill>
            <a:ln w="28575">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endParaRPr>
            </a:p>
          </p:txBody>
        </p:sp>
        <p:sp>
          <p:nvSpPr>
            <p:cNvPr id="30" name="椭圆 29"/>
            <p:cNvSpPr/>
            <p:nvPr>
              <p:custDataLst>
                <p:tags r:id="rId8"/>
              </p:custDataLst>
            </p:nvPr>
          </p:nvSpPr>
          <p:spPr>
            <a:xfrm>
              <a:off x="4786314" y="1071546"/>
              <a:ext cx="1000132" cy="1428760"/>
            </a:xfrm>
            <a:prstGeom prst="ellipse">
              <a:avLst/>
            </a:prstGeom>
            <a:solidFill>
              <a:schemeClr val="accent1">
                <a:alpha val="22000"/>
              </a:schemeClr>
            </a:solidFill>
            <a:ln w="28575">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rgbClr val="525252"/>
                </a:solidFill>
              </a:endParaRPr>
            </a:p>
          </p:txBody>
        </p:sp>
      </p:grpSp>
      <p:cxnSp>
        <p:nvCxnSpPr>
          <p:cNvPr id="31" name="直接连接符 30"/>
          <p:cNvCxnSpPr/>
          <p:nvPr/>
        </p:nvCxnSpPr>
        <p:spPr>
          <a:xfrm>
            <a:off x="9101962" y="2144541"/>
            <a:ext cx="642943" cy="1588"/>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039779" y="3429006"/>
            <a:ext cx="3286148" cy="3298290"/>
            <a:chOff x="2349790" y="3214686"/>
            <a:chExt cx="3286148" cy="3298290"/>
          </a:xfrm>
        </p:grpSpPr>
        <p:sp>
          <p:nvSpPr>
            <p:cNvPr id="33" name="下箭头 32"/>
            <p:cNvSpPr/>
            <p:nvPr>
              <p:custDataLst>
                <p:tags r:id="rId1"/>
              </p:custDataLst>
            </p:nvPr>
          </p:nvSpPr>
          <p:spPr>
            <a:xfrm>
              <a:off x="3786182" y="3214686"/>
              <a:ext cx="349558" cy="452846"/>
            </a:xfrm>
            <a:prstGeom prst="down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sz="1600">
                <a:solidFill>
                  <a:srgbClr val="525252"/>
                </a:solidFill>
              </a:endParaRPr>
            </a:p>
          </p:txBody>
        </p:sp>
        <p:sp>
          <p:nvSpPr>
            <p:cNvPr id="34" name="椭圆 33"/>
            <p:cNvSpPr/>
            <p:nvPr>
              <p:custDataLst>
                <p:tags r:id="rId2"/>
              </p:custDataLst>
            </p:nvPr>
          </p:nvSpPr>
          <p:spPr>
            <a:xfrm>
              <a:off x="3207046" y="3786190"/>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endPar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35" name="椭圆 34"/>
            <p:cNvSpPr/>
            <p:nvPr>
              <p:custDataLst>
                <p:tags r:id="rId3"/>
              </p:custDataLst>
            </p:nvPr>
          </p:nvSpPr>
          <p:spPr>
            <a:xfrm>
              <a:off x="2349790" y="471488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a:t>
              </a:r>
              <a:endPar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36" name="椭圆 35"/>
            <p:cNvSpPr/>
            <p:nvPr>
              <p:custDataLst>
                <p:tags r:id="rId4"/>
              </p:custDataLst>
            </p:nvPr>
          </p:nvSpPr>
          <p:spPr>
            <a:xfrm>
              <a:off x="3207046" y="557214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2</a:t>
              </a:r>
              <a:endPar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37" name="椭圆 36"/>
            <p:cNvSpPr/>
            <p:nvPr>
              <p:custDataLst>
                <p:tags r:id="rId5"/>
              </p:custDataLst>
            </p:nvPr>
          </p:nvSpPr>
          <p:spPr>
            <a:xfrm>
              <a:off x="5207310" y="471488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endPar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38" name="椭圆 37"/>
            <p:cNvSpPr/>
            <p:nvPr>
              <p:custDataLst>
                <p:tags r:id="rId6"/>
              </p:custDataLst>
            </p:nvPr>
          </p:nvSpPr>
          <p:spPr>
            <a:xfrm>
              <a:off x="4135740" y="471488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endPar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endParaRPr>
            </a:p>
          </p:txBody>
        </p:sp>
        <p:cxnSp>
          <p:nvCxnSpPr>
            <p:cNvPr id="39" name="直接连接符 38"/>
            <p:cNvCxnSpPr>
              <a:stCxn id="38" idx="6"/>
              <a:endCxn id="37" idx="2"/>
            </p:cNvCxnSpPr>
            <p:nvPr/>
          </p:nvCxnSpPr>
          <p:spPr>
            <a:xfrm>
              <a:off x="4564368" y="4929198"/>
              <a:ext cx="642942" cy="1588"/>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06980" y="420267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1" name="TextBox 40"/>
            <p:cNvSpPr txBox="1"/>
            <p:nvPr/>
          </p:nvSpPr>
          <p:spPr>
            <a:xfrm>
              <a:off x="2615124" y="5214950"/>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2" name="TextBox 41"/>
            <p:cNvSpPr txBox="1"/>
            <p:nvPr/>
          </p:nvSpPr>
          <p:spPr>
            <a:xfrm>
              <a:off x="3633780" y="438727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3" name="TextBox 42"/>
            <p:cNvSpPr txBox="1"/>
            <p:nvPr/>
          </p:nvSpPr>
          <p:spPr>
            <a:xfrm>
              <a:off x="4635806" y="4560875"/>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cxnSp>
          <p:nvCxnSpPr>
            <p:cNvPr id="44" name="直接连接符 43"/>
            <p:cNvCxnSpPr/>
            <p:nvPr/>
          </p:nvCxnSpPr>
          <p:spPr>
            <a:xfrm rot="5400000">
              <a:off x="2661237" y="4150304"/>
              <a:ext cx="625608"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6200000" flipH="1">
              <a:off x="2715344" y="5102748"/>
              <a:ext cx="554170" cy="55417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6200000" flipH="1">
              <a:off x="3595272" y="4147112"/>
              <a:ext cx="625608" cy="625608"/>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28926" y="6143644"/>
              <a:ext cx="2357455" cy="369332"/>
            </a:xfrm>
            <a:prstGeom prst="rect">
              <a:avLst/>
            </a:prstGeom>
            <a:noFill/>
          </p:spPr>
          <p:txBody>
            <a:bodyPr wrap="square" rtlCol="0">
              <a:spAutoFit/>
            </a:bodyPr>
            <a:lstStyle/>
            <a:p>
              <a:pPr algn="l"/>
              <a:r>
                <a:rPr lang="zh-CN" altLang="en-US">
                  <a:solidFill>
                    <a:srgbClr val="000000"/>
                  </a:solidFill>
                  <a:latin typeface="微软雅黑" panose="020B0503020204020204" charset="-122"/>
                  <a:ea typeface="微软雅黑" panose="020B0503020204020204" charset="-122"/>
                  <a:cs typeface="Consolas" panose="020B0609020204030204" pitchFamily="49" charset="0"/>
                </a:rPr>
                <a:t>构造的最小生成树</a:t>
              </a:r>
            </a:p>
          </p:txBody>
        </p:sp>
      </p:grpSp>
      <p:sp>
        <p:nvSpPr>
          <p:cNvPr id="48" name="文本框 47"/>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pic>
        <p:nvPicPr>
          <p:cNvPr id="4" name="图片 3" descr="卡通人物&#10;&#10;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7004" y="1842753"/>
            <a:ext cx="3733800" cy="3886200"/>
          </a:xfrm>
          <a:prstGeom prst="rect">
            <a:avLst/>
          </a:prstGeom>
        </p:spPr>
      </p:pic>
    </p:spTree>
    <p:extLst>
      <p:ext uri="{BB962C8B-B14F-4D97-AF65-F5344CB8AC3E}">
        <p14:creationId xmlns:p14="http://schemas.microsoft.com/office/powerpoint/2010/main" val="1638859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6" name="Rectangle 26"/>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32" name="TextBox 31"/>
          <p:cNvSpPr txBox="1"/>
          <p:nvPr>
            <p:custDataLst>
              <p:tags r:id="rId2"/>
            </p:custDataLst>
          </p:nvPr>
        </p:nvSpPr>
        <p:spPr>
          <a:xfrm>
            <a:off x="1833172" y="2781002"/>
            <a:ext cx="5619680" cy="1218383"/>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150000"/>
              </a:lnSpc>
              <a:spcBef>
                <a:spcPts val="600"/>
              </a:spcBef>
              <a:buFont typeface="Wingdings" panose="05000000000000000000" pitchFamily="2" charset="2"/>
              <a:buChar char="n"/>
              <a:defRPr sz="2000">
                <a:solidFill>
                  <a:srgbClr val="525252"/>
                </a:solidFill>
                <a:latin typeface="楷体" panose="02010609060101010101" pitchFamily="49" charset="-122"/>
                <a:ea typeface="楷体" panose="02010609060101010101" pitchFamily="49" charset="-122"/>
              </a:defRPr>
            </a:lvl1pPr>
          </a:lstStyle>
          <a:p>
            <a:r>
              <a:rPr lang="en-US" altLang="zh-CN">
                <a:solidFill>
                  <a:srgbClr val="000000"/>
                </a:solidFill>
                <a:latin typeface="微软雅黑" panose="020B0503020204020204" charset="-122"/>
                <a:ea typeface="微软雅黑" panose="020B0503020204020204" charset="-122"/>
              </a:rPr>
              <a:t>closest[j]</a:t>
            </a:r>
            <a:r>
              <a:rPr lang="zh-CN" altLang="zh-CN">
                <a:solidFill>
                  <a:srgbClr val="000000"/>
                </a:solidFill>
                <a:latin typeface="微软雅黑" panose="020B0503020204020204" charset="-122"/>
                <a:ea typeface="微软雅黑" panose="020B0503020204020204" charset="-122"/>
              </a:rPr>
              <a:t>表示该最小边在</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中的顶点</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lowcost[j]</a:t>
            </a:r>
            <a:r>
              <a:rPr lang="zh-CN" altLang="zh-CN">
                <a:solidFill>
                  <a:srgbClr val="000000"/>
                </a:solidFill>
                <a:latin typeface="微软雅黑" panose="020B0503020204020204" charset="-122"/>
                <a:ea typeface="微软雅黑" panose="020B0503020204020204" charset="-122"/>
              </a:rPr>
              <a:t>表示该边的权值。</a:t>
            </a:r>
          </a:p>
        </p:txBody>
      </p:sp>
      <p:grpSp>
        <p:nvGrpSpPr>
          <p:cNvPr id="57" name="组合 56"/>
          <p:cNvGrpSpPr/>
          <p:nvPr/>
        </p:nvGrpSpPr>
        <p:grpSpPr>
          <a:xfrm>
            <a:off x="2095683" y="4034020"/>
            <a:ext cx="3231448" cy="2345287"/>
            <a:chOff x="1500166" y="3143248"/>
            <a:chExt cx="3231448" cy="2345287"/>
          </a:xfrm>
        </p:grpSpPr>
        <p:sp>
          <p:nvSpPr>
            <p:cNvPr id="33" name="Rectangle 24"/>
            <p:cNvSpPr>
              <a:spLocks noChangeArrowheads="1"/>
            </p:cNvSpPr>
            <p:nvPr/>
          </p:nvSpPr>
          <p:spPr bwMode="auto">
            <a:xfrm>
              <a:off x="3818549" y="3914152"/>
              <a:ext cx="913065" cy="1136813"/>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4" name="Rectangle 23"/>
            <p:cNvSpPr>
              <a:spLocks noChangeArrowheads="1"/>
            </p:cNvSpPr>
            <p:nvPr/>
          </p:nvSpPr>
          <p:spPr bwMode="auto">
            <a:xfrm>
              <a:off x="1500166" y="3540644"/>
              <a:ext cx="1204398" cy="1947891"/>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5" name="Text Box 22"/>
            <p:cNvSpPr txBox="1">
              <a:spLocks noChangeArrowheads="1"/>
            </p:cNvSpPr>
            <p:nvPr/>
          </p:nvSpPr>
          <p:spPr bwMode="auto">
            <a:xfrm rot="21214666">
              <a:off x="2714612" y="4160625"/>
              <a:ext cx="1066134"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36" name="Text Box 21"/>
            <p:cNvSpPr txBox="1">
              <a:spLocks noChangeArrowheads="1"/>
            </p:cNvSpPr>
            <p:nvPr/>
          </p:nvSpPr>
          <p:spPr bwMode="auto">
            <a:xfrm>
              <a:off x="1594226" y="5134864"/>
              <a:ext cx="1090242" cy="33767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closest[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37" name="Oval 20"/>
            <p:cNvSpPr>
              <a:spLocks noChangeArrowheads="1"/>
            </p:cNvSpPr>
            <p:nvPr>
              <p:custDataLst>
                <p:tags r:id="rId9"/>
              </p:custDataLst>
            </p:nvPr>
          </p:nvSpPr>
          <p:spPr bwMode="auto">
            <a:xfrm>
              <a:off x="1829565" y="3883750"/>
              <a:ext cx="391934"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38" name="Oval 19"/>
            <p:cNvSpPr>
              <a:spLocks noChangeArrowheads="1"/>
            </p:cNvSpPr>
            <p:nvPr>
              <p:custDataLst>
                <p:tags r:id="rId10"/>
              </p:custDataLst>
            </p:nvPr>
          </p:nvSpPr>
          <p:spPr bwMode="auto">
            <a:xfrm>
              <a:off x="1830651" y="4520018"/>
              <a:ext cx="390848"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39" name="Oval 18"/>
            <p:cNvSpPr>
              <a:spLocks noChangeArrowheads="1"/>
            </p:cNvSpPr>
            <p:nvPr>
              <p:custDataLst>
                <p:tags r:id="rId11"/>
              </p:custDataLst>
            </p:nvPr>
          </p:nvSpPr>
          <p:spPr bwMode="auto">
            <a:xfrm>
              <a:off x="4071515" y="4261602"/>
              <a:ext cx="390848" cy="3952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40" name="Freeform 17"/>
            <p:cNvSpPr/>
            <p:nvPr/>
          </p:nvSpPr>
          <p:spPr bwMode="auto">
            <a:xfrm>
              <a:off x="2230185" y="4437499"/>
              <a:ext cx="1829388" cy="211727"/>
            </a:xfrm>
            <a:custGeom>
              <a:avLst/>
              <a:gdLst/>
              <a:ahLst/>
              <a:cxnLst>
                <a:cxn ang="0">
                  <a:pos x="0" y="195"/>
                </a:cxn>
                <a:cxn ang="0">
                  <a:pos x="1685" y="0"/>
                </a:cxn>
              </a:cxnLst>
              <a:rect l="0" t="0" r="r" b="b"/>
              <a:pathLst>
                <a:path w="1685" h="195">
                  <a:moveTo>
                    <a:pt x="0" y="195"/>
                  </a:moveTo>
                  <a:lnTo>
                    <a:pt x="1685" y="0"/>
                  </a:lnTo>
                </a:path>
              </a:pathLst>
            </a:custGeom>
            <a:ln w="12700">
              <a:solidFill>
                <a:srgbClr val="C0262E"/>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1" name="Text Box 16"/>
            <p:cNvSpPr txBox="1">
              <a:spLocks noChangeArrowheads="1"/>
            </p:cNvSpPr>
            <p:nvPr/>
          </p:nvSpPr>
          <p:spPr bwMode="auto">
            <a:xfrm>
              <a:off x="1857356" y="3143248"/>
              <a:ext cx="500066"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42" name="Text Box 15"/>
            <p:cNvSpPr txBox="1">
              <a:spLocks noChangeArrowheads="1"/>
            </p:cNvSpPr>
            <p:nvPr/>
          </p:nvSpPr>
          <p:spPr bwMode="auto">
            <a:xfrm>
              <a:off x="3857620" y="3429000"/>
              <a:ext cx="741512"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43" name="AutoShape 14"/>
            <p:cNvSpPr>
              <a:spLocks noChangeShapeType="1"/>
            </p:cNvSpPr>
            <p:nvPr>
              <p:custDataLst>
                <p:tags r:id="rId12"/>
              </p:custDataLst>
            </p:nvPr>
          </p:nvSpPr>
          <p:spPr bwMode="auto">
            <a:xfrm flipH="1" flipV="1">
              <a:off x="2028246" y="4914157"/>
              <a:ext cx="9771" cy="254073"/>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44" name="TextBox 43"/>
          <p:cNvSpPr txBox="1"/>
          <p:nvPr/>
        </p:nvSpPr>
        <p:spPr>
          <a:xfrm>
            <a:off x="1153911" y="1878562"/>
            <a:ext cx="10085687" cy="808990"/>
          </a:xfrm>
          <a:prstGeom prst="rect">
            <a:avLst/>
          </a:prstGeom>
          <a:noFill/>
        </p:spPr>
        <p:txBody>
          <a:bodyPr wrap="square" rtlCol="0">
            <a:spAutoFit/>
          </a:bodyPr>
          <a:lstStyle/>
          <a:p>
            <a:pPr>
              <a:lnSpc>
                <a:spcPts val="28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    采用邻接矩阵存储图。为了</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记录</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中每个顶点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）到</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的最小边</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建立两个数组</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closest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lowcost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58" name="组合 57"/>
          <p:cNvGrpSpPr/>
          <p:nvPr/>
        </p:nvGrpSpPr>
        <p:grpSpPr>
          <a:xfrm>
            <a:off x="5808288" y="4113206"/>
            <a:ext cx="4646925" cy="1934382"/>
            <a:chOff x="3925603" y="3280568"/>
            <a:chExt cx="4646925" cy="1934382"/>
          </a:xfrm>
        </p:grpSpPr>
        <p:sp>
          <p:nvSpPr>
            <p:cNvPr id="45" name="AutoShape 13"/>
            <p:cNvSpPr>
              <a:spLocks noChangeArrowheads="1"/>
            </p:cNvSpPr>
            <p:nvPr>
              <p:custDataLst>
                <p:tags r:id="rId5"/>
              </p:custDataLst>
            </p:nvPr>
          </p:nvSpPr>
          <p:spPr bwMode="auto">
            <a:xfrm>
              <a:off x="3936460" y="4189046"/>
              <a:ext cx="623186" cy="237786"/>
            </a:xfrm>
            <a:prstGeom prst="rightArrow">
              <a:avLst>
                <a:gd name="adj1" fmla="val 50000"/>
                <a:gd name="adj2" fmla="val 65525"/>
              </a:avLst>
            </a:prstGeom>
            <a:gradFill>
              <a:gsLst>
                <a:gs pos="0">
                  <a:srgbClr val="C0262E"/>
                </a:gs>
                <a:gs pos="100000">
                  <a:srgbClr val="CD5158"/>
                </a:gs>
              </a:gsLst>
            </a:gradFill>
            <a:ln>
              <a:solidFill>
                <a:schemeClr val="accent2"/>
              </a:solidFill>
              <a:tailEnd type="none" w="sm" len="sm"/>
            </a:ln>
          </p:spPr>
          <p:style>
            <a:lnRef idx="1">
              <a:schemeClr val="accent2"/>
            </a:lnRef>
            <a:fillRef idx="3">
              <a:schemeClr val="accent2"/>
            </a:fillRef>
            <a:effectRef idx="2">
              <a:schemeClr val="accent2"/>
            </a:effectRef>
            <a:fontRef idx="minor">
              <a:schemeClr val="lt1"/>
            </a:fontRef>
          </p:style>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6" name="Rectangle 12"/>
            <p:cNvSpPr>
              <a:spLocks noChangeArrowheads="1"/>
            </p:cNvSpPr>
            <p:nvPr/>
          </p:nvSpPr>
          <p:spPr bwMode="auto">
            <a:xfrm>
              <a:off x="7659463" y="3876182"/>
              <a:ext cx="913065" cy="1136813"/>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7" name="Rectangle 11"/>
            <p:cNvSpPr>
              <a:spLocks noChangeArrowheads="1"/>
            </p:cNvSpPr>
            <p:nvPr/>
          </p:nvSpPr>
          <p:spPr bwMode="auto">
            <a:xfrm>
              <a:off x="5084685" y="3580850"/>
              <a:ext cx="1106318" cy="1634100"/>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8" name="Text Box 10"/>
            <p:cNvSpPr txBox="1">
              <a:spLocks noChangeArrowheads="1"/>
            </p:cNvSpPr>
            <p:nvPr/>
          </p:nvSpPr>
          <p:spPr bwMode="auto">
            <a:xfrm>
              <a:off x="6286512" y="4122655"/>
              <a:ext cx="1122130"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49" name="Text Box 9"/>
            <p:cNvSpPr txBox="1">
              <a:spLocks noChangeArrowheads="1"/>
            </p:cNvSpPr>
            <p:nvPr/>
          </p:nvSpPr>
          <p:spPr bwMode="auto">
            <a:xfrm>
              <a:off x="6225963" y="4472372"/>
              <a:ext cx="1346433" cy="33767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closest[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i</a:t>
              </a:r>
            </a:p>
          </p:txBody>
        </p:sp>
        <p:sp>
          <p:nvSpPr>
            <p:cNvPr id="50" name="Oval 8"/>
            <p:cNvSpPr>
              <a:spLocks noChangeArrowheads="1"/>
            </p:cNvSpPr>
            <p:nvPr>
              <p:custDataLst>
                <p:tags r:id="rId6"/>
              </p:custDataLst>
            </p:nvPr>
          </p:nvSpPr>
          <p:spPr bwMode="auto">
            <a:xfrm>
              <a:off x="5416906" y="3845781"/>
              <a:ext cx="391934"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51" name="Oval 7"/>
            <p:cNvSpPr>
              <a:spLocks noChangeArrowheads="1"/>
            </p:cNvSpPr>
            <p:nvPr>
              <p:custDataLst>
                <p:tags r:id="rId7"/>
              </p:custDataLst>
            </p:nvPr>
          </p:nvSpPr>
          <p:spPr bwMode="auto">
            <a:xfrm>
              <a:off x="5417992" y="4482048"/>
              <a:ext cx="390848"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2" name="Oval 6"/>
            <p:cNvSpPr>
              <a:spLocks noChangeArrowheads="1"/>
            </p:cNvSpPr>
            <p:nvPr>
              <p:custDataLst>
                <p:tags r:id="rId8"/>
              </p:custDataLst>
            </p:nvPr>
          </p:nvSpPr>
          <p:spPr bwMode="auto">
            <a:xfrm>
              <a:off x="7912429" y="4223632"/>
              <a:ext cx="390848" cy="3952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53" name="Freeform 5"/>
            <p:cNvSpPr/>
            <p:nvPr/>
          </p:nvSpPr>
          <p:spPr bwMode="auto">
            <a:xfrm flipV="1">
              <a:off x="6210546" y="4357694"/>
              <a:ext cx="1719040" cy="47264"/>
            </a:xfrm>
            <a:custGeom>
              <a:avLst/>
              <a:gdLst/>
              <a:ahLst/>
              <a:cxnLst>
                <a:cxn ang="0">
                  <a:pos x="0" y="0"/>
                </a:cxn>
                <a:cxn ang="0">
                  <a:pos x="1323" y="4"/>
                </a:cxn>
              </a:cxnLst>
              <a:rect l="0" t="0" r="r" b="b"/>
              <a:pathLst>
                <a:path w="1323" h="4">
                  <a:moveTo>
                    <a:pt x="0" y="0"/>
                  </a:moveTo>
                  <a:lnTo>
                    <a:pt x="1323" y="4"/>
                  </a:lnTo>
                </a:path>
              </a:pathLst>
            </a:custGeom>
            <a:ln>
              <a:solidFill>
                <a:srgbClr val="C0262E"/>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4" name="Text Box 4"/>
            <p:cNvSpPr txBox="1">
              <a:spLocks noChangeArrowheads="1"/>
            </p:cNvSpPr>
            <p:nvPr/>
          </p:nvSpPr>
          <p:spPr bwMode="auto">
            <a:xfrm>
              <a:off x="5433455" y="3280568"/>
              <a:ext cx="358835" cy="284723"/>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55" name="Text Box 3"/>
            <p:cNvSpPr txBox="1">
              <a:spLocks noChangeArrowheads="1"/>
            </p:cNvSpPr>
            <p:nvPr/>
          </p:nvSpPr>
          <p:spPr bwMode="auto">
            <a:xfrm>
              <a:off x="7749575" y="3436441"/>
              <a:ext cx="634043"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56" name="Text Box 2"/>
            <p:cNvSpPr txBox="1">
              <a:spLocks noChangeArrowheads="1"/>
            </p:cNvSpPr>
            <p:nvPr/>
          </p:nvSpPr>
          <p:spPr bwMode="auto">
            <a:xfrm>
              <a:off x="3925603" y="4537422"/>
              <a:ext cx="776919"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charset="-122"/>
                  <a:ea typeface="微软雅黑" panose="020B0503020204020204" charset="-122"/>
                  <a:cs typeface="Consolas" panose="020B0609020204030204" pitchFamily="49" charset="0"/>
                </a:rPr>
                <a:t>表示为</a:t>
              </a:r>
            </a:p>
          </p:txBody>
        </p:sp>
      </p:grpSp>
      <p:sp>
        <p:nvSpPr>
          <p:cNvPr id="60" name="TextBox 59"/>
          <p:cNvSpPr txBox="1"/>
          <p:nvPr/>
        </p:nvSpPr>
        <p:spPr>
          <a:xfrm>
            <a:off x="6888765" y="6181655"/>
            <a:ext cx="3786215" cy="646331"/>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将</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中顶点</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到整个</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的最小边表示为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,closest[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1" name="TextBox 60"/>
          <p:cNvSpPr txBox="1"/>
          <p:nvPr/>
        </p:nvSpPr>
        <p:spPr>
          <a:xfrm>
            <a:off x="1836577" y="6404568"/>
            <a:ext cx="3929091" cy="369332"/>
          </a:xfrm>
          <a:prstGeom prst="rect">
            <a:avLst/>
          </a:prstGeom>
          <a:noFill/>
        </p:spPr>
        <p:txBody>
          <a:bodyPr wrap="square" rtlCol="0">
            <a:spAutoFit/>
          </a:bodyPr>
          <a:lstStyle/>
          <a:p>
            <a:r>
              <a:rPr lang="en-US" altLang="zh-CN">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中顶点</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到</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中的最小边为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59" name="文本框 58"/>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63"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grpSp>
        <p:nvGrpSpPr>
          <p:cNvPr id="64" name="组合 63"/>
          <p:cNvGrpSpPr/>
          <p:nvPr/>
        </p:nvGrpSpPr>
        <p:grpSpPr>
          <a:xfrm>
            <a:off x="1456672" y="1270598"/>
            <a:ext cx="2738061" cy="517274"/>
            <a:chOff x="1396240" y="2304668"/>
            <a:chExt cx="1943378" cy="480002"/>
          </a:xfrm>
        </p:grpSpPr>
        <p:sp>
          <p:nvSpPr>
            <p:cNvPr id="65" name="矩形: 圆角 64"/>
            <p:cNvSpPr/>
            <p:nvPr>
              <p:custDataLst>
                <p:tags r:id="rId3"/>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66" name="文本框 65"/>
            <p:cNvSpPr txBox="1"/>
            <p:nvPr>
              <p:custDataLst>
                <p:tags r:id="rId4"/>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2. </a:t>
              </a:r>
              <a:r>
                <a:rPr lang="zh-CN" altLang="en-US" sz="2000" b="1">
                  <a:solidFill>
                    <a:schemeClr val="lt1"/>
                  </a:solidFill>
                  <a:latin typeface="微软雅黑" panose="020B0503020204020204" charset="-122"/>
                  <a:ea typeface="微软雅黑" panose="020B0503020204020204" charset="-122"/>
                </a:rPr>
                <a:t>普里姆算法设计</a:t>
              </a:r>
            </a:p>
          </p:txBody>
        </p:sp>
      </p:grpSp>
    </p:spTree>
    <p:extLst>
      <p:ext uri="{BB962C8B-B14F-4D97-AF65-F5344CB8AC3E}">
        <p14:creationId xmlns:p14="http://schemas.microsoft.com/office/powerpoint/2010/main" val="1124987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0-#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44" grpId="0"/>
      <p:bldP spid="60" grpId="0"/>
      <p:bldP spid="61" grpId="0"/>
      <p:bldP spid="59" grpId="0"/>
      <p:bldP spid="6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6" name="Rectangle 26"/>
          <p:cNvSpPr>
            <a:spLocks noChangeArrowheads="1"/>
          </p:cNvSpPr>
          <p:nvPr>
            <p:custDataLst>
              <p:tags r:id="rId1"/>
            </p:custDataLst>
          </p:nvPr>
        </p:nvSpPr>
        <p:spPr bwMode="auto">
          <a:xfrm>
            <a:off x="1376525" y="926379"/>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2" name="组合 31"/>
          <p:cNvGrpSpPr/>
          <p:nvPr/>
        </p:nvGrpSpPr>
        <p:grpSpPr>
          <a:xfrm>
            <a:off x="1561251" y="2759632"/>
            <a:ext cx="4714908" cy="2544656"/>
            <a:chOff x="2214546" y="1590038"/>
            <a:chExt cx="4714908" cy="2544656"/>
          </a:xfrm>
        </p:grpSpPr>
        <p:sp>
          <p:nvSpPr>
            <p:cNvPr id="56344" name="Rectangle 24"/>
            <p:cNvSpPr>
              <a:spLocks noChangeArrowheads="1"/>
            </p:cNvSpPr>
            <p:nvPr/>
          </p:nvSpPr>
          <p:spPr bwMode="auto">
            <a:xfrm>
              <a:off x="4961557" y="2560311"/>
              <a:ext cx="913065" cy="1136813"/>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6343" name="Rectangle 23"/>
            <p:cNvSpPr>
              <a:spLocks noChangeArrowheads="1"/>
            </p:cNvSpPr>
            <p:nvPr/>
          </p:nvSpPr>
          <p:spPr bwMode="auto">
            <a:xfrm>
              <a:off x="2643174" y="2186803"/>
              <a:ext cx="1204398" cy="1947891"/>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6340" name="Oval 20"/>
            <p:cNvSpPr>
              <a:spLocks noChangeArrowheads="1"/>
            </p:cNvSpPr>
            <p:nvPr>
              <p:custDataLst>
                <p:tags r:id="rId2"/>
              </p:custDataLst>
            </p:nvPr>
          </p:nvSpPr>
          <p:spPr bwMode="auto">
            <a:xfrm>
              <a:off x="2972573" y="2529909"/>
              <a:ext cx="391934"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56339" name="Oval 19"/>
            <p:cNvSpPr>
              <a:spLocks noChangeArrowheads="1"/>
            </p:cNvSpPr>
            <p:nvPr>
              <p:custDataLst>
                <p:tags r:id="rId3"/>
              </p:custDataLst>
            </p:nvPr>
          </p:nvSpPr>
          <p:spPr bwMode="auto">
            <a:xfrm>
              <a:off x="2973659" y="3166177"/>
              <a:ext cx="390848"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6338" name="Oval 18"/>
            <p:cNvSpPr>
              <a:spLocks noChangeArrowheads="1"/>
            </p:cNvSpPr>
            <p:nvPr>
              <p:custDataLst>
                <p:tags r:id="rId4"/>
              </p:custDataLst>
            </p:nvPr>
          </p:nvSpPr>
          <p:spPr bwMode="auto">
            <a:xfrm>
              <a:off x="5214523" y="2907761"/>
              <a:ext cx="390848" cy="3952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56336" name="Text Box 16"/>
            <p:cNvSpPr txBox="1">
              <a:spLocks noChangeArrowheads="1"/>
            </p:cNvSpPr>
            <p:nvPr/>
          </p:nvSpPr>
          <p:spPr bwMode="auto">
            <a:xfrm>
              <a:off x="2214546" y="1590038"/>
              <a:ext cx="2264290"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56335" name="Text Box 15"/>
            <p:cNvSpPr txBox="1">
              <a:spLocks noChangeArrowheads="1"/>
            </p:cNvSpPr>
            <p:nvPr/>
          </p:nvSpPr>
          <p:spPr bwMode="auto">
            <a:xfrm>
              <a:off x="4259116" y="2120570"/>
              <a:ext cx="2670338"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V-U={</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cxnSp>
          <p:nvCxnSpPr>
            <p:cNvPr id="29" name="直接连接符 28"/>
            <p:cNvCxnSpPr>
              <a:stCxn id="56343" idx="3"/>
              <a:endCxn id="56338" idx="2"/>
            </p:cNvCxnSpPr>
            <p:nvPr>
              <p:custDataLst>
                <p:tags r:id="rId5"/>
              </p:custDataLst>
            </p:nvPr>
          </p:nvCxnSpPr>
          <p:spPr>
            <a:xfrm flipV="1">
              <a:off x="3847572" y="3105373"/>
              <a:ext cx="1366951" cy="55376"/>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31" name="TextBox 30"/>
          <p:cNvSpPr txBox="1"/>
          <p:nvPr/>
        </p:nvSpPr>
        <p:spPr>
          <a:xfrm>
            <a:off x="1376519" y="1553712"/>
            <a:ext cx="7000924" cy="40011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对于任意顶点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，如何知道它属于集合</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还是集合</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呢？</a:t>
            </a:r>
          </a:p>
        </p:txBody>
      </p:sp>
      <p:sp>
        <p:nvSpPr>
          <p:cNvPr id="14" name="文本框 13"/>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6"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pic>
        <p:nvPicPr>
          <p:cNvPr id="3" name="图片 2" descr="图片包含 图示&#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8945" y="1953822"/>
            <a:ext cx="4557713" cy="4548188"/>
          </a:xfrm>
          <a:prstGeom prst="rect">
            <a:avLst/>
          </a:prstGeom>
        </p:spPr>
      </p:pic>
    </p:spTree>
    <p:extLst>
      <p:ext uri="{BB962C8B-B14F-4D97-AF65-F5344CB8AC3E}">
        <p14:creationId xmlns:p14="http://schemas.microsoft.com/office/powerpoint/2010/main" val="572318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4" grpId="0"/>
      <p:bldP spid="1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8671" y="1801402"/>
            <a:ext cx="6286544" cy="40011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初始时，</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中只有一个顶点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，其他顶点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均在</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V-U</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中</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16" name="组合 15"/>
          <p:cNvGrpSpPr/>
          <p:nvPr/>
        </p:nvGrpSpPr>
        <p:grpSpPr>
          <a:xfrm>
            <a:off x="3596465" y="2525108"/>
            <a:ext cx="5072099" cy="1675341"/>
            <a:chOff x="1500166" y="3473326"/>
            <a:chExt cx="5072098" cy="1675341"/>
          </a:xfrm>
        </p:grpSpPr>
        <p:sp>
          <p:nvSpPr>
            <p:cNvPr id="7" name="Rectangle 24"/>
            <p:cNvSpPr>
              <a:spLocks noChangeArrowheads="1"/>
            </p:cNvSpPr>
            <p:nvPr/>
          </p:nvSpPr>
          <p:spPr bwMode="auto">
            <a:xfrm>
              <a:off x="4852000" y="4011854"/>
              <a:ext cx="913065" cy="1136813"/>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Rectangle 23"/>
            <p:cNvSpPr>
              <a:spLocks noChangeArrowheads="1"/>
            </p:cNvSpPr>
            <p:nvPr/>
          </p:nvSpPr>
          <p:spPr bwMode="auto">
            <a:xfrm>
              <a:off x="1928794" y="3973392"/>
              <a:ext cx="1071570" cy="1143008"/>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Oval 20"/>
            <p:cNvSpPr>
              <a:spLocks noChangeArrowheads="1"/>
            </p:cNvSpPr>
            <p:nvPr>
              <p:custDataLst>
                <p:tags r:id="rId3"/>
              </p:custDataLst>
            </p:nvPr>
          </p:nvSpPr>
          <p:spPr bwMode="auto">
            <a:xfrm>
              <a:off x="2357422" y="4357694"/>
              <a:ext cx="391934" cy="3941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11" name="Oval 18"/>
            <p:cNvSpPr>
              <a:spLocks noChangeArrowheads="1"/>
            </p:cNvSpPr>
            <p:nvPr>
              <p:custDataLst>
                <p:tags r:id="rId4"/>
              </p:custDataLst>
            </p:nvPr>
          </p:nvSpPr>
          <p:spPr bwMode="auto">
            <a:xfrm>
              <a:off x="5104966" y="4359304"/>
              <a:ext cx="390848" cy="3952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i="1">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12" name="Text Box 16"/>
            <p:cNvSpPr txBox="1">
              <a:spLocks noChangeArrowheads="1"/>
            </p:cNvSpPr>
            <p:nvPr/>
          </p:nvSpPr>
          <p:spPr bwMode="auto">
            <a:xfrm>
              <a:off x="1500166" y="3473326"/>
              <a:ext cx="2143140"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13" name="Text Box 15"/>
            <p:cNvSpPr txBox="1">
              <a:spLocks noChangeArrowheads="1"/>
            </p:cNvSpPr>
            <p:nvPr/>
          </p:nvSpPr>
          <p:spPr bwMode="auto">
            <a:xfrm>
              <a:off x="4044802" y="3530904"/>
              <a:ext cx="2527462"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V-U={</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cxnSp>
          <p:nvCxnSpPr>
            <p:cNvPr id="14" name="直接连接符 13"/>
            <p:cNvCxnSpPr>
              <a:stCxn id="9" idx="6"/>
              <a:endCxn id="11" idx="2"/>
            </p:cNvCxnSpPr>
            <p:nvPr>
              <p:custDataLst>
                <p:tags r:id="rId5"/>
              </p:custDataLst>
            </p:nvPr>
          </p:nvCxnSpPr>
          <p:spPr>
            <a:xfrm>
              <a:off x="2749356" y="4554763"/>
              <a:ext cx="2355610" cy="2153"/>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17" name="TextBox 16"/>
          <p:cNvSpPr txBox="1"/>
          <p:nvPr>
            <p:custDataLst>
              <p:tags r:id="rId1"/>
            </p:custDataLst>
          </p:nvPr>
        </p:nvSpPr>
        <p:spPr>
          <a:xfrm>
            <a:off x="1435033" y="4424792"/>
            <a:ext cx="9394975" cy="152336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150000"/>
              </a:lnSpc>
              <a:spcBef>
                <a:spcPts val="600"/>
              </a:spcBef>
              <a:buFont typeface="Wingdings" panose="05000000000000000000" pitchFamily="2" charset="2"/>
              <a:buChar char="n"/>
              <a:defRPr sz="2000">
                <a:solidFill>
                  <a:srgbClr val="525252"/>
                </a:solidFill>
                <a:latin typeface="楷体" panose="02010609060101010101" pitchFamily="49" charset="-122"/>
                <a:ea typeface="楷体" panose="02010609060101010101" pitchFamily="49" charset="-122"/>
              </a:defRPr>
            </a:lvl1pPr>
          </a:lstStyle>
          <a:p>
            <a:pPr>
              <a:lnSpc>
                <a:spcPct val="100000"/>
              </a:lnSpc>
            </a:pPr>
            <a:r>
              <a:rPr lang="zh-CN" altLang="zh-CN">
                <a:solidFill>
                  <a:srgbClr val="000000"/>
                </a:solidFill>
                <a:latin typeface="微软雅黑" panose="020B0503020204020204" charset="-122"/>
                <a:ea typeface="微软雅黑" panose="020B0503020204020204" charset="-122"/>
              </a:rPr>
              <a:t>如果（</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）有一条边，它就是</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的最小边，置</a:t>
            </a:r>
            <a:r>
              <a:rPr lang="en-US" altLang="zh-CN">
                <a:solidFill>
                  <a:srgbClr val="000000"/>
                </a:solidFill>
                <a:latin typeface="微软雅黑" panose="020B0503020204020204" charset="-122"/>
                <a:ea typeface="微软雅黑" panose="020B0503020204020204" charset="-122"/>
              </a:rPr>
              <a:t>closest[i]=v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lowcost[i]=g.edges[v][i]</a:t>
            </a:r>
            <a:r>
              <a:rPr lang="zh-CN" altLang="zh-CN">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lnSpc>
                <a:spcPct val="100000"/>
              </a:lnSpc>
            </a:pPr>
            <a:r>
              <a:rPr lang="zh-CN" altLang="zh-CN">
                <a:solidFill>
                  <a:srgbClr val="000000"/>
                </a:solidFill>
                <a:latin typeface="微软雅黑" panose="020B0503020204020204" charset="-122"/>
                <a:ea typeface="微软雅黑" panose="020B0503020204020204" charset="-122"/>
              </a:rPr>
              <a:t>如果（</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）没有条边，不妨认为有一条权为∞的边，同样置</a:t>
            </a:r>
            <a:r>
              <a:rPr lang="en-US" altLang="zh-CN">
                <a:solidFill>
                  <a:srgbClr val="000000"/>
                </a:solidFill>
                <a:latin typeface="微软雅黑" panose="020B0503020204020204" charset="-122"/>
                <a:ea typeface="微软雅黑" panose="020B0503020204020204" charset="-122"/>
              </a:rPr>
              <a:t>closest[i]=v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lowcost[i]=g.edges[v][i]</a:t>
            </a:r>
          </a:p>
        </p:txBody>
      </p:sp>
      <p:sp>
        <p:nvSpPr>
          <p:cNvPr id="18" name="TextBox 17"/>
          <p:cNvSpPr txBox="1"/>
          <p:nvPr/>
        </p:nvSpPr>
        <p:spPr>
          <a:xfrm>
            <a:off x="1765174" y="6274524"/>
            <a:ext cx="8072495" cy="40011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此时恰好有</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g.edges[</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为∞，看出邻接矩阵为什么这样表示的原因。</a:t>
            </a:r>
          </a:p>
        </p:txBody>
      </p:sp>
      <p:sp>
        <p:nvSpPr>
          <p:cNvPr id="19" name="TextBox 18"/>
          <p:cNvSpPr txBox="1"/>
          <p:nvPr/>
        </p:nvSpPr>
        <p:spPr>
          <a:xfrm>
            <a:off x="1358671" y="1371184"/>
            <a:ext cx="1285884" cy="39878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defRPr sz="2000" spc="50">
                <a:ln w="11430"/>
                <a:solidFill>
                  <a:srgbClr val="C0262E"/>
                </a:solidFill>
                <a:latin typeface="思源黑体 CN Medium" panose="020B0600000000000000" pitchFamily="34" charset="-122"/>
                <a:ea typeface="思源黑体 CN Medium" panose="020B0600000000000000" pitchFamily="34"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初始化</a:t>
            </a:r>
          </a:p>
        </p:txBody>
      </p:sp>
      <p:cxnSp>
        <p:nvCxnSpPr>
          <p:cNvPr id="21" name="直接箭头连接符 20"/>
          <p:cNvCxnSpPr/>
          <p:nvPr>
            <p:custDataLst>
              <p:tags r:id="rId2"/>
            </p:custDataLst>
          </p:nvPr>
        </p:nvCxnSpPr>
        <p:spPr>
          <a:xfrm rot="5400000" flipH="1" flipV="1">
            <a:off x="5968048" y="6168910"/>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0" name="文本框 19"/>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23"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spTree>
    <p:extLst>
      <p:ext uri="{BB962C8B-B14F-4D97-AF65-F5344CB8AC3E}">
        <p14:creationId xmlns:p14="http://schemas.microsoft.com/office/powerpoint/2010/main" val="1924767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ldLvl="0" animBg="1"/>
      <p:bldP spid="18" grpId="0"/>
      <p:bldP spid="19" grpId="0" animBg="1"/>
      <p:bldP spid="20" grpId="0"/>
      <p:bldP spid="2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a:spLocks noChangeArrowheads="1"/>
          </p:cNvSpPr>
          <p:nvPr/>
        </p:nvSpPr>
        <p:spPr bwMode="auto">
          <a:xfrm>
            <a:off x="2436485" y="3645153"/>
            <a:ext cx="854083" cy="1063391"/>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6" name="Oval 18"/>
          <p:cNvSpPr>
            <a:spLocks noChangeArrowheads="1"/>
          </p:cNvSpPr>
          <p:nvPr>
            <p:custDataLst>
              <p:tags r:id="rId1"/>
            </p:custDataLst>
          </p:nvPr>
        </p:nvSpPr>
        <p:spPr bwMode="auto">
          <a:xfrm>
            <a:off x="2661165" y="3986190"/>
            <a:ext cx="365600" cy="36969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8" name="Text Box 15"/>
          <p:cNvSpPr txBox="1">
            <a:spLocks noChangeArrowheads="1"/>
          </p:cNvSpPr>
          <p:nvPr/>
        </p:nvSpPr>
        <p:spPr bwMode="auto">
          <a:xfrm>
            <a:off x="1862334" y="2535192"/>
            <a:ext cx="2527463" cy="33876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V-U={</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10" name="TextBox 9"/>
          <p:cNvSpPr txBox="1"/>
          <p:nvPr>
            <p:custDataLst>
              <p:tags r:id="rId2"/>
            </p:custDataLst>
          </p:nvPr>
        </p:nvSpPr>
        <p:spPr>
          <a:xfrm>
            <a:off x="6132521" y="2491856"/>
            <a:ext cx="5473193" cy="3060802"/>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min=INF</a:t>
            </a:r>
          </a:p>
          <a:p>
            <a:r>
              <a:rPr lang="en-US" altLang="zh-CN">
                <a:solidFill>
                  <a:srgbClr val="000000"/>
                </a:solidFill>
                <a:latin typeface="微软雅黑" panose="020B0503020204020204" charset="-122"/>
                <a:ea typeface="微软雅黑" panose="020B0503020204020204" charset="-122"/>
              </a:rPr>
              <a:t>k=-1</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for j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lowcost[j]!=0 and lowcost[j]&lt;min: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min=lowcost[j]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k=j	        	</a:t>
            </a:r>
          </a:p>
        </p:txBody>
      </p:sp>
      <p:sp>
        <p:nvSpPr>
          <p:cNvPr id="11" name="右箭头 10"/>
          <p:cNvSpPr/>
          <p:nvPr>
            <p:custDataLst>
              <p:tags r:id="rId3"/>
            </p:custDataLst>
          </p:nvPr>
        </p:nvSpPr>
        <p:spPr>
          <a:xfrm>
            <a:off x="4474937" y="3932408"/>
            <a:ext cx="854083" cy="400110"/>
          </a:xfrm>
          <a:prstGeom prst="rightArrow">
            <a:avLst/>
          </a:prstGeom>
          <a:gradFill>
            <a:gsLst>
              <a:gs pos="0">
                <a:srgbClr val="C0262E"/>
              </a:gs>
              <a:gs pos="99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12" name="TextBox 18"/>
          <p:cNvSpPr txBox="1"/>
          <p:nvPr/>
        </p:nvSpPr>
        <p:spPr>
          <a:xfrm>
            <a:off x="1358671" y="1492689"/>
            <a:ext cx="3951512" cy="40011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defRPr sz="2000" spc="50">
                <a:ln w="11430"/>
                <a:solidFill>
                  <a:srgbClr val="C0262E"/>
                </a:solidFill>
                <a:latin typeface="思源黑体 CN Medium" panose="020B0600000000000000" pitchFamily="34" charset="-122"/>
                <a:ea typeface="思源黑体 CN Medium" panose="020B0600000000000000" pitchFamily="34"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查找</a:t>
            </a:r>
            <a:r>
              <a:rPr lang="en-US" altLang="zh-CN">
                <a:solidFill>
                  <a:srgbClr val="000000"/>
                </a:solidFill>
                <a:latin typeface="微软雅黑" panose="020B0503020204020204" charset="-122"/>
                <a:ea typeface="微软雅黑" panose="020B0503020204020204" charset="-122"/>
              </a:rPr>
              <a:t>V-U</a:t>
            </a:r>
            <a:r>
              <a:rPr lang="zh-CN" altLang="en-US">
                <a:solidFill>
                  <a:srgbClr val="000000"/>
                </a:solidFill>
                <a:latin typeface="微软雅黑" panose="020B0503020204020204" charset="-122"/>
                <a:ea typeface="微软雅黑" panose="020B0503020204020204" charset="-122"/>
              </a:rPr>
              <a:t>中最小边的顶点</a:t>
            </a:r>
            <a:r>
              <a:rPr lang="en-US" altLang="zh-CN">
                <a:solidFill>
                  <a:srgbClr val="000000"/>
                </a:solidFill>
                <a:latin typeface="微软雅黑" panose="020B0503020204020204" charset="-122"/>
                <a:ea typeface="微软雅黑" panose="020B0503020204020204" charset="-122"/>
              </a:rPr>
              <a:t>k</a:t>
            </a:r>
          </a:p>
        </p:txBody>
      </p:sp>
      <p:sp>
        <p:nvSpPr>
          <p:cNvPr id="14" name="文本框 13"/>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5"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spTree>
    <p:extLst>
      <p:ext uri="{BB962C8B-B14F-4D97-AF65-F5344CB8AC3E}">
        <p14:creationId xmlns:p14="http://schemas.microsoft.com/office/powerpoint/2010/main" val="3352065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bldLvl="0" animBg="1"/>
      <p:bldP spid="10" grpId="0" bldLvl="0" animBg="1"/>
      <p:bldP spid="11" grpId="0" bldLvl="0" animBg="1"/>
      <p:bldP spid="12" grpId="0" animBg="1"/>
      <p:bldP spid="14" grpId="0"/>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2998847" y="-113228"/>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3" name="组合 32"/>
          <p:cNvGrpSpPr/>
          <p:nvPr/>
        </p:nvGrpSpPr>
        <p:grpSpPr>
          <a:xfrm>
            <a:off x="5310185" y="1083729"/>
            <a:ext cx="3813371" cy="2245613"/>
            <a:chOff x="1580363" y="1365422"/>
            <a:chExt cx="3813371" cy="2245613"/>
          </a:xfrm>
        </p:grpSpPr>
        <p:sp>
          <p:nvSpPr>
            <p:cNvPr id="59417" name="Rectangle 25"/>
            <p:cNvSpPr>
              <a:spLocks noChangeArrowheads="1"/>
            </p:cNvSpPr>
            <p:nvPr/>
          </p:nvSpPr>
          <p:spPr bwMode="auto">
            <a:xfrm>
              <a:off x="4539652" y="2135289"/>
              <a:ext cx="854082" cy="1063391"/>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15" name="Rectangle 23"/>
            <p:cNvSpPr>
              <a:spLocks noChangeArrowheads="1"/>
            </p:cNvSpPr>
            <p:nvPr/>
          </p:nvSpPr>
          <p:spPr bwMode="auto">
            <a:xfrm>
              <a:off x="2029239" y="1365422"/>
              <a:ext cx="1120158" cy="2245613"/>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14" name="Text Box 22"/>
            <p:cNvSpPr txBox="1">
              <a:spLocks noChangeArrowheads="1"/>
            </p:cNvSpPr>
            <p:nvPr/>
          </p:nvSpPr>
          <p:spPr bwMode="auto">
            <a:xfrm rot="539707">
              <a:off x="3268217" y="2054014"/>
              <a:ext cx="1018031"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59413" name="Text Box 21"/>
            <p:cNvSpPr txBox="1">
              <a:spLocks noChangeArrowheads="1"/>
            </p:cNvSpPr>
            <p:nvPr/>
          </p:nvSpPr>
          <p:spPr bwMode="auto">
            <a:xfrm>
              <a:off x="2091766" y="1466988"/>
              <a:ext cx="932217" cy="315869"/>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closest[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59412" name="Oval 20"/>
            <p:cNvSpPr>
              <a:spLocks noChangeArrowheads="1"/>
            </p:cNvSpPr>
            <p:nvPr/>
          </p:nvSpPr>
          <p:spPr bwMode="auto">
            <a:xfrm>
              <a:off x="2211023" y="1821451"/>
              <a:ext cx="775885" cy="1004483"/>
            </a:xfrm>
            <a:prstGeom prst="ellipse">
              <a:avLst/>
            </a:prstGeom>
            <a:solidFill>
              <a:srgbClr val="FFFFFF"/>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en-US" sz="1400">
                  <a:solidFill>
                    <a:srgbClr val="000000"/>
                  </a:solidFill>
                  <a:latin typeface="微软雅黑" panose="020B0503020204020204" charset="-122"/>
                  <a:ea typeface="微软雅黑" panose="020B0503020204020204" charset="-122"/>
                  <a:cs typeface="Consolas" panose="020B0609020204030204" pitchFamily="49" charset="0"/>
                </a:rPr>
                <a:t>中</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1400">
                  <a:solidFill>
                    <a:srgbClr val="000000"/>
                  </a:solidFill>
                  <a:latin typeface="微软雅黑" panose="020B0503020204020204" charset="-122"/>
                  <a:ea typeface="微软雅黑" panose="020B0503020204020204" charset="-122"/>
                  <a:cs typeface="Consolas" panose="020B0609020204030204" pitchFamily="49" charset="0"/>
                </a:rPr>
                <a:t>外的顶点</a:t>
              </a:r>
            </a:p>
          </p:txBody>
        </p:sp>
        <p:sp>
          <p:nvSpPr>
            <p:cNvPr id="59411" name="Oval 19"/>
            <p:cNvSpPr>
              <a:spLocks noChangeArrowheads="1"/>
            </p:cNvSpPr>
            <p:nvPr>
              <p:custDataLst>
                <p:tags r:id="rId5"/>
              </p:custDataLst>
            </p:nvPr>
          </p:nvSpPr>
          <p:spPr bwMode="auto">
            <a:xfrm>
              <a:off x="2497410" y="3008752"/>
              <a:ext cx="365600" cy="36868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k</a:t>
              </a:r>
            </a:p>
          </p:txBody>
        </p:sp>
        <p:sp>
          <p:nvSpPr>
            <p:cNvPr id="59410" name="Oval 18"/>
            <p:cNvSpPr>
              <a:spLocks noChangeArrowheads="1"/>
            </p:cNvSpPr>
            <p:nvPr>
              <p:custDataLst>
                <p:tags r:id="rId6"/>
              </p:custDataLst>
            </p:nvPr>
          </p:nvSpPr>
          <p:spPr bwMode="auto">
            <a:xfrm>
              <a:off x="4764333" y="2476332"/>
              <a:ext cx="365600" cy="36969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59409" name="Freeform 17"/>
            <p:cNvSpPr/>
            <p:nvPr>
              <p:custDataLst>
                <p:tags r:id="rId7"/>
              </p:custDataLst>
            </p:nvPr>
          </p:nvSpPr>
          <p:spPr bwMode="auto">
            <a:xfrm>
              <a:off x="2854886" y="2714620"/>
              <a:ext cx="1931428" cy="421088"/>
            </a:xfrm>
            <a:custGeom>
              <a:avLst/>
              <a:gdLst/>
              <a:ahLst/>
              <a:cxnLst>
                <a:cxn ang="0">
                  <a:pos x="0" y="405"/>
                </a:cxn>
                <a:cxn ang="0">
                  <a:pos x="1718" y="0"/>
                </a:cxn>
              </a:cxnLst>
              <a:rect l="0" t="0" r="r" b="b"/>
              <a:pathLst>
                <a:path w="1718" h="405">
                  <a:moveTo>
                    <a:pt x="0" y="405"/>
                  </a:moveTo>
                  <a:lnTo>
                    <a:pt x="1718" y="0"/>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08" name="Text Box 16"/>
            <p:cNvSpPr txBox="1">
              <a:spLocks noChangeArrowheads="1"/>
            </p:cNvSpPr>
            <p:nvPr/>
          </p:nvSpPr>
          <p:spPr bwMode="auto">
            <a:xfrm>
              <a:off x="1580363" y="2343498"/>
              <a:ext cx="448876"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59407" name="Text Box 15"/>
            <p:cNvSpPr txBox="1">
              <a:spLocks noChangeArrowheads="1"/>
            </p:cNvSpPr>
            <p:nvPr/>
          </p:nvSpPr>
          <p:spPr bwMode="auto">
            <a:xfrm>
              <a:off x="4685837" y="1683356"/>
              <a:ext cx="529105"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59406" name="AutoShape 14"/>
            <p:cNvSpPr>
              <a:spLocks noChangeShapeType="1"/>
            </p:cNvSpPr>
            <p:nvPr/>
          </p:nvSpPr>
          <p:spPr bwMode="auto">
            <a:xfrm>
              <a:off x="3000365" y="2222678"/>
              <a:ext cx="1785950" cy="349066"/>
            </a:xfrm>
            <a:prstGeom prst="straightConnector1">
              <a:avLst/>
            </a:prstGeom>
            <a:ln>
              <a:solidFill>
                <a:srgbClr val="C0262E"/>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05" name="Text Box 13"/>
            <p:cNvSpPr txBox="1">
              <a:spLocks noChangeArrowheads="1"/>
            </p:cNvSpPr>
            <p:nvPr/>
          </p:nvSpPr>
          <p:spPr bwMode="auto">
            <a:xfrm rot="20944918">
              <a:off x="3234702" y="3060550"/>
              <a:ext cx="1194421"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g.edges[</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grpSp>
        <p:nvGrpSpPr>
          <p:cNvPr id="35" name="组合 34"/>
          <p:cNvGrpSpPr/>
          <p:nvPr/>
        </p:nvGrpSpPr>
        <p:grpSpPr>
          <a:xfrm>
            <a:off x="6408909" y="3429000"/>
            <a:ext cx="5429288" cy="928694"/>
            <a:chOff x="3357554" y="3357562"/>
            <a:chExt cx="5429288" cy="928694"/>
          </a:xfrm>
        </p:grpSpPr>
        <p:sp>
          <p:nvSpPr>
            <p:cNvPr id="59397" name="AutoShape 5"/>
            <p:cNvSpPr>
              <a:spLocks noChangeArrowheads="1"/>
            </p:cNvSpPr>
            <p:nvPr>
              <p:custDataLst>
                <p:tags r:id="rId4"/>
              </p:custDataLst>
            </p:nvPr>
          </p:nvSpPr>
          <p:spPr bwMode="auto">
            <a:xfrm>
              <a:off x="3357554" y="3357562"/>
              <a:ext cx="214315" cy="928694"/>
            </a:xfrm>
            <a:prstGeom prst="downArrow">
              <a:avLst>
                <a:gd name="adj1" fmla="val 50000"/>
                <a:gd name="adj2" fmla="val 81780"/>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eaVert"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396" name="Text Box 4"/>
            <p:cNvSpPr txBox="1">
              <a:spLocks noChangeArrowheads="1"/>
            </p:cNvSpPr>
            <p:nvPr/>
          </p:nvSpPr>
          <p:spPr bwMode="auto">
            <a:xfrm>
              <a:off x="3643306" y="3500438"/>
              <a:ext cx="5143536" cy="588064"/>
            </a:xfrm>
            <a:prstGeom prst="rect">
              <a:avLst/>
            </a:prstGeom>
            <a:solidFill>
              <a:srgbClr val="FFFFFF"/>
            </a:solidFill>
            <a:ln w="9525">
              <a:noFill/>
              <a:miter lim="800000"/>
            </a:ln>
          </p:spPr>
          <p:txBody>
            <a:bodyPr vert="horz" wrap="square" lIns="0" tIns="0" rIns="0" bIns="0" numCol="1" anchor="t" anchorCtr="0" compatLnSpc="1"/>
            <a:lstStyle/>
            <a:p>
              <a:pPr fontAlgn="base">
                <a:spcBef>
                  <a:spcPct val="0"/>
                </a:spcBef>
                <a:spcAft>
                  <a:spcPct val="0"/>
                </a:spcAft>
              </a:pP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更新：</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]=min(lowcost[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],g.edges[</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p>
          </p:txBody>
        </p:sp>
      </p:grpSp>
      <p:grpSp>
        <p:nvGrpSpPr>
          <p:cNvPr id="38" name="组合 37"/>
          <p:cNvGrpSpPr/>
          <p:nvPr/>
        </p:nvGrpSpPr>
        <p:grpSpPr>
          <a:xfrm>
            <a:off x="5352613" y="4388928"/>
            <a:ext cx="4407005" cy="2052638"/>
            <a:chOff x="1622794" y="4376758"/>
            <a:chExt cx="4407005" cy="2052638"/>
          </a:xfrm>
        </p:grpSpPr>
        <p:sp>
          <p:nvSpPr>
            <p:cNvPr id="59416" name="Rectangle 24"/>
            <p:cNvSpPr>
              <a:spLocks noChangeArrowheads="1"/>
            </p:cNvSpPr>
            <p:nvPr/>
          </p:nvSpPr>
          <p:spPr bwMode="auto">
            <a:xfrm>
              <a:off x="4589487" y="5026777"/>
              <a:ext cx="854082" cy="1063391"/>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04" name="Freeform 12"/>
            <p:cNvSpPr/>
            <p:nvPr/>
          </p:nvSpPr>
          <p:spPr bwMode="auto">
            <a:xfrm>
              <a:off x="3149396" y="5438118"/>
              <a:ext cx="1440000" cy="1016"/>
            </a:xfrm>
            <a:custGeom>
              <a:avLst/>
              <a:gdLst/>
              <a:ahLst/>
              <a:cxnLst>
                <a:cxn ang="0">
                  <a:pos x="0" y="0"/>
                </a:cxn>
                <a:cxn ang="0">
                  <a:pos x="1187" y="17"/>
                </a:cxn>
              </a:cxnLst>
              <a:rect l="0" t="0" r="r" b="b"/>
              <a:pathLst>
                <a:path w="1187" h="17">
                  <a:moveTo>
                    <a:pt x="0" y="0"/>
                  </a:moveTo>
                  <a:lnTo>
                    <a:pt x="1187" y="17"/>
                  </a:lnTo>
                </a:path>
              </a:pathLst>
            </a:custGeom>
            <a:ln>
              <a:solidFill>
                <a:srgbClr val="C0262E"/>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03" name="Oval 11"/>
            <p:cNvSpPr>
              <a:spLocks noChangeArrowheads="1"/>
            </p:cNvSpPr>
            <p:nvPr>
              <p:custDataLst>
                <p:tags r:id="rId2"/>
              </p:custDataLst>
            </p:nvPr>
          </p:nvSpPr>
          <p:spPr bwMode="auto">
            <a:xfrm>
              <a:off x="4861656" y="5356865"/>
              <a:ext cx="365600" cy="36969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59401" name="Rectangle 9"/>
            <p:cNvSpPr>
              <a:spLocks noChangeArrowheads="1"/>
            </p:cNvSpPr>
            <p:nvPr/>
          </p:nvSpPr>
          <p:spPr bwMode="auto">
            <a:xfrm>
              <a:off x="2111499" y="4376758"/>
              <a:ext cx="1034851" cy="2052638"/>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400" name="Oval 8"/>
            <p:cNvSpPr>
              <a:spLocks noChangeArrowheads="1"/>
            </p:cNvSpPr>
            <p:nvPr>
              <p:custDataLst>
                <p:tags r:id="rId3"/>
              </p:custDataLst>
            </p:nvPr>
          </p:nvSpPr>
          <p:spPr bwMode="auto">
            <a:xfrm>
              <a:off x="2494363" y="5827113"/>
              <a:ext cx="365600" cy="36868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k</a:t>
              </a:r>
            </a:p>
          </p:txBody>
        </p:sp>
        <p:sp>
          <p:nvSpPr>
            <p:cNvPr id="59399" name="Oval 7"/>
            <p:cNvSpPr>
              <a:spLocks noChangeArrowheads="1"/>
            </p:cNvSpPr>
            <p:nvPr/>
          </p:nvSpPr>
          <p:spPr bwMode="auto">
            <a:xfrm>
              <a:off x="2309532" y="4639813"/>
              <a:ext cx="674329" cy="857213"/>
            </a:xfrm>
            <a:prstGeom prst="ellipse">
              <a:avLst/>
            </a:prstGeom>
            <a:solidFill>
              <a:srgbClr val="FFFFFF"/>
            </a:solidFill>
            <a:ln w="9525">
              <a:solidFill>
                <a:srgbClr val="000000"/>
              </a:solidFill>
              <a:round/>
            </a:ln>
          </p:spPr>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9398" name="Text Box 6"/>
            <p:cNvSpPr txBox="1">
              <a:spLocks noChangeArrowheads="1"/>
            </p:cNvSpPr>
            <p:nvPr/>
          </p:nvSpPr>
          <p:spPr bwMode="auto">
            <a:xfrm>
              <a:off x="3357554" y="5112380"/>
              <a:ext cx="1099974"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59395" name="Text Box 3"/>
            <p:cNvSpPr txBox="1">
              <a:spLocks noChangeArrowheads="1"/>
            </p:cNvSpPr>
            <p:nvPr/>
          </p:nvSpPr>
          <p:spPr bwMode="auto">
            <a:xfrm>
              <a:off x="5500694" y="5379210"/>
              <a:ext cx="529105"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59394" name="Text Box 2"/>
            <p:cNvSpPr txBox="1">
              <a:spLocks noChangeArrowheads="1"/>
            </p:cNvSpPr>
            <p:nvPr/>
          </p:nvSpPr>
          <p:spPr bwMode="auto">
            <a:xfrm>
              <a:off x="1622794" y="5189282"/>
              <a:ext cx="448876"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37" name="Text Box 6"/>
            <p:cNvSpPr txBox="1">
              <a:spLocks noChangeArrowheads="1"/>
            </p:cNvSpPr>
            <p:nvPr/>
          </p:nvSpPr>
          <p:spPr bwMode="auto">
            <a:xfrm>
              <a:off x="3296164" y="5510750"/>
              <a:ext cx="1214446"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clsoseest[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sp>
        <p:nvSpPr>
          <p:cNvPr id="36" name="文本框 35"/>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3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sp>
        <p:nvSpPr>
          <p:cNvPr id="40" name="TextBox 18"/>
          <p:cNvSpPr txBox="1"/>
          <p:nvPr/>
        </p:nvSpPr>
        <p:spPr>
          <a:xfrm>
            <a:off x="1358671" y="1492689"/>
            <a:ext cx="3951512" cy="40011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defRPr sz="2000" spc="50">
                <a:ln w="11430"/>
                <a:solidFill>
                  <a:srgbClr val="C0262E"/>
                </a:solidFill>
                <a:latin typeface="思源黑体 CN Medium" panose="020B0600000000000000" pitchFamily="34" charset="-122"/>
                <a:ea typeface="思源黑体 CN Medium" panose="020B0600000000000000" pitchFamily="34"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将顶点</a:t>
            </a:r>
            <a:r>
              <a:rPr lang="en-US" altLang="zh-CN">
                <a:solidFill>
                  <a:srgbClr val="000000"/>
                </a:solidFill>
                <a:latin typeface="微软雅黑" panose="020B0503020204020204" charset="-122"/>
                <a:ea typeface="微软雅黑" panose="020B0503020204020204" charset="-122"/>
              </a:rPr>
              <a:t>k</a:t>
            </a:r>
            <a:r>
              <a:rPr lang="zh-CN" altLang="en-US">
                <a:solidFill>
                  <a:srgbClr val="000000"/>
                </a:solidFill>
                <a:latin typeface="微软雅黑" panose="020B0503020204020204" charset="-122"/>
                <a:ea typeface="微软雅黑" panose="020B0503020204020204" charset="-122"/>
              </a:rPr>
              <a:t>移动到</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后的调整</a:t>
            </a:r>
          </a:p>
        </p:txBody>
      </p:sp>
      <p:pic>
        <p:nvPicPr>
          <p:cNvPr id="3" name="图片 2" descr="卡通人物&#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6447" y="1984358"/>
            <a:ext cx="3367088" cy="4648200"/>
          </a:xfrm>
          <a:prstGeom prst="rect">
            <a:avLst/>
          </a:prstGeom>
        </p:spPr>
      </p:pic>
    </p:spTree>
    <p:extLst>
      <p:ext uri="{BB962C8B-B14F-4D97-AF65-F5344CB8AC3E}">
        <p14:creationId xmlns:p14="http://schemas.microsoft.com/office/powerpoint/2010/main" val="974624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809720" y="2017444"/>
            <a:ext cx="8848448" cy="3060802"/>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def Prim(g,v):                  	#</a:t>
            </a:r>
            <a:r>
              <a:rPr lang="zh-CN" altLang="zh-CN">
                <a:solidFill>
                  <a:srgbClr val="000000"/>
                </a:solidFill>
                <a:latin typeface="微软雅黑" panose="020B0503020204020204" charset="-122"/>
                <a:ea typeface="微软雅黑" panose="020B0503020204020204" charset="-122"/>
              </a:rPr>
              <a:t>求最小生成树</a:t>
            </a:r>
            <a:endParaRPr lang="en-US"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lowcost=[0]*MAXV	        	#</a:t>
            </a:r>
            <a:r>
              <a:rPr lang="zh-CN" altLang="zh-CN">
                <a:solidFill>
                  <a:srgbClr val="000000"/>
                </a:solidFill>
                <a:latin typeface="微软雅黑" panose="020B0503020204020204" charset="-122"/>
                <a:ea typeface="微软雅黑" panose="020B0503020204020204" charset="-122"/>
              </a:rPr>
              <a:t>建立数组</a:t>
            </a:r>
            <a:r>
              <a:rPr lang="en-US" altLang="zh-CN">
                <a:solidFill>
                  <a:srgbClr val="000000"/>
                </a:solidFill>
                <a:latin typeface="微软雅黑" panose="020B0503020204020204" charset="-122"/>
                <a:ea typeface="微软雅黑" panose="020B0503020204020204" charset="-122"/>
              </a:rPr>
              <a:t>lowcost</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closest=[0]*MAXV			#</a:t>
            </a:r>
            <a:r>
              <a:rPr lang="zh-CN" altLang="zh-CN">
                <a:solidFill>
                  <a:srgbClr val="000000"/>
                </a:solidFill>
                <a:latin typeface="微软雅黑" panose="020B0503020204020204" charset="-122"/>
                <a:ea typeface="微软雅黑" panose="020B0503020204020204" charset="-122"/>
              </a:rPr>
              <a:t>建立数组</a:t>
            </a:r>
            <a:r>
              <a:rPr lang="en-US" altLang="zh-CN">
                <a:solidFill>
                  <a:srgbClr val="000000"/>
                </a:solidFill>
                <a:latin typeface="微软雅黑" panose="020B0503020204020204" charset="-122"/>
                <a:ea typeface="微软雅黑" panose="020B0503020204020204" charset="-122"/>
              </a:rPr>
              <a:t>closest</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给</a:t>
            </a:r>
            <a:r>
              <a:rPr lang="en-US" altLang="zh-CN">
                <a:solidFill>
                  <a:srgbClr val="000000"/>
                </a:solidFill>
                <a:latin typeface="微软雅黑" panose="020B0503020204020204" charset="-122"/>
                <a:ea typeface="微软雅黑" panose="020B0503020204020204" charset="-122"/>
              </a:rPr>
              <a:t>lowcost[]</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closest[]</a:t>
            </a:r>
            <a:r>
              <a:rPr lang="zh-CN" altLang="zh-CN">
                <a:solidFill>
                  <a:srgbClr val="000000"/>
                </a:solidFill>
                <a:latin typeface="微软雅黑" panose="020B0503020204020204" charset="-122"/>
                <a:ea typeface="微软雅黑" panose="020B0503020204020204" charset="-122"/>
              </a:rPr>
              <a:t>置初值</a:t>
            </a:r>
          </a:p>
          <a:p>
            <a:r>
              <a:rPr lang="en-US" altLang="zh-CN">
                <a:solidFill>
                  <a:srgbClr val="000000"/>
                </a:solidFill>
                <a:latin typeface="微软雅黑" panose="020B0503020204020204" charset="-122"/>
                <a:ea typeface="微软雅黑" panose="020B0503020204020204" charset="-122"/>
              </a:rPr>
              <a:t>     lowcost[i]=g.edges[v][i]</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closest[i]=v</a:t>
            </a:r>
          </a:p>
        </p:txBody>
      </p:sp>
      <p:sp>
        <p:nvSpPr>
          <p:cNvPr id="5" name="TextBox 4"/>
          <p:cNvSpPr txBox="1"/>
          <p:nvPr/>
        </p:nvSpPr>
        <p:spPr>
          <a:xfrm>
            <a:off x="5425089" y="6109833"/>
            <a:ext cx="1643075" cy="40011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初始化阶段</a:t>
            </a:r>
          </a:p>
        </p:txBody>
      </p:sp>
      <p:cxnSp>
        <p:nvCxnSpPr>
          <p:cNvPr id="7" name="直接箭头连接符 6"/>
          <p:cNvCxnSpPr/>
          <p:nvPr/>
        </p:nvCxnSpPr>
        <p:spPr>
          <a:xfrm rot="5400000" flipH="1" flipV="1">
            <a:off x="5710839" y="5609773"/>
            <a:ext cx="857256" cy="1588"/>
          </a:xfrm>
          <a:prstGeom prst="straightConnector1">
            <a:avLst/>
          </a:prstGeom>
          <a:ln w="19050">
            <a:solidFill>
              <a:srgbClr val="525252"/>
            </a:solidFill>
            <a:tailEnd type="arrow"/>
          </a:ln>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spTree>
    <p:extLst>
      <p:ext uri="{BB962C8B-B14F-4D97-AF65-F5344CB8AC3E}">
        <p14:creationId xmlns:p14="http://schemas.microsoft.com/office/powerpoint/2010/main" val="4181877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063" y="1795411"/>
            <a:ext cx="8301048" cy="2064769"/>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完全无向图中的每两个顶点之间都存在着一条边。含有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个顶点的完全无向图有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n(n-1)/2</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条边</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完全有向图中的每两个顶点之间都存在着方向相反的两条边。含有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个顶点的完全有向图包含有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n(n-1)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条边</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9" name="图片 8"/>
          <p:cNvPicPr>
            <a:picLocks noChangeAspect="1"/>
          </p:cNvPicPr>
          <p:nvPr/>
        </p:nvPicPr>
        <p:blipFill rotWithShape="1">
          <a:blip r:embed="rId30" cstate="print">
            <a:extLst>
              <a:ext uri="{28A0092B-C50C-407E-A947-70E740481C1C}">
                <a14:useLocalDpi xmlns:a14="http://schemas.microsoft.com/office/drawing/2010/main" val="0"/>
              </a:ext>
            </a:extLst>
          </a:blip>
          <a:srcRect r="7351" b="-600"/>
          <a:stretch>
            <a:fillRect/>
          </a:stretch>
        </p:blipFill>
        <p:spPr>
          <a:xfrm flipH="1">
            <a:off x="8383111" y="1411107"/>
            <a:ext cx="3754304" cy="4025593"/>
          </a:xfrm>
          <a:prstGeom prst="rect">
            <a:avLst/>
          </a:prstGeom>
        </p:spPr>
      </p:pic>
      <p:grpSp>
        <p:nvGrpSpPr>
          <p:cNvPr id="10" name="组合 9"/>
          <p:cNvGrpSpPr/>
          <p:nvPr/>
        </p:nvGrpSpPr>
        <p:grpSpPr>
          <a:xfrm>
            <a:off x="528345" y="1089232"/>
            <a:ext cx="3082335" cy="517274"/>
            <a:chOff x="1396240" y="2304668"/>
            <a:chExt cx="2107000" cy="480002"/>
          </a:xfrm>
        </p:grpSpPr>
        <p:sp>
          <p:nvSpPr>
            <p:cNvPr id="11" name="矩形: 圆角 10"/>
            <p:cNvSpPr/>
            <p:nvPr>
              <p:custDataLst>
                <p:tags r:id="rId27"/>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28"/>
              </p:custDataLst>
            </p:nvPr>
          </p:nvSpPr>
          <p:spPr>
            <a:xfrm>
              <a:off x="1433295" y="2360437"/>
              <a:ext cx="2069945" cy="342720"/>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完全</a:t>
              </a:r>
              <a:r>
                <a:rPr lang="zh-CN" altLang="en-US" b="1" dirty="0" smtClean="0">
                  <a:solidFill>
                    <a:schemeClr val="lt1"/>
                  </a:solidFill>
                  <a:latin typeface="微软雅黑" panose="020B0503020204020204" pitchFamily="34" charset="-122"/>
                  <a:ea typeface="微软雅黑" panose="020B0503020204020204" pitchFamily="34" charset="-122"/>
                </a:rPr>
                <a:t>无向图和完全有向图</a:t>
              </a:r>
            </a:p>
          </p:txBody>
        </p:sp>
      </p:grpSp>
      <p:sp>
        <p:nvSpPr>
          <p:cNvPr id="8" name="文本框 7"/>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grpSp>
        <p:nvGrpSpPr>
          <p:cNvPr id="7" name="组合 6"/>
          <p:cNvGrpSpPr/>
          <p:nvPr/>
        </p:nvGrpSpPr>
        <p:grpSpPr>
          <a:xfrm>
            <a:off x="2039431" y="4086375"/>
            <a:ext cx="2305593" cy="2132369"/>
            <a:chOff x="2039424" y="4086363"/>
            <a:chExt cx="2305593" cy="2132369"/>
          </a:xfrm>
        </p:grpSpPr>
        <p:sp>
          <p:nvSpPr>
            <p:cNvPr id="64" name="Freeform 22"/>
            <p:cNvSpPr/>
            <p:nvPr>
              <p:custDataLst>
                <p:tags r:id="rId17"/>
              </p:custDataLst>
            </p:nvPr>
          </p:nvSpPr>
          <p:spPr bwMode="auto">
            <a:xfrm>
              <a:off x="2369308" y="4909305"/>
              <a:ext cx="557812" cy="468559"/>
            </a:xfrm>
            <a:custGeom>
              <a:avLst/>
              <a:gdLst/>
              <a:ahLst/>
              <a:cxnLst>
                <a:cxn ang="0">
                  <a:pos x="0" y="0"/>
                </a:cxn>
                <a:cxn ang="0">
                  <a:pos x="518" y="435"/>
                </a:cxn>
              </a:cxnLst>
              <a:rect l="0" t="0" r="r" b="b"/>
              <a:pathLst>
                <a:path w="518" h="435">
                  <a:moveTo>
                    <a:pt x="0" y="0"/>
                  </a:moveTo>
                  <a:lnTo>
                    <a:pt x="518"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65" name="Freeform 21"/>
            <p:cNvSpPr/>
            <p:nvPr>
              <p:custDataLst>
                <p:tags r:id="rId18"/>
              </p:custDataLst>
            </p:nvPr>
          </p:nvSpPr>
          <p:spPr bwMode="auto">
            <a:xfrm>
              <a:off x="3211410" y="4936233"/>
              <a:ext cx="524430" cy="444862"/>
            </a:xfrm>
            <a:custGeom>
              <a:avLst/>
              <a:gdLst/>
              <a:ahLst/>
              <a:cxnLst>
                <a:cxn ang="0">
                  <a:pos x="0" y="413"/>
                </a:cxn>
                <a:cxn ang="0">
                  <a:pos x="487" y="0"/>
                </a:cxn>
              </a:cxnLst>
              <a:rect l="0" t="0" r="r" b="b"/>
              <a:pathLst>
                <a:path w="487" h="413">
                  <a:moveTo>
                    <a:pt x="0" y="413"/>
                  </a:moveTo>
                  <a:lnTo>
                    <a:pt x="487"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Freeform 20"/>
            <p:cNvSpPr/>
            <p:nvPr>
              <p:custDataLst>
                <p:tags r:id="rId19"/>
              </p:custDataLst>
            </p:nvPr>
          </p:nvSpPr>
          <p:spPr bwMode="auto">
            <a:xfrm>
              <a:off x="3224333" y="4289944"/>
              <a:ext cx="572888" cy="420088"/>
            </a:xfrm>
            <a:custGeom>
              <a:avLst/>
              <a:gdLst/>
              <a:ahLst/>
              <a:cxnLst>
                <a:cxn ang="0">
                  <a:pos x="0" y="0"/>
                </a:cxn>
                <a:cxn ang="0">
                  <a:pos x="532" y="390"/>
                </a:cxn>
              </a:cxnLst>
              <a:rect l="0" t="0" r="r" b="b"/>
              <a:pathLst>
                <a:path w="532" h="390">
                  <a:moveTo>
                    <a:pt x="0" y="0"/>
                  </a:moveTo>
                  <a:lnTo>
                    <a:pt x="532"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Freeform 19"/>
            <p:cNvSpPr/>
            <p:nvPr>
              <p:custDataLst>
                <p:tags r:id="rId20"/>
              </p:custDataLst>
            </p:nvPr>
          </p:nvSpPr>
          <p:spPr bwMode="auto">
            <a:xfrm>
              <a:off x="2354232" y="4246859"/>
              <a:ext cx="628885" cy="524571"/>
            </a:xfrm>
            <a:custGeom>
              <a:avLst/>
              <a:gdLst/>
              <a:ahLst/>
              <a:cxnLst>
                <a:cxn ang="0">
                  <a:pos x="584" y="0"/>
                </a:cxn>
                <a:cxn ang="0">
                  <a:pos x="0" y="487"/>
                </a:cxn>
              </a:cxnLst>
              <a:rect l="0" t="0" r="r" b="b"/>
              <a:pathLst>
                <a:path w="584" h="487">
                  <a:moveTo>
                    <a:pt x="584" y="0"/>
                  </a:moveTo>
                  <a:lnTo>
                    <a:pt x="0" y="4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68" name="Line 18"/>
            <p:cNvSpPr>
              <a:spLocks noChangeShapeType="1"/>
            </p:cNvSpPr>
            <p:nvPr>
              <p:custDataLst>
                <p:tags r:id="rId21"/>
              </p:custDataLst>
            </p:nvPr>
          </p:nvSpPr>
          <p:spPr bwMode="auto">
            <a:xfrm>
              <a:off x="2326234" y="4820978"/>
              <a:ext cx="1550675"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69" name="Line 17"/>
            <p:cNvSpPr>
              <a:spLocks noChangeShapeType="1"/>
            </p:cNvSpPr>
            <p:nvPr>
              <p:custDataLst>
                <p:tags r:id="rId22"/>
              </p:custDataLst>
            </p:nvPr>
          </p:nvSpPr>
          <p:spPr bwMode="auto">
            <a:xfrm>
              <a:off x="3072496" y="4419202"/>
              <a:ext cx="1077" cy="100821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70" name="Oval 16"/>
            <p:cNvSpPr>
              <a:spLocks noChangeArrowheads="1"/>
            </p:cNvSpPr>
            <p:nvPr>
              <p:custDataLst>
                <p:tags r:id="rId23"/>
              </p:custDataLst>
            </p:nvPr>
          </p:nvSpPr>
          <p:spPr bwMode="auto">
            <a:xfrm>
              <a:off x="2907737" y="4086363"/>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1" name="Oval 15"/>
            <p:cNvSpPr>
              <a:spLocks noChangeArrowheads="1"/>
            </p:cNvSpPr>
            <p:nvPr>
              <p:custDataLst>
                <p:tags r:id="rId24"/>
              </p:custDataLst>
            </p:nvPr>
          </p:nvSpPr>
          <p:spPr bwMode="auto">
            <a:xfrm>
              <a:off x="3684151" y="4651866"/>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72" name="Oval 14"/>
            <p:cNvSpPr>
              <a:spLocks noChangeArrowheads="1"/>
            </p:cNvSpPr>
            <p:nvPr>
              <p:custDataLst>
                <p:tags r:id="rId25"/>
              </p:custDataLst>
            </p:nvPr>
          </p:nvSpPr>
          <p:spPr bwMode="auto">
            <a:xfrm>
              <a:off x="2132399" y="4651866"/>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3" name="Oval 13"/>
            <p:cNvSpPr>
              <a:spLocks noChangeArrowheads="1"/>
            </p:cNvSpPr>
            <p:nvPr>
              <p:custDataLst>
                <p:tags r:id="rId26"/>
              </p:custDataLst>
            </p:nvPr>
          </p:nvSpPr>
          <p:spPr bwMode="auto">
            <a:xfrm>
              <a:off x="2907737" y="5275535"/>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81" name="Text Box 5"/>
            <p:cNvSpPr txBox="1">
              <a:spLocks noChangeArrowheads="1"/>
            </p:cNvSpPr>
            <p:nvPr/>
          </p:nvSpPr>
          <p:spPr bwMode="auto">
            <a:xfrm>
              <a:off x="2039424" y="5883739"/>
              <a:ext cx="2305593" cy="334993"/>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）一个完全无向图</a:t>
              </a:r>
            </a:p>
          </p:txBody>
        </p:sp>
      </p:grpSp>
      <p:grpSp>
        <p:nvGrpSpPr>
          <p:cNvPr id="13" name="组合 12"/>
          <p:cNvGrpSpPr/>
          <p:nvPr/>
        </p:nvGrpSpPr>
        <p:grpSpPr>
          <a:xfrm>
            <a:off x="4611195" y="4084221"/>
            <a:ext cx="2428892" cy="2080665"/>
            <a:chOff x="4611192" y="4084209"/>
            <a:chExt cx="2428892" cy="2080665"/>
          </a:xfrm>
        </p:grpSpPr>
        <p:sp>
          <p:nvSpPr>
            <p:cNvPr id="35" name="Line 29"/>
            <p:cNvSpPr>
              <a:spLocks noChangeShapeType="1"/>
            </p:cNvSpPr>
            <p:nvPr>
              <p:custDataLst>
                <p:tags r:id="rId1"/>
              </p:custDataLst>
            </p:nvPr>
          </p:nvSpPr>
          <p:spPr bwMode="auto">
            <a:xfrm>
              <a:off x="5653724" y="4422434"/>
              <a:ext cx="0" cy="840176"/>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36" name="Line 28"/>
            <p:cNvSpPr>
              <a:spLocks noChangeShapeType="1"/>
            </p:cNvSpPr>
            <p:nvPr>
              <p:custDataLst>
                <p:tags r:id="rId2"/>
              </p:custDataLst>
            </p:nvPr>
          </p:nvSpPr>
          <p:spPr bwMode="auto">
            <a:xfrm flipV="1">
              <a:off x="5786177" y="4396582"/>
              <a:ext cx="0" cy="100821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Freeform 27"/>
            <p:cNvSpPr/>
            <p:nvPr>
              <p:custDataLst>
                <p:tags r:id="rId3"/>
              </p:custDataLst>
            </p:nvPr>
          </p:nvSpPr>
          <p:spPr bwMode="auto">
            <a:xfrm>
              <a:off x="5043145" y="4768198"/>
              <a:ext cx="1233002" cy="1077"/>
            </a:xfrm>
            <a:custGeom>
              <a:avLst/>
              <a:gdLst/>
              <a:ahLst/>
              <a:cxnLst>
                <a:cxn ang="0">
                  <a:pos x="1116" y="0"/>
                </a:cxn>
                <a:cxn ang="0">
                  <a:pos x="0" y="16"/>
                </a:cxn>
              </a:cxnLst>
              <a:rect l="0" t="0" r="r" b="b"/>
              <a:pathLst>
                <a:path w="1116" h="16">
                  <a:moveTo>
                    <a:pt x="1116" y="0"/>
                  </a:moveTo>
                  <a:lnTo>
                    <a:pt x="0" y="1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Line 26"/>
            <p:cNvSpPr>
              <a:spLocks noChangeShapeType="1"/>
            </p:cNvSpPr>
            <p:nvPr>
              <p:custDataLst>
                <p:tags r:id="rId4"/>
              </p:custDataLst>
            </p:nvPr>
          </p:nvSpPr>
          <p:spPr bwMode="auto">
            <a:xfrm>
              <a:off x="5071144" y="4881299"/>
              <a:ext cx="1233002" cy="107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Freeform 25"/>
            <p:cNvSpPr/>
            <p:nvPr>
              <p:custDataLst>
                <p:tags r:id="rId5"/>
              </p:custDataLst>
            </p:nvPr>
          </p:nvSpPr>
          <p:spPr bwMode="auto">
            <a:xfrm>
              <a:off x="4985662" y="4931017"/>
              <a:ext cx="583657" cy="506260"/>
            </a:xfrm>
            <a:custGeom>
              <a:avLst/>
              <a:gdLst/>
              <a:ahLst/>
              <a:cxnLst>
                <a:cxn ang="0">
                  <a:pos x="0" y="0"/>
                </a:cxn>
                <a:cxn ang="0">
                  <a:pos x="542" y="470"/>
                </a:cxn>
              </a:cxnLst>
              <a:rect l="0" t="0" r="r" b="b"/>
              <a:pathLst>
                <a:path w="542" h="470">
                  <a:moveTo>
                    <a:pt x="0" y="0"/>
                  </a:moveTo>
                  <a:lnTo>
                    <a:pt x="542" y="47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40" name="Freeform 24"/>
            <p:cNvSpPr/>
            <p:nvPr>
              <p:custDataLst>
                <p:tags r:id="rId6"/>
              </p:custDataLst>
            </p:nvPr>
          </p:nvSpPr>
          <p:spPr bwMode="auto">
            <a:xfrm>
              <a:off x="5829251" y="4955622"/>
              <a:ext cx="536275" cy="417933"/>
            </a:xfrm>
            <a:custGeom>
              <a:avLst/>
              <a:gdLst/>
              <a:ahLst/>
              <a:cxnLst>
                <a:cxn ang="0">
                  <a:pos x="0" y="388"/>
                </a:cxn>
                <a:cxn ang="0">
                  <a:pos x="498" y="0"/>
                </a:cxn>
              </a:cxnLst>
              <a:rect l="0" t="0" r="r" b="b"/>
              <a:pathLst>
                <a:path w="498" h="388">
                  <a:moveTo>
                    <a:pt x="0" y="388"/>
                  </a:moveTo>
                  <a:lnTo>
                    <a:pt x="498"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63" name="Freeform 23"/>
            <p:cNvSpPr/>
            <p:nvPr>
              <p:custDataLst>
                <p:tags r:id="rId7"/>
              </p:custDataLst>
            </p:nvPr>
          </p:nvSpPr>
          <p:spPr bwMode="auto">
            <a:xfrm>
              <a:off x="5849712" y="4295330"/>
              <a:ext cx="516892" cy="388850"/>
            </a:xfrm>
            <a:custGeom>
              <a:avLst/>
              <a:gdLst/>
              <a:ahLst/>
              <a:cxnLst>
                <a:cxn ang="0">
                  <a:pos x="480" y="361"/>
                </a:cxn>
                <a:cxn ang="0">
                  <a:pos x="0" y="0"/>
                </a:cxn>
              </a:cxnLst>
              <a:rect l="0" t="0" r="r" b="b"/>
              <a:pathLst>
                <a:path w="480" h="361">
                  <a:moveTo>
                    <a:pt x="480" y="361"/>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74" name="Line 12"/>
            <p:cNvSpPr>
              <a:spLocks noChangeShapeType="1"/>
            </p:cNvSpPr>
            <p:nvPr>
              <p:custDataLst>
                <p:tags r:id="rId8"/>
              </p:custDataLst>
            </p:nvPr>
          </p:nvSpPr>
          <p:spPr bwMode="auto">
            <a:xfrm flipH="1">
              <a:off x="5034530" y="4354573"/>
              <a:ext cx="522276" cy="345765"/>
            </a:xfrm>
            <a:prstGeom prst="line">
              <a:avLst/>
            </a:pr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75" name="Oval 11"/>
            <p:cNvSpPr>
              <a:spLocks noChangeArrowheads="1"/>
            </p:cNvSpPr>
            <p:nvPr>
              <p:custDataLst>
                <p:tags r:id="rId9"/>
              </p:custDataLst>
            </p:nvPr>
          </p:nvSpPr>
          <p:spPr bwMode="auto">
            <a:xfrm>
              <a:off x="5543884" y="4084209"/>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6" name="Oval 10"/>
            <p:cNvSpPr>
              <a:spLocks noChangeArrowheads="1"/>
            </p:cNvSpPr>
            <p:nvPr>
              <p:custDataLst>
                <p:tags r:id="rId10"/>
              </p:custDataLst>
            </p:nvPr>
          </p:nvSpPr>
          <p:spPr bwMode="auto">
            <a:xfrm>
              <a:off x="6299838" y="4648635"/>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77" name="Oval 9"/>
            <p:cNvSpPr>
              <a:spLocks noChangeArrowheads="1"/>
            </p:cNvSpPr>
            <p:nvPr>
              <p:custDataLst>
                <p:tags r:id="rId11"/>
              </p:custDataLst>
            </p:nvPr>
          </p:nvSpPr>
          <p:spPr bwMode="auto">
            <a:xfrm>
              <a:off x="4750240" y="4648635"/>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8" name="Oval 8"/>
            <p:cNvSpPr>
              <a:spLocks noChangeArrowheads="1"/>
            </p:cNvSpPr>
            <p:nvPr>
              <p:custDataLst>
                <p:tags r:id="rId12"/>
              </p:custDataLst>
            </p:nvPr>
          </p:nvSpPr>
          <p:spPr bwMode="auto">
            <a:xfrm>
              <a:off x="5543884" y="5272304"/>
              <a:ext cx="304751" cy="3360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9" name="Freeform 7"/>
            <p:cNvSpPr/>
            <p:nvPr>
              <p:custDataLst>
                <p:tags r:id="rId13"/>
              </p:custDataLst>
            </p:nvPr>
          </p:nvSpPr>
          <p:spPr bwMode="auto">
            <a:xfrm>
              <a:off x="5850788" y="4977165"/>
              <a:ext cx="646115" cy="503028"/>
            </a:xfrm>
            <a:custGeom>
              <a:avLst/>
              <a:gdLst/>
              <a:ahLst/>
              <a:cxnLst>
                <a:cxn ang="0">
                  <a:pos x="600" y="0"/>
                </a:cxn>
                <a:cxn ang="0">
                  <a:pos x="480" y="315"/>
                </a:cxn>
                <a:cxn ang="0">
                  <a:pos x="0" y="467"/>
                </a:cxn>
              </a:cxnLst>
              <a:rect l="0" t="0" r="r" b="b"/>
              <a:pathLst>
                <a:path w="600" h="467">
                  <a:moveTo>
                    <a:pt x="600" y="0"/>
                  </a:moveTo>
                  <a:cubicBezTo>
                    <a:pt x="579" y="53"/>
                    <a:pt x="580" y="237"/>
                    <a:pt x="480" y="315"/>
                  </a:cubicBezTo>
                  <a:cubicBezTo>
                    <a:pt x="380" y="393"/>
                    <a:pt x="100" y="435"/>
                    <a:pt x="0" y="467"/>
                  </a:cubicBez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80" name="Freeform 6"/>
            <p:cNvSpPr/>
            <p:nvPr>
              <p:custDataLst>
                <p:tags r:id="rId14"/>
              </p:custDataLst>
            </p:nvPr>
          </p:nvSpPr>
          <p:spPr bwMode="auto">
            <a:xfrm>
              <a:off x="4956997" y="4241473"/>
              <a:ext cx="565350" cy="397468"/>
            </a:xfrm>
            <a:custGeom>
              <a:avLst/>
              <a:gdLst/>
              <a:ahLst/>
              <a:cxnLst>
                <a:cxn ang="0">
                  <a:pos x="525" y="0"/>
                </a:cxn>
                <a:cxn ang="0">
                  <a:pos x="383" y="20"/>
                </a:cxn>
                <a:cxn ang="0">
                  <a:pos x="173" y="102"/>
                </a:cxn>
                <a:cxn ang="0">
                  <a:pos x="0" y="369"/>
                </a:cxn>
              </a:cxnLst>
              <a:rect l="0" t="0" r="r" b="b"/>
              <a:pathLst>
                <a:path w="525" h="369">
                  <a:moveTo>
                    <a:pt x="525" y="0"/>
                  </a:moveTo>
                  <a:cubicBezTo>
                    <a:pt x="501" y="3"/>
                    <a:pt x="442" y="3"/>
                    <a:pt x="383" y="20"/>
                  </a:cubicBezTo>
                  <a:cubicBezTo>
                    <a:pt x="324" y="37"/>
                    <a:pt x="237" y="44"/>
                    <a:pt x="173" y="102"/>
                  </a:cubicBezTo>
                  <a:cubicBezTo>
                    <a:pt x="109" y="160"/>
                    <a:pt x="36" y="313"/>
                    <a:pt x="0" y="369"/>
                  </a:cubicBez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82" name="Text Box 4"/>
            <p:cNvSpPr txBox="1">
              <a:spLocks noChangeArrowheads="1"/>
            </p:cNvSpPr>
            <p:nvPr/>
          </p:nvSpPr>
          <p:spPr bwMode="auto">
            <a:xfrm>
              <a:off x="4611192" y="5828804"/>
              <a:ext cx="2428892" cy="33607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）一个完全有向图</a:t>
              </a:r>
            </a:p>
          </p:txBody>
        </p:sp>
        <p:sp>
          <p:nvSpPr>
            <p:cNvPr id="83" name="Freeform 3"/>
            <p:cNvSpPr/>
            <p:nvPr>
              <p:custDataLst>
                <p:tags r:id="rId15"/>
              </p:custDataLst>
            </p:nvPr>
          </p:nvSpPr>
          <p:spPr bwMode="auto">
            <a:xfrm>
              <a:off x="4930075" y="4977165"/>
              <a:ext cx="637500" cy="517031"/>
            </a:xfrm>
            <a:custGeom>
              <a:avLst/>
              <a:gdLst/>
              <a:ahLst/>
              <a:cxnLst>
                <a:cxn ang="0">
                  <a:pos x="0" y="0"/>
                </a:cxn>
                <a:cxn ang="0">
                  <a:pos x="82" y="202"/>
                </a:cxn>
                <a:cxn ang="0">
                  <a:pos x="202" y="344"/>
                </a:cxn>
                <a:cxn ang="0">
                  <a:pos x="592" y="480"/>
                </a:cxn>
              </a:cxnLst>
              <a:rect l="0" t="0" r="r" b="b"/>
              <a:pathLst>
                <a:path w="592" h="480">
                  <a:moveTo>
                    <a:pt x="0" y="0"/>
                  </a:moveTo>
                  <a:cubicBezTo>
                    <a:pt x="14" y="35"/>
                    <a:pt x="48" y="145"/>
                    <a:pt x="82" y="202"/>
                  </a:cubicBezTo>
                  <a:cubicBezTo>
                    <a:pt x="116" y="258"/>
                    <a:pt x="117" y="298"/>
                    <a:pt x="202" y="344"/>
                  </a:cubicBezTo>
                  <a:cubicBezTo>
                    <a:pt x="287" y="390"/>
                    <a:pt x="511" y="452"/>
                    <a:pt x="592" y="480"/>
                  </a:cubicBez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84" name="Freeform 2"/>
            <p:cNvSpPr/>
            <p:nvPr>
              <p:custDataLst>
                <p:tags r:id="rId16"/>
              </p:custDataLst>
            </p:nvPr>
          </p:nvSpPr>
          <p:spPr bwMode="auto">
            <a:xfrm>
              <a:off x="5870172" y="4245781"/>
              <a:ext cx="635346" cy="393159"/>
            </a:xfrm>
            <a:custGeom>
              <a:avLst/>
              <a:gdLst/>
              <a:ahLst/>
              <a:cxnLst>
                <a:cxn ang="0">
                  <a:pos x="590" y="365"/>
                </a:cxn>
                <a:cxn ang="0">
                  <a:pos x="410" y="102"/>
                </a:cxn>
                <a:cxn ang="0">
                  <a:pos x="0" y="0"/>
                </a:cxn>
              </a:cxnLst>
              <a:rect l="0" t="0" r="r" b="b"/>
              <a:pathLst>
                <a:path w="590" h="365">
                  <a:moveTo>
                    <a:pt x="590" y="365"/>
                  </a:moveTo>
                  <a:cubicBezTo>
                    <a:pt x="560" y="321"/>
                    <a:pt x="508" y="163"/>
                    <a:pt x="410" y="102"/>
                  </a:cubicBezTo>
                  <a:cubicBezTo>
                    <a:pt x="312" y="41"/>
                    <a:pt x="85" y="21"/>
                    <a:pt x="0" y="0"/>
                  </a:cubicBez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35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501172" y="1321135"/>
            <a:ext cx="11189671" cy="3491689"/>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80000"/>
              </a:lnSpc>
            </a:pPr>
            <a:r>
              <a:rPr lang="en-US" altLang="zh-CN">
                <a:solidFill>
                  <a:srgbClr val="000000"/>
                </a:solidFill>
                <a:latin typeface="微软雅黑" panose="020B0503020204020204" charset="-122"/>
                <a:ea typeface="微软雅黑" panose="020B0503020204020204" charset="-122"/>
              </a:rPr>
              <a:t>for i in range(1,g.n):   		                    #</a:t>
            </a:r>
            <a:r>
              <a:rPr lang="zh-CN" altLang="zh-CN">
                <a:solidFill>
                  <a:srgbClr val="000000"/>
                </a:solidFill>
                <a:latin typeface="微软雅黑" panose="020B0503020204020204" charset="-122"/>
                <a:ea typeface="微软雅黑" panose="020B0503020204020204" charset="-122"/>
              </a:rPr>
              <a:t>找出最小生成树的</a:t>
            </a:r>
            <a:r>
              <a:rPr lang="en-US" altLang="zh-CN">
                <a:solidFill>
                  <a:srgbClr val="000000"/>
                </a:solidFill>
                <a:latin typeface="微软雅黑" panose="020B0503020204020204" charset="-122"/>
                <a:ea typeface="微软雅黑" panose="020B0503020204020204" charset="-122"/>
              </a:rPr>
              <a:t>n-1</a:t>
            </a:r>
            <a:r>
              <a:rPr lang="zh-CN" altLang="zh-CN">
                <a:solidFill>
                  <a:srgbClr val="000000"/>
                </a:solidFill>
                <a:latin typeface="微软雅黑" panose="020B0503020204020204" charset="-122"/>
                <a:ea typeface="微软雅黑" panose="020B0503020204020204" charset="-122"/>
              </a:rPr>
              <a:t>条边</a:t>
            </a:r>
          </a:p>
          <a:p>
            <a:pPr>
              <a:lnSpc>
                <a:spcPct val="80000"/>
              </a:lnSpc>
            </a:pPr>
            <a:r>
              <a:rPr lang="en-US" altLang="zh-CN">
                <a:solidFill>
                  <a:srgbClr val="000000"/>
                </a:solidFill>
                <a:latin typeface="微软雅黑" panose="020B0503020204020204" charset="-122"/>
                <a:ea typeface="微软雅黑" panose="020B0503020204020204" charset="-122"/>
              </a:rPr>
              <a:t>  min=INF</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k=-1</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for j in range(g.n):		                    #</a:t>
            </a:r>
            <a:r>
              <a:rPr lang="zh-CN" altLang="zh-CN">
                <a:solidFill>
                  <a:srgbClr val="000000"/>
                </a:solidFill>
                <a:latin typeface="微软雅黑" panose="020B0503020204020204" charset="-122"/>
                <a:ea typeface="微软雅黑" panose="020B0503020204020204" charset="-122"/>
              </a:rPr>
              <a:t>在</a:t>
            </a:r>
            <a:r>
              <a:rPr lang="en-US" altLang="zh-CN">
                <a:solidFill>
                  <a:srgbClr val="000000"/>
                </a:solidFill>
                <a:latin typeface="微软雅黑" panose="020B0503020204020204" charset="-122"/>
                <a:ea typeface="微软雅黑" panose="020B0503020204020204" charset="-122"/>
              </a:rPr>
              <a:t>(V-U)</a:t>
            </a:r>
            <a:r>
              <a:rPr lang="zh-CN" altLang="zh-CN">
                <a:solidFill>
                  <a:srgbClr val="000000"/>
                </a:solidFill>
                <a:latin typeface="微软雅黑" panose="020B0503020204020204" charset="-122"/>
                <a:ea typeface="微软雅黑" panose="020B0503020204020204" charset="-122"/>
              </a:rPr>
              <a:t>中找出离</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最近的顶点</a:t>
            </a:r>
            <a:r>
              <a:rPr lang="en-US" altLang="zh-CN">
                <a:solidFill>
                  <a:srgbClr val="000000"/>
                </a:solidFill>
                <a:latin typeface="微软雅黑" panose="020B0503020204020204" charset="-122"/>
                <a:ea typeface="微软雅黑" panose="020B0503020204020204" charset="-122"/>
              </a:rPr>
              <a:t>k</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if lowcost[j]!=0 and lowcost[j]&lt;min:</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min=lowcost[j]</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k=j	        		                    #k</a:t>
            </a:r>
            <a:r>
              <a:rPr lang="zh-CN" altLang="zh-CN">
                <a:solidFill>
                  <a:srgbClr val="000000"/>
                </a:solidFill>
                <a:latin typeface="微软雅黑" panose="020B0503020204020204" charset="-122"/>
                <a:ea typeface="微软雅黑" panose="020B0503020204020204" charset="-122"/>
              </a:rPr>
              <a:t>记录最小顶点的编</a:t>
            </a:r>
            <a:r>
              <a:rPr lang="zh-CN" altLang="en-US">
                <a:solidFill>
                  <a:srgbClr val="000000"/>
                </a:solidFill>
                <a:latin typeface="微软雅黑" panose="020B0503020204020204" charset="-122"/>
                <a:ea typeface="微软雅黑" panose="020B0503020204020204" charset="-122"/>
              </a:rPr>
              <a:t>号</a:t>
            </a:r>
            <a:endParaRPr lang="en-US"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print(“(%d,%d):%d” %(closest[k],k,+min),end=‘ ’)  #</a:t>
            </a:r>
            <a:r>
              <a:rPr lang="zh-CN" altLang="zh-CN">
                <a:solidFill>
                  <a:srgbClr val="000000"/>
                </a:solidFill>
                <a:latin typeface="微软雅黑" panose="020B0503020204020204" charset="-122"/>
                <a:ea typeface="微软雅黑" panose="020B0503020204020204" charset="-122"/>
              </a:rPr>
              <a:t>输出</a:t>
            </a:r>
            <a:r>
              <a:rPr lang="zh-CN" altLang="en-US">
                <a:solidFill>
                  <a:srgbClr val="000000"/>
                </a:solidFill>
                <a:latin typeface="微软雅黑" panose="020B0503020204020204" charset="-122"/>
                <a:ea typeface="微软雅黑" panose="020B0503020204020204" charset="-122"/>
              </a:rPr>
              <a:t>一条</a:t>
            </a:r>
            <a:r>
              <a:rPr lang="zh-CN" altLang="zh-CN">
                <a:solidFill>
                  <a:srgbClr val="000000"/>
                </a:solidFill>
                <a:latin typeface="微软雅黑" panose="020B0503020204020204" charset="-122"/>
                <a:ea typeface="微软雅黑" panose="020B0503020204020204" charset="-122"/>
              </a:rPr>
              <a:t>边</a:t>
            </a:r>
          </a:p>
          <a:p>
            <a:pPr>
              <a:lnSpc>
                <a:spcPct val="80000"/>
              </a:lnSpc>
            </a:pPr>
            <a:r>
              <a:rPr lang="en-US" altLang="zh-CN">
                <a:solidFill>
                  <a:srgbClr val="000000"/>
                </a:solidFill>
                <a:latin typeface="微软雅黑" panose="020B0503020204020204" charset="-122"/>
                <a:ea typeface="微软雅黑" panose="020B0503020204020204" charset="-122"/>
              </a:rPr>
              <a:t>  lowcost[k]=0		   		                    #</a:t>
            </a:r>
            <a:r>
              <a:rPr lang="zh-CN" altLang="zh-CN">
                <a:solidFill>
                  <a:srgbClr val="000000"/>
                </a:solidFill>
                <a:latin typeface="微软雅黑" panose="020B0503020204020204" charset="-122"/>
                <a:ea typeface="微软雅黑" panose="020B0503020204020204" charset="-122"/>
              </a:rPr>
              <a:t>将顶点</a:t>
            </a:r>
            <a:r>
              <a:rPr lang="en-US" altLang="zh-CN">
                <a:solidFill>
                  <a:srgbClr val="000000"/>
                </a:solidFill>
                <a:latin typeface="微软雅黑" panose="020B0503020204020204" charset="-122"/>
                <a:ea typeface="微软雅黑" panose="020B0503020204020204" charset="-122"/>
              </a:rPr>
              <a:t>k</a:t>
            </a:r>
            <a:r>
              <a:rPr lang="zh-CN" altLang="zh-CN">
                <a:solidFill>
                  <a:srgbClr val="000000"/>
                </a:solidFill>
                <a:latin typeface="微软雅黑" panose="020B0503020204020204" charset="-122"/>
                <a:ea typeface="微软雅黑" panose="020B0503020204020204" charset="-122"/>
              </a:rPr>
              <a:t>加入</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中</a:t>
            </a:r>
          </a:p>
          <a:p>
            <a:pPr>
              <a:lnSpc>
                <a:spcPct val="80000"/>
              </a:lnSpc>
            </a:pPr>
            <a:r>
              <a:rPr lang="en-US" altLang="zh-CN">
                <a:solidFill>
                  <a:srgbClr val="000000"/>
                </a:solidFill>
                <a:latin typeface="微软雅黑" panose="020B0503020204020204" charset="-122"/>
                <a:ea typeface="微软雅黑" panose="020B0503020204020204" charset="-122"/>
              </a:rPr>
              <a:t>  for j in range(g.n):		                    #</a:t>
            </a:r>
            <a:r>
              <a:rPr lang="zh-CN" altLang="zh-CN">
                <a:solidFill>
                  <a:srgbClr val="000000"/>
                </a:solidFill>
                <a:latin typeface="微软雅黑" panose="020B0503020204020204" charset="-122"/>
                <a:ea typeface="微软雅黑" panose="020B0503020204020204" charset="-122"/>
              </a:rPr>
              <a:t>修改数组</a:t>
            </a:r>
            <a:r>
              <a:rPr lang="en-US" altLang="zh-CN">
                <a:solidFill>
                  <a:srgbClr val="000000"/>
                </a:solidFill>
                <a:latin typeface="微软雅黑" panose="020B0503020204020204" charset="-122"/>
                <a:ea typeface="微软雅黑" panose="020B0503020204020204" charset="-122"/>
              </a:rPr>
              <a:t>lowcost</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closest</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if lowcost[j]!=0 and g.edges[k][j]&lt;lowcost[j]:</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lowcost[j]=g.edges[k][j]</a:t>
            </a:r>
            <a:endParaRPr lang="zh-CN" altLang="zh-CN">
              <a:solidFill>
                <a:srgbClr val="000000"/>
              </a:solidFill>
              <a:latin typeface="微软雅黑" panose="020B0503020204020204" charset="-122"/>
              <a:ea typeface="微软雅黑" panose="020B0503020204020204" charset="-122"/>
            </a:endParaRPr>
          </a:p>
          <a:p>
            <a:pPr>
              <a:lnSpc>
                <a:spcPct val="80000"/>
              </a:lnSpc>
            </a:pPr>
            <a:r>
              <a:rPr lang="en-US" altLang="zh-CN">
                <a:solidFill>
                  <a:srgbClr val="000000"/>
                </a:solidFill>
                <a:latin typeface="微软雅黑" panose="020B0503020204020204" charset="-122"/>
                <a:ea typeface="微软雅黑" panose="020B0503020204020204" charset="-122"/>
              </a:rPr>
              <a:t>       closest[j]=k</a:t>
            </a:r>
          </a:p>
        </p:txBody>
      </p:sp>
      <p:grpSp>
        <p:nvGrpSpPr>
          <p:cNvPr id="7" name="组合 6"/>
          <p:cNvGrpSpPr/>
          <p:nvPr/>
        </p:nvGrpSpPr>
        <p:grpSpPr>
          <a:xfrm>
            <a:off x="3614861" y="4911291"/>
            <a:ext cx="3910451" cy="1898483"/>
            <a:chOff x="1483283" y="1683355"/>
            <a:chExt cx="3910451" cy="1898483"/>
          </a:xfrm>
        </p:grpSpPr>
        <p:sp>
          <p:nvSpPr>
            <p:cNvPr id="8" name="Rectangle 25"/>
            <p:cNvSpPr>
              <a:spLocks noChangeArrowheads="1"/>
            </p:cNvSpPr>
            <p:nvPr/>
          </p:nvSpPr>
          <p:spPr bwMode="auto">
            <a:xfrm>
              <a:off x="4539652" y="2135289"/>
              <a:ext cx="854082" cy="1063391"/>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Rectangle 23"/>
            <p:cNvSpPr>
              <a:spLocks noChangeArrowheads="1"/>
            </p:cNvSpPr>
            <p:nvPr/>
          </p:nvSpPr>
          <p:spPr bwMode="auto">
            <a:xfrm>
              <a:off x="2017032" y="1683355"/>
              <a:ext cx="1120158" cy="1898483"/>
            </a:xfrm>
            <a:prstGeom prst="rect">
              <a:avLst/>
            </a:prstGeom>
            <a:solidFill>
              <a:srgbClr val="FFFFFF"/>
            </a:solidFill>
            <a:ln w="19050">
              <a:solidFill>
                <a:srgbClr val="C0262E"/>
              </a:solidFill>
              <a:prstDash val="dash"/>
              <a:miter lim="800000"/>
            </a:ln>
          </p:spPr>
          <p:txBody>
            <a:bodyPr vert="horz"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Text Box 22"/>
            <p:cNvSpPr txBox="1">
              <a:spLocks noChangeArrowheads="1"/>
            </p:cNvSpPr>
            <p:nvPr/>
          </p:nvSpPr>
          <p:spPr bwMode="auto">
            <a:xfrm rot="539707">
              <a:off x="3268217" y="2054014"/>
              <a:ext cx="1018031"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lowcost[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1" name="Text Box 21"/>
            <p:cNvSpPr txBox="1">
              <a:spLocks noChangeArrowheads="1"/>
            </p:cNvSpPr>
            <p:nvPr/>
          </p:nvSpPr>
          <p:spPr bwMode="auto">
            <a:xfrm>
              <a:off x="2134687" y="1744632"/>
              <a:ext cx="932217" cy="315869"/>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closest[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2" name="Oval 20"/>
            <p:cNvSpPr>
              <a:spLocks noChangeArrowheads="1"/>
            </p:cNvSpPr>
            <p:nvPr/>
          </p:nvSpPr>
          <p:spPr bwMode="auto">
            <a:xfrm>
              <a:off x="2212854" y="2038121"/>
              <a:ext cx="775885" cy="1004483"/>
            </a:xfrm>
            <a:prstGeom prst="ellipse">
              <a:avLst/>
            </a:prstGeom>
            <a:solidFill>
              <a:srgbClr val="FFFFFF"/>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en-US" sz="1400">
                  <a:solidFill>
                    <a:srgbClr val="000000"/>
                  </a:solidFill>
                  <a:latin typeface="微软雅黑" panose="020B0503020204020204" charset="-122"/>
                  <a:ea typeface="微软雅黑" panose="020B0503020204020204" charset="-122"/>
                  <a:cs typeface="Consolas" panose="020B0609020204030204" pitchFamily="49" charset="0"/>
                </a:rPr>
                <a:t>中</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1400">
                  <a:solidFill>
                    <a:srgbClr val="000000"/>
                  </a:solidFill>
                  <a:latin typeface="微软雅黑" panose="020B0503020204020204" charset="-122"/>
                  <a:ea typeface="微软雅黑" panose="020B0503020204020204" charset="-122"/>
                  <a:cs typeface="Consolas" panose="020B0609020204030204" pitchFamily="49" charset="0"/>
                </a:rPr>
                <a:t>外的顶点</a:t>
              </a:r>
            </a:p>
          </p:txBody>
        </p:sp>
        <p:sp>
          <p:nvSpPr>
            <p:cNvPr id="13" name="Oval 19"/>
            <p:cNvSpPr>
              <a:spLocks noChangeArrowheads="1"/>
            </p:cNvSpPr>
            <p:nvPr>
              <p:custDataLst>
                <p:tags r:id="rId2"/>
              </p:custDataLst>
            </p:nvPr>
          </p:nvSpPr>
          <p:spPr bwMode="auto">
            <a:xfrm>
              <a:off x="2376772" y="3116438"/>
              <a:ext cx="365600" cy="36868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k</a:t>
              </a:r>
            </a:p>
          </p:txBody>
        </p:sp>
        <p:sp>
          <p:nvSpPr>
            <p:cNvPr id="14" name="Oval 18"/>
            <p:cNvSpPr>
              <a:spLocks noChangeArrowheads="1"/>
            </p:cNvSpPr>
            <p:nvPr>
              <p:custDataLst>
                <p:tags r:id="rId3"/>
              </p:custDataLst>
            </p:nvPr>
          </p:nvSpPr>
          <p:spPr bwMode="auto">
            <a:xfrm>
              <a:off x="4764333" y="2476332"/>
              <a:ext cx="365600" cy="36969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15" name="Freeform 17"/>
            <p:cNvSpPr/>
            <p:nvPr>
              <p:custDataLst>
                <p:tags r:id="rId4"/>
              </p:custDataLst>
            </p:nvPr>
          </p:nvSpPr>
          <p:spPr bwMode="auto">
            <a:xfrm>
              <a:off x="2742372" y="2714619"/>
              <a:ext cx="2043942" cy="537377"/>
            </a:xfrm>
            <a:custGeom>
              <a:avLst/>
              <a:gdLst/>
              <a:ahLst/>
              <a:cxnLst>
                <a:cxn ang="0">
                  <a:pos x="0" y="405"/>
                </a:cxn>
                <a:cxn ang="0">
                  <a:pos x="1718" y="0"/>
                </a:cxn>
              </a:cxnLst>
              <a:rect l="0" t="0" r="r" b="b"/>
              <a:pathLst>
                <a:path w="1718" h="405">
                  <a:moveTo>
                    <a:pt x="0" y="405"/>
                  </a:moveTo>
                  <a:lnTo>
                    <a:pt x="1718" y="0"/>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Text Box 16"/>
            <p:cNvSpPr txBox="1">
              <a:spLocks noChangeArrowheads="1"/>
            </p:cNvSpPr>
            <p:nvPr/>
          </p:nvSpPr>
          <p:spPr bwMode="auto">
            <a:xfrm>
              <a:off x="1483283" y="2317890"/>
              <a:ext cx="448876"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U</a:t>
              </a:r>
            </a:p>
          </p:txBody>
        </p:sp>
        <p:sp>
          <p:nvSpPr>
            <p:cNvPr id="17" name="Text Box 15"/>
            <p:cNvSpPr txBox="1">
              <a:spLocks noChangeArrowheads="1"/>
            </p:cNvSpPr>
            <p:nvPr/>
          </p:nvSpPr>
          <p:spPr bwMode="auto">
            <a:xfrm>
              <a:off x="4685837" y="1683356"/>
              <a:ext cx="529105"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18" name="AutoShape 14"/>
            <p:cNvSpPr>
              <a:spLocks noChangeShapeType="1"/>
            </p:cNvSpPr>
            <p:nvPr/>
          </p:nvSpPr>
          <p:spPr bwMode="auto">
            <a:xfrm>
              <a:off x="3043219" y="2361970"/>
              <a:ext cx="1743096" cy="209774"/>
            </a:xfrm>
            <a:prstGeom prst="straightConnector1">
              <a:avLst/>
            </a:prstGeom>
            <a:ln>
              <a:solidFill>
                <a:srgbClr val="C0262E"/>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Text Box 13"/>
            <p:cNvSpPr txBox="1">
              <a:spLocks noChangeArrowheads="1"/>
            </p:cNvSpPr>
            <p:nvPr/>
          </p:nvSpPr>
          <p:spPr bwMode="auto">
            <a:xfrm rot="20944918">
              <a:off x="3234702" y="3060550"/>
              <a:ext cx="1194421" cy="316884"/>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g.edges[</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4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sp>
        <p:nvSpPr>
          <p:cNvPr id="21" name="文本框 20"/>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22"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spTree>
    <p:extLst>
      <p:ext uri="{BB962C8B-B14F-4D97-AF65-F5344CB8AC3E}">
        <p14:creationId xmlns:p14="http://schemas.microsoft.com/office/powerpoint/2010/main" val="2145839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1"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7.5.2 </a:t>
            </a:r>
            <a:r>
              <a:rPr lang="zh-CN" altLang="en-US">
                <a:solidFill>
                  <a:srgbClr val="000000"/>
                </a:solidFill>
                <a:latin typeface="微软雅黑" panose="020B0503020204020204" charset="-122"/>
                <a:ea typeface="微软雅黑" panose="020B0503020204020204" charset="-122"/>
              </a:rPr>
              <a:t>普里姆算法</a:t>
            </a:r>
          </a:p>
        </p:txBody>
      </p:sp>
      <p:sp>
        <p:nvSpPr>
          <p:cNvPr id="12" name="TextBox 18"/>
          <p:cNvSpPr txBox="1"/>
          <p:nvPr/>
        </p:nvSpPr>
        <p:spPr>
          <a:xfrm>
            <a:off x="1358671" y="1492689"/>
            <a:ext cx="3951512" cy="39878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defRPr sz="2000" spc="50">
                <a:ln w="11430"/>
                <a:solidFill>
                  <a:srgbClr val="C0262E"/>
                </a:solidFill>
                <a:latin typeface="思源黑体 CN Medium" panose="020B0600000000000000" pitchFamily="34" charset="-122"/>
                <a:ea typeface="思源黑体 CN Medium" panose="020B0600000000000000" pitchFamily="34"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算法特点</a:t>
            </a:r>
          </a:p>
        </p:txBody>
      </p:sp>
      <p:grpSp>
        <p:nvGrpSpPr>
          <p:cNvPr id="13" name="组合 12"/>
          <p:cNvGrpSpPr/>
          <p:nvPr/>
        </p:nvGrpSpPr>
        <p:grpSpPr>
          <a:xfrm>
            <a:off x="548571" y="2795995"/>
            <a:ext cx="11094860" cy="4062011"/>
            <a:chOff x="1408985" y="2617778"/>
            <a:chExt cx="11188649" cy="4240222"/>
          </a:xfrm>
        </p:grpSpPr>
        <p:pic>
          <p:nvPicPr>
            <p:cNvPr id="14" name="图片 13" descr="图片包含 白板&#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t="21254" r="57008"/>
            <a:stretch>
              <a:fillRect/>
            </a:stretch>
          </p:blipFill>
          <p:spPr>
            <a:xfrm>
              <a:off x="1408985" y="3278563"/>
              <a:ext cx="2020282" cy="3579437"/>
            </a:xfrm>
            <a:prstGeom prst="rect">
              <a:avLst/>
            </a:prstGeom>
          </p:spPr>
        </p:pic>
        <p:sp>
          <p:nvSpPr>
            <p:cNvPr id="15" name="TextBox 29"/>
            <p:cNvSpPr txBox="1"/>
            <p:nvPr>
              <p:custDataLst>
                <p:tags r:id="rId1"/>
              </p:custDataLst>
            </p:nvPr>
          </p:nvSpPr>
          <p:spPr>
            <a:xfrm>
              <a:off x="3242342" y="2617778"/>
              <a:ext cx="9355292" cy="2717595"/>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上述普里姆算法中有两重</a:t>
              </a:r>
              <a:r>
                <a:rPr lang="en-US" altLang="zh-CN">
                  <a:solidFill>
                    <a:srgbClr val="000000"/>
                  </a:solidFill>
                  <a:latin typeface="微软雅黑" panose="020B0503020204020204" charset="-122"/>
                  <a:ea typeface="微软雅黑" panose="020B0503020204020204" charset="-122"/>
                </a:rPr>
                <a:t>for</a:t>
              </a:r>
              <a:r>
                <a:rPr lang="zh-CN" altLang="en-US">
                  <a:solidFill>
                    <a:srgbClr val="000000"/>
                  </a:solidFill>
                  <a:latin typeface="微软雅黑" panose="020B0503020204020204" charset="-122"/>
                  <a:ea typeface="微软雅黑" panose="020B0503020204020204" charset="-122"/>
                </a:rPr>
                <a:t>循环，所以时间复杂度为</a:t>
              </a:r>
              <a:r>
                <a:rPr lang="en-US" altLang="zh-CN">
                  <a:solidFill>
                    <a:srgbClr val="000000"/>
                  </a:solidFill>
                  <a:latin typeface="微软雅黑" panose="020B0503020204020204" charset="-122"/>
                  <a:ea typeface="微软雅黑" panose="020B0503020204020204" charset="-122"/>
                </a:rPr>
                <a:t>O(n2)</a:t>
              </a:r>
              <a:r>
                <a:rPr lang="zh-CN" altLang="en-US">
                  <a:solidFill>
                    <a:srgbClr val="000000"/>
                  </a:solidFill>
                  <a:latin typeface="微软雅黑" panose="020B0503020204020204" charset="-122"/>
                  <a:ea typeface="微软雅黑" panose="020B0503020204020204" charset="-122"/>
                </a:rPr>
                <a:t>，其中</a:t>
              </a:r>
              <a:r>
                <a:rPr lang="en-US" altLang="zh-CN">
                  <a:solidFill>
                    <a:srgbClr val="000000"/>
                  </a:solidFill>
                  <a:latin typeface="微软雅黑" panose="020B0503020204020204" charset="-122"/>
                  <a:ea typeface="微软雅黑" panose="020B0503020204020204" charset="-122"/>
                </a:rPr>
                <a:t>n</a:t>
              </a:r>
              <a:r>
                <a:rPr lang="zh-CN" altLang="en-US">
                  <a:solidFill>
                    <a:srgbClr val="000000"/>
                  </a:solidFill>
                  <a:latin typeface="微软雅黑" panose="020B0503020204020204" charset="-122"/>
                  <a:ea typeface="微软雅黑" panose="020B0503020204020204" charset="-122"/>
                </a:rPr>
                <a:t>为图的顶点个数。</a:t>
              </a:r>
            </a:p>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由于与</a:t>
              </a:r>
              <a:r>
                <a:rPr lang="en-US" altLang="zh-CN">
                  <a:solidFill>
                    <a:srgbClr val="000000"/>
                  </a:solidFill>
                  <a:latin typeface="微软雅黑" panose="020B0503020204020204" charset="-122"/>
                  <a:ea typeface="微软雅黑" panose="020B0503020204020204" charset="-122"/>
                </a:rPr>
                <a:t>e</a:t>
              </a:r>
              <a:r>
                <a:rPr lang="zh-CN" altLang="en-US">
                  <a:solidFill>
                    <a:srgbClr val="000000"/>
                  </a:solidFill>
                  <a:latin typeface="微软雅黑" panose="020B0503020204020204" charset="-122"/>
                  <a:ea typeface="微软雅黑" panose="020B0503020204020204" charset="-122"/>
                </a:rPr>
                <a:t>无关，所以普里姆算法特别适合于稠密图求最小生成树。</a:t>
              </a:r>
            </a:p>
          </p:txBody>
        </p:sp>
      </p:grpSp>
    </p:spTree>
    <p:extLst>
      <p:ext uri="{BB962C8B-B14F-4D97-AF65-F5344CB8AC3E}">
        <p14:creationId xmlns:p14="http://schemas.microsoft.com/office/powerpoint/2010/main" val="3573426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0"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grpSp>
        <p:nvGrpSpPr>
          <p:cNvPr id="11" name="组合 10"/>
          <p:cNvGrpSpPr/>
          <p:nvPr/>
        </p:nvGrpSpPr>
        <p:grpSpPr>
          <a:xfrm>
            <a:off x="1456672" y="1427912"/>
            <a:ext cx="3081109" cy="517274"/>
            <a:chOff x="1396240" y="2304668"/>
            <a:chExt cx="1943378" cy="480002"/>
          </a:xfrm>
        </p:grpSpPr>
        <p:sp>
          <p:nvSpPr>
            <p:cNvPr id="12" name="矩形: 圆角 11"/>
            <p:cNvSpPr/>
            <p:nvPr>
              <p:custDataLst>
                <p:tags r:id="rId2"/>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3" name="文本框 12"/>
            <p:cNvSpPr txBox="1"/>
            <p:nvPr>
              <p:custDataLst>
                <p:tags r:id="rId3"/>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1. </a:t>
              </a:r>
              <a:r>
                <a:rPr lang="zh-CN" altLang="en-US" sz="2000" b="1">
                  <a:solidFill>
                    <a:schemeClr val="lt1"/>
                  </a:solidFill>
                  <a:latin typeface="微软雅黑" panose="020B0503020204020204" charset="-122"/>
                  <a:ea typeface="微软雅黑" panose="020B0503020204020204" charset="-122"/>
                </a:rPr>
                <a:t>克鲁斯卡尔算法过程</a:t>
              </a:r>
            </a:p>
          </p:txBody>
        </p:sp>
      </p:grpSp>
      <p:sp>
        <p:nvSpPr>
          <p:cNvPr id="14" name="矩形 13"/>
          <p:cNvSpPr/>
          <p:nvPr/>
        </p:nvSpPr>
        <p:spPr>
          <a:xfrm>
            <a:off x="1152768" y="2098177"/>
            <a:ext cx="9959493" cy="1477328"/>
          </a:xfrm>
          <a:prstGeom prst="rect">
            <a:avLst/>
          </a:prstGeom>
        </p:spPr>
        <p:txBody>
          <a:bodyPr wrap="square">
            <a:spAutoFit/>
          </a:bodyPr>
          <a:lstStyle/>
          <a:p>
            <a:pPr>
              <a:lnSpc>
                <a:spcPct val="150000"/>
              </a:lnSpc>
              <a:spcBef>
                <a:spcPts val="600"/>
              </a:spcBef>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    克鲁斯卡尔（</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Kruskal</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）算法是一种按权值的递增次序选择合适的边来构造最小生成树的方法。假设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G=(V</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E)</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是一个具有</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n</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个顶点的带权连通图，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T=(U</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TE)</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是</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的最小生成树，则构造最小生成树的步骤如下：</a:t>
            </a:r>
          </a:p>
        </p:txBody>
      </p:sp>
      <p:sp>
        <p:nvSpPr>
          <p:cNvPr id="15" name="矩形 14"/>
          <p:cNvSpPr/>
          <p:nvPr>
            <p:custDataLst>
              <p:tags r:id="rId1"/>
            </p:custDataLst>
          </p:nvPr>
        </p:nvSpPr>
        <p:spPr>
          <a:xfrm>
            <a:off x="1152774" y="3940883"/>
            <a:ext cx="10175159" cy="2141713"/>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nSpc>
                <a:spcPct val="150000"/>
              </a:lnSpc>
              <a:spcBef>
                <a:spcPts val="600"/>
              </a:spcBef>
            </a:pPr>
            <a:r>
              <a:rPr lang="zh-CN" altLang="en-US" sz="2000">
                <a:solidFill>
                  <a:srgbClr val="000000"/>
                </a:solidFill>
                <a:latin typeface="微软雅黑" panose="020B0503020204020204" charset="-122"/>
                <a:ea typeface="微软雅黑" panose="020B0503020204020204" charset="-122"/>
              </a:rPr>
              <a:t> （</a:t>
            </a:r>
            <a:r>
              <a:rPr lang="en-US" altLang="zh-CN" sz="2000">
                <a:solidFill>
                  <a:srgbClr val="000000"/>
                </a:solidFill>
                <a:latin typeface="微软雅黑" panose="020B0503020204020204" charset="-122"/>
                <a:ea typeface="微软雅黑" panose="020B0503020204020204" charset="-122"/>
              </a:rPr>
              <a:t>1</a:t>
            </a:r>
            <a:r>
              <a:rPr lang="zh-CN" altLang="en-US" sz="2000">
                <a:solidFill>
                  <a:srgbClr val="000000"/>
                </a:solidFill>
                <a:latin typeface="微软雅黑" panose="020B0503020204020204" charset="-122"/>
                <a:ea typeface="微软雅黑" panose="020B0503020204020204" charset="-122"/>
              </a:rPr>
              <a:t>）置</a:t>
            </a:r>
            <a:r>
              <a:rPr lang="en-US" altLang="zh-CN" sz="2000">
                <a:solidFill>
                  <a:srgbClr val="000000"/>
                </a:solidFill>
                <a:latin typeface="微软雅黑" panose="020B0503020204020204" charset="-122"/>
                <a:ea typeface="微软雅黑" panose="020B0503020204020204" charset="-122"/>
              </a:rPr>
              <a:t>U</a:t>
            </a:r>
            <a:r>
              <a:rPr lang="zh-CN" altLang="en-US" sz="2000">
                <a:solidFill>
                  <a:srgbClr val="000000"/>
                </a:solidFill>
                <a:latin typeface="微软雅黑" panose="020B0503020204020204" charset="-122"/>
                <a:ea typeface="微软雅黑" panose="020B0503020204020204" charset="-122"/>
              </a:rPr>
              <a:t>的初值等于</a:t>
            </a:r>
            <a:r>
              <a:rPr lang="en-US" altLang="zh-CN" sz="2000">
                <a:solidFill>
                  <a:srgbClr val="000000"/>
                </a:solidFill>
                <a:latin typeface="微软雅黑" panose="020B0503020204020204" charset="-122"/>
                <a:ea typeface="微软雅黑" panose="020B0503020204020204" charset="-122"/>
              </a:rPr>
              <a:t>V</a:t>
            </a:r>
            <a:r>
              <a:rPr lang="zh-CN" altLang="en-US" sz="2000">
                <a:solidFill>
                  <a:srgbClr val="000000"/>
                </a:solidFill>
                <a:latin typeface="微软雅黑" panose="020B0503020204020204" charset="-122"/>
                <a:ea typeface="微软雅黑" panose="020B0503020204020204" charset="-122"/>
              </a:rPr>
              <a:t>（即包含有</a:t>
            </a:r>
            <a:r>
              <a:rPr lang="en-US" altLang="zh-CN" sz="2000">
                <a:solidFill>
                  <a:srgbClr val="000000"/>
                </a:solidFill>
                <a:latin typeface="微软雅黑" panose="020B0503020204020204" charset="-122"/>
                <a:ea typeface="微软雅黑" panose="020B0503020204020204" charset="-122"/>
              </a:rPr>
              <a:t>G</a:t>
            </a:r>
            <a:r>
              <a:rPr lang="zh-CN" altLang="en-US" sz="2000">
                <a:solidFill>
                  <a:srgbClr val="000000"/>
                </a:solidFill>
                <a:latin typeface="微软雅黑" panose="020B0503020204020204" charset="-122"/>
                <a:ea typeface="微软雅黑" panose="020B0503020204020204" charset="-122"/>
              </a:rPr>
              <a:t>中的全部顶点），</a:t>
            </a:r>
            <a:r>
              <a:rPr lang="en-US" altLang="zh-CN" sz="2000">
                <a:solidFill>
                  <a:srgbClr val="000000"/>
                </a:solidFill>
                <a:latin typeface="微软雅黑" panose="020B0503020204020204" charset="-122"/>
                <a:ea typeface="微软雅黑" panose="020B0503020204020204" charset="-122"/>
              </a:rPr>
              <a:t>TE</a:t>
            </a:r>
            <a:r>
              <a:rPr lang="zh-CN" altLang="en-US" sz="2000">
                <a:solidFill>
                  <a:srgbClr val="000000"/>
                </a:solidFill>
                <a:latin typeface="微软雅黑" panose="020B0503020204020204" charset="-122"/>
                <a:ea typeface="微软雅黑" panose="020B0503020204020204" charset="-122"/>
              </a:rPr>
              <a:t>的初值为空集（即图</a:t>
            </a:r>
            <a:r>
              <a:rPr lang="en-US" altLang="zh-CN" sz="2000">
                <a:solidFill>
                  <a:srgbClr val="000000"/>
                </a:solidFill>
                <a:latin typeface="微软雅黑" panose="020B0503020204020204" charset="-122"/>
                <a:ea typeface="微软雅黑" panose="020B0503020204020204" charset="-122"/>
              </a:rPr>
              <a:t>T</a:t>
            </a:r>
            <a:r>
              <a:rPr lang="zh-CN" altLang="en-US" sz="2000">
                <a:solidFill>
                  <a:srgbClr val="000000"/>
                </a:solidFill>
                <a:latin typeface="微软雅黑" panose="020B0503020204020204" charset="-122"/>
                <a:ea typeface="微软雅黑" panose="020B0503020204020204" charset="-122"/>
              </a:rPr>
              <a:t>中每一个顶点都构成一个分量）。</a:t>
            </a:r>
          </a:p>
          <a:p>
            <a:pPr>
              <a:lnSpc>
                <a:spcPct val="150000"/>
              </a:lnSpc>
              <a:spcBef>
                <a:spcPts val="600"/>
              </a:spcBef>
            </a:pPr>
            <a:r>
              <a:rPr lang="zh-CN" altLang="en-US" sz="2000">
                <a:solidFill>
                  <a:srgbClr val="000000"/>
                </a:solidFill>
                <a:latin typeface="微软雅黑" panose="020B0503020204020204" charset="-122"/>
                <a:ea typeface="微软雅黑" panose="020B0503020204020204" charset="-122"/>
              </a:rPr>
              <a:t> （</a:t>
            </a:r>
            <a:r>
              <a:rPr lang="en-US" altLang="zh-CN" sz="2000">
                <a:solidFill>
                  <a:srgbClr val="000000"/>
                </a:solidFill>
                <a:latin typeface="微软雅黑" panose="020B0503020204020204" charset="-122"/>
                <a:ea typeface="微软雅黑" panose="020B0503020204020204" charset="-122"/>
              </a:rPr>
              <a:t>2</a:t>
            </a:r>
            <a:r>
              <a:rPr lang="zh-CN" altLang="en-US" sz="2000">
                <a:solidFill>
                  <a:srgbClr val="000000"/>
                </a:solidFill>
                <a:latin typeface="微软雅黑" panose="020B0503020204020204" charset="-122"/>
                <a:ea typeface="微软雅黑" panose="020B0503020204020204" charset="-122"/>
              </a:rPr>
              <a:t>）将图</a:t>
            </a:r>
            <a:r>
              <a:rPr lang="en-US" altLang="zh-CN" sz="2000">
                <a:solidFill>
                  <a:srgbClr val="000000"/>
                </a:solidFill>
                <a:latin typeface="微软雅黑" panose="020B0503020204020204" charset="-122"/>
                <a:ea typeface="微软雅黑" panose="020B0503020204020204" charset="-122"/>
              </a:rPr>
              <a:t>G</a:t>
            </a:r>
            <a:r>
              <a:rPr lang="zh-CN" altLang="en-US" sz="2000">
                <a:solidFill>
                  <a:srgbClr val="000000"/>
                </a:solidFill>
                <a:latin typeface="微软雅黑" panose="020B0503020204020204" charset="-122"/>
                <a:ea typeface="微软雅黑" panose="020B0503020204020204" charset="-122"/>
              </a:rPr>
              <a:t>中的边按权值从小到大的顺序依次选取：若选取的边未使生成树</a:t>
            </a:r>
            <a:r>
              <a:rPr lang="en-US" altLang="zh-CN" sz="2000">
                <a:solidFill>
                  <a:srgbClr val="000000"/>
                </a:solidFill>
                <a:latin typeface="微软雅黑" panose="020B0503020204020204" charset="-122"/>
                <a:ea typeface="微软雅黑" panose="020B0503020204020204" charset="-122"/>
              </a:rPr>
              <a:t>T</a:t>
            </a:r>
            <a:r>
              <a:rPr lang="zh-CN" altLang="en-US" sz="2000">
                <a:solidFill>
                  <a:srgbClr val="000000"/>
                </a:solidFill>
                <a:latin typeface="微软雅黑" panose="020B0503020204020204" charset="-122"/>
                <a:ea typeface="微软雅黑" panose="020B0503020204020204" charset="-122"/>
              </a:rPr>
              <a:t>形成回路，则加入</a:t>
            </a:r>
            <a:r>
              <a:rPr lang="en-US" altLang="zh-CN" sz="2000">
                <a:solidFill>
                  <a:srgbClr val="000000"/>
                </a:solidFill>
                <a:latin typeface="微软雅黑" panose="020B0503020204020204" charset="-122"/>
                <a:ea typeface="微软雅黑" panose="020B0503020204020204" charset="-122"/>
              </a:rPr>
              <a:t>TE</a:t>
            </a:r>
            <a:r>
              <a:rPr lang="zh-CN" altLang="en-US" sz="2000">
                <a:solidFill>
                  <a:srgbClr val="000000"/>
                </a:solidFill>
                <a:latin typeface="微软雅黑" panose="020B0503020204020204" charset="-122"/>
                <a:ea typeface="微软雅黑" panose="020B0503020204020204" charset="-122"/>
              </a:rPr>
              <a:t>；否则舍弃，直到</a:t>
            </a:r>
            <a:r>
              <a:rPr lang="en-US" altLang="zh-CN" sz="2000">
                <a:solidFill>
                  <a:srgbClr val="000000"/>
                </a:solidFill>
                <a:latin typeface="微软雅黑" panose="020B0503020204020204" charset="-122"/>
                <a:ea typeface="微软雅黑" panose="020B0503020204020204" charset="-122"/>
              </a:rPr>
              <a:t>TE</a:t>
            </a:r>
            <a:r>
              <a:rPr lang="zh-CN" altLang="en-US" sz="2000">
                <a:solidFill>
                  <a:srgbClr val="000000"/>
                </a:solidFill>
                <a:latin typeface="微软雅黑" panose="020B0503020204020204" charset="-122"/>
                <a:ea typeface="微软雅黑" panose="020B0503020204020204" charset="-122"/>
              </a:rPr>
              <a:t>中包含</a:t>
            </a:r>
            <a:r>
              <a:rPr lang="en-US" altLang="zh-CN" sz="2000">
                <a:solidFill>
                  <a:srgbClr val="000000"/>
                </a:solidFill>
                <a:latin typeface="微软雅黑" panose="020B0503020204020204" charset="-122"/>
                <a:ea typeface="微软雅黑" panose="020B0503020204020204" charset="-122"/>
              </a:rPr>
              <a:t>n-1</a:t>
            </a:r>
            <a:r>
              <a:rPr lang="zh-CN" altLang="en-US" sz="2000">
                <a:solidFill>
                  <a:srgbClr val="000000"/>
                </a:solidFill>
                <a:latin typeface="微软雅黑" panose="020B0503020204020204" charset="-122"/>
                <a:ea typeface="微软雅黑" panose="020B0503020204020204" charset="-122"/>
              </a:rPr>
              <a:t>条边为止。</a:t>
            </a:r>
          </a:p>
        </p:txBody>
      </p:sp>
    </p:spTree>
    <p:extLst>
      <p:ext uri="{BB962C8B-B14F-4D97-AF65-F5344CB8AC3E}">
        <p14:creationId xmlns:p14="http://schemas.microsoft.com/office/powerpoint/2010/main" val="2980187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470375" y="2751511"/>
            <a:ext cx="7000924" cy="679774"/>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a:lnSpc>
                <a:spcPct val="150000"/>
              </a:lnSpc>
              <a:spcBef>
                <a:spcPts val="600"/>
              </a:spcBef>
              <a:defRPr sz="2000">
                <a:solidFill>
                  <a:srgbClr val="525252"/>
                </a:solidFill>
                <a:latin typeface="楷体" panose="02010609060101010101" pitchFamily="49" charset="-122"/>
                <a:ea typeface="楷体" panose="02010609060101010101" pitchFamily="49" charset="-122"/>
              </a:defRPr>
            </a:lvl1pPr>
          </a:lstStyle>
          <a:p>
            <a:r>
              <a:rPr lang="zh-CN" altLang="zh-CN">
                <a:solidFill>
                  <a:srgbClr val="000000"/>
                </a:solidFill>
                <a:latin typeface="微软雅黑" panose="020B0503020204020204" charset="-122"/>
                <a:ea typeface="微软雅黑" panose="020B0503020204020204" charset="-122"/>
              </a:rPr>
              <a:t>关键是如何判断选择的边是否与生成树中已有边形成回路</a:t>
            </a:r>
            <a:r>
              <a:rPr lang="zh-CN" altLang="en-US">
                <a:solidFill>
                  <a:srgbClr val="000000"/>
                </a:solidFill>
                <a:latin typeface="微软雅黑" panose="020B0503020204020204" charset="-122"/>
                <a:ea typeface="微软雅黑" panose="020B0503020204020204" charset="-122"/>
              </a:rPr>
              <a:t>？</a:t>
            </a:r>
          </a:p>
        </p:txBody>
      </p:sp>
      <p:sp>
        <p:nvSpPr>
          <p:cNvPr id="6" name="TextBox 5"/>
          <p:cNvSpPr txBox="1"/>
          <p:nvPr>
            <p:custDataLst>
              <p:tags r:id="rId2"/>
            </p:custDataLst>
          </p:nvPr>
        </p:nvSpPr>
        <p:spPr>
          <a:xfrm>
            <a:off x="1436252" y="4165474"/>
            <a:ext cx="7035045" cy="160083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a:lnSpc>
                <a:spcPct val="150000"/>
              </a:lnSpc>
              <a:spcBef>
                <a:spcPts val="600"/>
              </a:spcBef>
              <a:defRPr sz="2000">
                <a:solidFill>
                  <a:srgbClr val="525252"/>
                </a:solidFill>
                <a:latin typeface="楷体" panose="02010609060101010101" pitchFamily="49" charset="-122"/>
                <a:ea typeface="楷体" panose="02010609060101010101" pitchFamily="49" charset="-122"/>
              </a:defRPr>
            </a:lvl1pPr>
          </a:lstStyle>
          <a:p>
            <a:r>
              <a:rPr lang="zh-CN" altLang="zh-CN">
                <a:solidFill>
                  <a:srgbClr val="000000"/>
                </a:solidFill>
                <a:latin typeface="微软雅黑" panose="020B0503020204020204" charset="-122"/>
                <a:ea typeface="微软雅黑" panose="020B0503020204020204" charset="-122"/>
              </a:rPr>
              <a:t>设置一个辅助数组</a:t>
            </a:r>
            <a:r>
              <a:rPr lang="en-US" altLang="zh-CN">
                <a:solidFill>
                  <a:srgbClr val="000000"/>
                </a:solidFill>
                <a:latin typeface="微软雅黑" panose="020B0503020204020204" charset="-122"/>
                <a:ea typeface="微软雅黑" panose="020B0503020204020204" charset="-122"/>
              </a:rPr>
              <a:t>vset[0..n-1]</a:t>
            </a:r>
            <a:r>
              <a:rPr lang="zh-CN" altLang="zh-CN">
                <a:solidFill>
                  <a:srgbClr val="000000"/>
                </a:solidFill>
                <a:latin typeface="微软雅黑" panose="020B0503020204020204" charset="-122"/>
                <a:ea typeface="微软雅黑" panose="020B0503020204020204" charset="-122"/>
              </a:rPr>
              <a:t>，其元素</a:t>
            </a:r>
            <a:r>
              <a:rPr lang="en-US" altLang="zh-CN">
                <a:solidFill>
                  <a:srgbClr val="000000"/>
                </a:solidFill>
                <a:latin typeface="微软雅黑" panose="020B0503020204020204" charset="-122"/>
                <a:ea typeface="微软雅黑" panose="020B0503020204020204" charset="-122"/>
              </a:rPr>
              <a:t>vset[i]</a:t>
            </a:r>
            <a:r>
              <a:rPr lang="zh-CN" altLang="zh-CN">
                <a:solidFill>
                  <a:srgbClr val="000000"/>
                </a:solidFill>
                <a:latin typeface="微软雅黑" panose="020B0503020204020204" charset="-122"/>
                <a:ea typeface="微软雅黑" panose="020B0503020204020204" charset="-122"/>
              </a:rPr>
              <a:t>代表顶点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所属的连通分量的编号（同一个连通分量中所有顶点的</a:t>
            </a:r>
            <a:r>
              <a:rPr lang="en-US" altLang="zh-CN">
                <a:solidFill>
                  <a:srgbClr val="000000"/>
                </a:solidFill>
                <a:latin typeface="微软雅黑" panose="020B0503020204020204" charset="-122"/>
                <a:ea typeface="微软雅黑" panose="020B0503020204020204" charset="-122"/>
              </a:rPr>
              <a:t>vset</a:t>
            </a:r>
            <a:r>
              <a:rPr lang="zh-CN" altLang="zh-CN">
                <a:solidFill>
                  <a:srgbClr val="000000"/>
                </a:solidFill>
                <a:latin typeface="微软雅黑" panose="020B0503020204020204" charset="-122"/>
                <a:ea typeface="微软雅黑" panose="020B0503020204020204" charset="-122"/>
              </a:rPr>
              <a:t>值相同）。</a:t>
            </a:r>
          </a:p>
        </p:txBody>
      </p:sp>
      <p:sp>
        <p:nvSpPr>
          <p:cNvPr id="7" name="下箭头 6"/>
          <p:cNvSpPr/>
          <p:nvPr>
            <p:custDataLst>
              <p:tags r:id="rId3"/>
            </p:custDataLst>
          </p:nvPr>
        </p:nvSpPr>
        <p:spPr>
          <a:xfrm>
            <a:off x="4863684" y="3533617"/>
            <a:ext cx="257457" cy="485495"/>
          </a:xfrm>
          <a:prstGeom prst="down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eaVert"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endParaRPr>
          </a:p>
        </p:txBody>
      </p:sp>
      <p:sp>
        <p:nvSpPr>
          <p:cNvPr id="8" name="文本框 7"/>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0"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grpSp>
        <p:nvGrpSpPr>
          <p:cNvPr id="11" name="组合 10"/>
          <p:cNvGrpSpPr/>
          <p:nvPr/>
        </p:nvGrpSpPr>
        <p:grpSpPr>
          <a:xfrm>
            <a:off x="1456672" y="1427912"/>
            <a:ext cx="3081109" cy="517274"/>
            <a:chOff x="1396240" y="2304668"/>
            <a:chExt cx="1943378" cy="480002"/>
          </a:xfrm>
        </p:grpSpPr>
        <p:sp>
          <p:nvSpPr>
            <p:cNvPr id="12" name="矩形: 圆角 11"/>
            <p:cNvSpPr/>
            <p:nvPr>
              <p:custDataLst>
                <p:tags r:id="rId4"/>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3" name="文本框 12"/>
            <p:cNvSpPr txBox="1"/>
            <p:nvPr>
              <p:custDataLst>
                <p:tags r:id="rId5"/>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2. </a:t>
              </a:r>
              <a:r>
                <a:rPr lang="zh-CN" altLang="en-US" sz="2000" b="1">
                  <a:solidFill>
                    <a:schemeClr val="lt1"/>
                  </a:solidFill>
                  <a:latin typeface="微软雅黑" panose="020B0503020204020204" charset="-122"/>
                  <a:ea typeface="微软雅黑" panose="020B0503020204020204" charset="-122"/>
                </a:rPr>
                <a:t>克鲁斯卡尔算法设计</a:t>
              </a:r>
            </a:p>
          </p:txBody>
        </p:sp>
      </p:grpSp>
      <p:pic>
        <p:nvPicPr>
          <p:cNvPr id="4" name="图片 3" descr="卡通人物&#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718985" y="1684261"/>
            <a:ext cx="3367088" cy="4648200"/>
          </a:xfrm>
          <a:prstGeom prst="rect">
            <a:avLst/>
          </a:prstGeom>
        </p:spPr>
      </p:pic>
    </p:spTree>
    <p:extLst>
      <p:ext uri="{BB962C8B-B14F-4D97-AF65-F5344CB8AC3E}">
        <p14:creationId xmlns:p14="http://schemas.microsoft.com/office/powerpoint/2010/main" val="1226484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p:bldP spid="1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3504" y="1489945"/>
            <a:ext cx="10554037" cy="2015936"/>
          </a:xfrm>
          <a:prstGeom prst="rect">
            <a:avLst/>
          </a:prstGeom>
          <a:noFill/>
          <a:ln>
            <a:noFill/>
          </a:ln>
          <a:effectLst/>
          <a:scene3d>
            <a:camera prst="orthographicFront">
              <a:rot lat="0" lon="0" rev="0"/>
            </a:camera>
            <a:lightRig rig="chilly" dir="t">
              <a:rot lat="0" lon="0" rev="18480000"/>
            </a:lightRig>
          </a:scene3d>
          <a:sp3d prstMaterial="matte">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spcBef>
                <a:spcPts val="600"/>
              </a:spcBef>
              <a:buFont typeface="Wingdings" panose="05000000000000000000" pitchFamily="2" charset="2"/>
              <a:buChar char="n"/>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初始时</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中只有</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个顶点，没有任何边，每个顶点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看成一个连通分量，该连通分量的编号就是</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，即</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vset[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nSpc>
                <a:spcPct val="150000"/>
              </a:lnSpc>
              <a:spcBef>
                <a:spcPts val="600"/>
              </a:spcBef>
              <a:buFont typeface="Wingdings" panose="05000000000000000000" pitchFamily="2" charset="2"/>
              <a:buChar char="n"/>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将图中所有边按权值递增排序，从前向后选边（保证总是选择权值最小的边），当选择一条边（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），求出这两个顶点所属连通分量的编号分别为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 name="TextBox 5"/>
          <p:cNvSpPr txBox="1"/>
          <p:nvPr/>
        </p:nvSpPr>
        <p:spPr>
          <a:xfrm>
            <a:off x="1073377" y="5810400"/>
            <a:ext cx="4357719" cy="40011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如此这样直到在</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中添加</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条边为止。</a:t>
            </a:r>
          </a:p>
        </p:txBody>
      </p:sp>
      <p:sp>
        <p:nvSpPr>
          <p:cNvPr id="7" name="TextBox 6"/>
          <p:cNvSpPr txBox="1"/>
          <p:nvPr/>
        </p:nvSpPr>
        <p:spPr>
          <a:xfrm>
            <a:off x="1073369" y="3742003"/>
            <a:ext cx="10594171" cy="1680048"/>
          </a:xfrm>
          <a:prstGeom prst="rect">
            <a:avLst/>
          </a:prstGeom>
          <a:noFill/>
          <a:ln w="25400">
            <a:solidFill>
              <a:srgbClr val="525252"/>
            </a:solidFill>
            <a:prstDash val="sysDash"/>
          </a:ln>
        </p:spPr>
        <p:style>
          <a:lnRef idx="2">
            <a:schemeClr val="accent5"/>
          </a:lnRef>
          <a:fillRef idx="1">
            <a:schemeClr val="lt1"/>
          </a:fillRef>
          <a:effectRef idx="0">
            <a:schemeClr val="accent5"/>
          </a:effectRef>
          <a:fontRef idx="minor">
            <a:schemeClr val="dk1"/>
          </a:fontRef>
        </p:style>
        <p:txBody>
          <a:bodyPr wrap="square" lIns="144000" tIns="108000" bIns="108000" rtlCol="0">
            <a:spAutoFit/>
          </a:bodyPr>
          <a:lstStyle/>
          <a:p>
            <a:pPr marL="342900" indent="-342900">
              <a:lnSpc>
                <a:spcPct val="150000"/>
              </a:lnSpc>
              <a:spcBef>
                <a:spcPts val="600"/>
              </a:spcBef>
              <a:buFont typeface="Wingdings" panose="05000000000000000000" pitchFamily="2" charset="2"/>
              <a:buChar char="l"/>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若</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，说明顶点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属于同一个连通分量</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不能添加该边。</a:t>
            </a:r>
          </a:p>
          <a:p>
            <a:pPr marL="342900" indent="-342900">
              <a:lnSpc>
                <a:spcPct val="150000"/>
              </a:lnSpc>
              <a:spcBef>
                <a:spcPts val="600"/>
              </a:spcBef>
              <a:buFont typeface="Wingdings" panose="05000000000000000000" pitchFamily="2" charset="2"/>
              <a:buChar char="l"/>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若</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，说明顶点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和</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属于不同连通分量</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添加该边。添加后原来的两个连通分量需要合并，即将两个连通分量中所有顶点的</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vset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值改为相同（改为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或者</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均可）。</a:t>
            </a:r>
          </a:p>
        </p:txBody>
      </p:sp>
      <p:sp>
        <p:nvSpPr>
          <p:cNvPr id="8" name="文本框 7"/>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0"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spTree>
    <p:extLst>
      <p:ext uri="{BB962C8B-B14F-4D97-AF65-F5344CB8AC3E}">
        <p14:creationId xmlns:p14="http://schemas.microsoft.com/office/powerpoint/2010/main" val="3789165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6835715" y="6361950"/>
            <a:ext cx="2643207" cy="400110"/>
          </a:xfrm>
          <a:prstGeom prst="rect">
            <a:avLst/>
          </a:prstGeom>
          <a:noFill/>
          <a:ln w="9525">
            <a:noFill/>
            <a:miter lim="800000"/>
          </a:ln>
          <a:effectLst/>
        </p:spPr>
        <p:txBody>
          <a:bodyPr wrap="square">
            <a:spAutoFit/>
          </a:bodyPr>
          <a:lstStyle/>
          <a:p>
            <a:pPr algn="l">
              <a:spcBef>
                <a:spcPct val="50000"/>
              </a:spcBef>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构造的最小生成树</a:t>
            </a:r>
          </a:p>
        </p:txBody>
      </p:sp>
      <p:grpSp>
        <p:nvGrpSpPr>
          <p:cNvPr id="5" name="组合 4"/>
          <p:cNvGrpSpPr/>
          <p:nvPr/>
        </p:nvGrpSpPr>
        <p:grpSpPr>
          <a:xfrm>
            <a:off x="6588059" y="826669"/>
            <a:ext cx="3286148" cy="2214578"/>
            <a:chOff x="1928794" y="928670"/>
            <a:chExt cx="3286148" cy="2214578"/>
          </a:xfrm>
        </p:grpSpPr>
        <p:sp>
          <p:nvSpPr>
            <p:cNvPr id="6" name="椭圆 5"/>
            <p:cNvSpPr/>
            <p:nvPr>
              <p:custDataLst>
                <p:tags r:id="rId11"/>
              </p:custDataLst>
            </p:nvPr>
          </p:nvSpPr>
          <p:spPr>
            <a:xfrm>
              <a:off x="2786050" y="92867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7" name="椭圆 6"/>
            <p:cNvSpPr/>
            <p:nvPr>
              <p:custDataLst>
                <p:tags r:id="rId12"/>
              </p:custDataLst>
            </p:nvPr>
          </p:nvSpPr>
          <p:spPr>
            <a:xfrm>
              <a:off x="1928794" y="185736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8" name="椭圆 7"/>
            <p:cNvSpPr/>
            <p:nvPr>
              <p:custDataLst>
                <p:tags r:id="rId13"/>
              </p:custDataLst>
            </p:nvPr>
          </p:nvSpPr>
          <p:spPr>
            <a:xfrm>
              <a:off x="2786050" y="2714620"/>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9" name="椭圆 8"/>
            <p:cNvSpPr/>
            <p:nvPr>
              <p:custDataLst>
                <p:tags r:id="rId14"/>
              </p:custDataLst>
            </p:nvPr>
          </p:nvSpPr>
          <p:spPr>
            <a:xfrm>
              <a:off x="4786314" y="185736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10" name="椭圆 9"/>
            <p:cNvSpPr/>
            <p:nvPr>
              <p:custDataLst>
                <p:tags r:id="rId15"/>
              </p:custDataLst>
            </p:nvPr>
          </p:nvSpPr>
          <p:spPr>
            <a:xfrm>
              <a:off x="3714744" y="185736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cxnSp>
          <p:nvCxnSpPr>
            <p:cNvPr id="11" name="直接连接符 10"/>
            <p:cNvCxnSpPr>
              <a:stCxn id="6" idx="3"/>
              <a:endCxn id="7" idx="7"/>
            </p:cNvCxnSpPr>
            <p:nvPr/>
          </p:nvCxnSpPr>
          <p:spPr>
            <a:xfrm rot="5400000">
              <a:off x="2258932" y="1330246"/>
              <a:ext cx="625608"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5"/>
              <a:endCxn id="8" idx="1"/>
            </p:cNvCxnSpPr>
            <p:nvPr/>
          </p:nvCxnSpPr>
          <p:spPr>
            <a:xfrm rot="16200000" flipH="1">
              <a:off x="2294651" y="2223221"/>
              <a:ext cx="554170"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4"/>
              <a:endCxn id="8" idx="0"/>
            </p:cNvCxnSpPr>
            <p:nvPr/>
          </p:nvCxnSpPr>
          <p:spPr>
            <a:xfrm rot="5400000">
              <a:off x="2321703" y="2035959"/>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5"/>
              <a:endCxn id="10" idx="1"/>
            </p:cNvCxnSpPr>
            <p:nvPr/>
          </p:nvCxnSpPr>
          <p:spPr>
            <a:xfrm rot="16200000" flipH="1">
              <a:off x="3151907" y="1294527"/>
              <a:ext cx="625608"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3"/>
              <a:endCxn id="8" idx="7"/>
            </p:cNvCxnSpPr>
            <p:nvPr/>
          </p:nvCxnSpPr>
          <p:spPr>
            <a:xfrm rot="5400000">
              <a:off x="3187626" y="2187502"/>
              <a:ext cx="554170"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6"/>
              <a:endCxn id="9" idx="2"/>
            </p:cNvCxnSpPr>
            <p:nvPr/>
          </p:nvCxnSpPr>
          <p:spPr>
            <a:xfrm>
              <a:off x="4143372" y="2071678"/>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6"/>
              <a:endCxn id="9" idx="1"/>
            </p:cNvCxnSpPr>
            <p:nvPr/>
          </p:nvCxnSpPr>
          <p:spPr>
            <a:xfrm>
              <a:off x="3214678" y="1142984"/>
              <a:ext cx="1634407" cy="7771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8" idx="6"/>
              <a:endCxn id="9" idx="3"/>
            </p:cNvCxnSpPr>
            <p:nvPr/>
          </p:nvCxnSpPr>
          <p:spPr>
            <a:xfrm flipV="1">
              <a:off x="3214678" y="2223221"/>
              <a:ext cx="1634407" cy="705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85984" y="1345156"/>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0" name="TextBox 19"/>
            <p:cNvSpPr txBox="1"/>
            <p:nvPr/>
          </p:nvSpPr>
          <p:spPr>
            <a:xfrm>
              <a:off x="2295509" y="2395530"/>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21" name="TextBox 20"/>
            <p:cNvSpPr txBox="1"/>
            <p:nvPr/>
          </p:nvSpPr>
          <p:spPr>
            <a:xfrm>
              <a:off x="2714612" y="184522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22" name="TextBox 21"/>
            <p:cNvSpPr txBox="1"/>
            <p:nvPr/>
          </p:nvSpPr>
          <p:spPr>
            <a:xfrm>
              <a:off x="3252778" y="220241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23" name="TextBox 22"/>
            <p:cNvSpPr txBox="1"/>
            <p:nvPr/>
          </p:nvSpPr>
          <p:spPr>
            <a:xfrm>
              <a:off x="3214678" y="156805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24" name="TextBox 23"/>
            <p:cNvSpPr txBox="1"/>
            <p:nvPr/>
          </p:nvSpPr>
          <p:spPr>
            <a:xfrm>
              <a:off x="4214810" y="1714488"/>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25" name="TextBox 24"/>
            <p:cNvSpPr txBox="1"/>
            <p:nvPr/>
          </p:nvSpPr>
          <p:spPr>
            <a:xfrm>
              <a:off x="4000496" y="2559602"/>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26" name="TextBox 25"/>
            <p:cNvSpPr txBox="1"/>
            <p:nvPr/>
          </p:nvSpPr>
          <p:spPr>
            <a:xfrm>
              <a:off x="4000496" y="1262047"/>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grpSp>
        <p:nvGrpSpPr>
          <p:cNvPr id="27" name="组合 26"/>
          <p:cNvGrpSpPr/>
          <p:nvPr/>
        </p:nvGrpSpPr>
        <p:grpSpPr>
          <a:xfrm>
            <a:off x="6907148" y="4116354"/>
            <a:ext cx="562837" cy="625608"/>
            <a:chOff x="2285984" y="3683734"/>
            <a:chExt cx="562837" cy="625608"/>
          </a:xfrm>
        </p:grpSpPr>
        <p:cxnSp>
          <p:nvCxnSpPr>
            <p:cNvPr id="28" name="直接连接符 27"/>
            <p:cNvCxnSpPr/>
            <p:nvPr/>
          </p:nvCxnSpPr>
          <p:spPr>
            <a:xfrm rot="5400000">
              <a:off x="2258932" y="3719453"/>
              <a:ext cx="625608"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5984" y="3734363"/>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grpSp>
      <p:grpSp>
        <p:nvGrpSpPr>
          <p:cNvPr id="30" name="组合 29"/>
          <p:cNvGrpSpPr/>
          <p:nvPr/>
        </p:nvGrpSpPr>
        <p:grpSpPr>
          <a:xfrm>
            <a:off x="6915813" y="5045048"/>
            <a:ext cx="554171" cy="554170"/>
            <a:chOff x="2294651" y="4612428"/>
            <a:chExt cx="554170" cy="554170"/>
          </a:xfrm>
        </p:grpSpPr>
        <p:cxnSp>
          <p:nvCxnSpPr>
            <p:cNvPr id="31" name="直接连接符 30"/>
            <p:cNvCxnSpPr/>
            <p:nvPr/>
          </p:nvCxnSpPr>
          <p:spPr>
            <a:xfrm rot="16200000" flipH="1">
              <a:off x="2294651" y="4612428"/>
              <a:ext cx="554170" cy="55417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305034" y="4803787"/>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grpSp>
      <p:grpSp>
        <p:nvGrpSpPr>
          <p:cNvPr id="33" name="组合 32"/>
          <p:cNvGrpSpPr/>
          <p:nvPr/>
        </p:nvGrpSpPr>
        <p:grpSpPr>
          <a:xfrm>
            <a:off x="7335775" y="4179919"/>
            <a:ext cx="428628" cy="1357322"/>
            <a:chOff x="2714612" y="3747299"/>
            <a:chExt cx="428628" cy="1357322"/>
          </a:xfrm>
        </p:grpSpPr>
        <p:cxnSp>
          <p:nvCxnSpPr>
            <p:cNvPr id="34" name="直接连接符 33"/>
            <p:cNvCxnSpPr/>
            <p:nvPr/>
          </p:nvCxnSpPr>
          <p:spPr>
            <a:xfrm rot="5400000">
              <a:off x="2321703" y="4425166"/>
              <a:ext cx="135732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14612" y="4234429"/>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grpSp>
      <p:grpSp>
        <p:nvGrpSpPr>
          <p:cNvPr id="36" name="组合 35"/>
          <p:cNvGrpSpPr/>
          <p:nvPr/>
        </p:nvGrpSpPr>
        <p:grpSpPr>
          <a:xfrm>
            <a:off x="7773069" y="4116354"/>
            <a:ext cx="625608" cy="625608"/>
            <a:chOff x="3151907" y="3683734"/>
            <a:chExt cx="625608" cy="625608"/>
          </a:xfrm>
        </p:grpSpPr>
        <p:cxnSp>
          <p:nvCxnSpPr>
            <p:cNvPr id="37" name="直接连接符 36"/>
            <p:cNvCxnSpPr/>
            <p:nvPr/>
          </p:nvCxnSpPr>
          <p:spPr>
            <a:xfrm rot="16200000" flipH="1">
              <a:off x="3151907" y="3683734"/>
              <a:ext cx="625608" cy="62560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181340" y="3935974"/>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grpSp>
        <p:nvGrpSpPr>
          <p:cNvPr id="39" name="组合 38"/>
          <p:cNvGrpSpPr/>
          <p:nvPr/>
        </p:nvGrpSpPr>
        <p:grpSpPr>
          <a:xfrm>
            <a:off x="8764541" y="4612527"/>
            <a:ext cx="642943" cy="337185"/>
            <a:chOff x="4143372" y="4179895"/>
            <a:chExt cx="642942" cy="337185"/>
          </a:xfrm>
        </p:grpSpPr>
        <p:cxnSp>
          <p:nvCxnSpPr>
            <p:cNvPr id="40" name="直接连接符 39"/>
            <p:cNvCxnSpPr/>
            <p:nvPr/>
          </p:nvCxnSpPr>
          <p:spPr>
            <a:xfrm>
              <a:off x="4143372" y="4460885"/>
              <a:ext cx="642942" cy="158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38636" y="4179895"/>
              <a:ext cx="42862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grpSp>
      <p:sp>
        <p:nvSpPr>
          <p:cNvPr id="42" name="下箭头 41"/>
          <p:cNvSpPr/>
          <p:nvPr>
            <p:custDataLst>
              <p:tags r:id="rId1"/>
            </p:custDataLst>
          </p:nvPr>
        </p:nvSpPr>
        <p:spPr>
          <a:xfrm>
            <a:off x="7550089" y="3147240"/>
            <a:ext cx="214315" cy="428628"/>
          </a:xfrm>
          <a:prstGeom prst="down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eaVert" wrap="square" lIns="0" tIns="46800" rIns="0" bIns="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endParaRPr>
          </a:p>
        </p:txBody>
      </p:sp>
      <p:grpSp>
        <p:nvGrpSpPr>
          <p:cNvPr id="43" name="组合 42"/>
          <p:cNvGrpSpPr/>
          <p:nvPr/>
        </p:nvGrpSpPr>
        <p:grpSpPr>
          <a:xfrm>
            <a:off x="6264212" y="3635165"/>
            <a:ext cx="3922967" cy="2714642"/>
            <a:chOff x="1643042" y="3202544"/>
            <a:chExt cx="3922967" cy="2714642"/>
          </a:xfrm>
        </p:grpSpPr>
        <p:sp>
          <p:nvSpPr>
            <p:cNvPr id="44" name="椭圆 43"/>
            <p:cNvSpPr/>
            <p:nvPr>
              <p:custDataLst>
                <p:tags r:id="rId6"/>
              </p:custDataLst>
            </p:nvPr>
          </p:nvSpPr>
          <p:spPr>
            <a:xfrm>
              <a:off x="2786050" y="3317877"/>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45" name="椭圆 44"/>
            <p:cNvSpPr/>
            <p:nvPr>
              <p:custDataLst>
                <p:tags r:id="rId7"/>
              </p:custDataLst>
            </p:nvPr>
          </p:nvSpPr>
          <p:spPr>
            <a:xfrm>
              <a:off x="1928794" y="4246571"/>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46" name="椭圆 45"/>
            <p:cNvSpPr/>
            <p:nvPr>
              <p:custDataLst>
                <p:tags r:id="rId8"/>
              </p:custDataLst>
            </p:nvPr>
          </p:nvSpPr>
          <p:spPr>
            <a:xfrm>
              <a:off x="2786050" y="5103827"/>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47" name="椭圆 46"/>
            <p:cNvSpPr/>
            <p:nvPr>
              <p:custDataLst>
                <p:tags r:id="rId9"/>
              </p:custDataLst>
            </p:nvPr>
          </p:nvSpPr>
          <p:spPr>
            <a:xfrm>
              <a:off x="4786314" y="4246571"/>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48" name="椭圆 47"/>
            <p:cNvSpPr/>
            <p:nvPr>
              <p:custDataLst>
                <p:tags r:id="rId10"/>
              </p:custDataLst>
            </p:nvPr>
          </p:nvSpPr>
          <p:spPr>
            <a:xfrm>
              <a:off x="3714744" y="4246571"/>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49" name="TextBox 48"/>
            <p:cNvSpPr txBox="1"/>
            <p:nvPr/>
          </p:nvSpPr>
          <p:spPr>
            <a:xfrm>
              <a:off x="3143240" y="3202544"/>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50" name="TextBox 49"/>
            <p:cNvSpPr txBox="1"/>
            <p:nvPr/>
          </p:nvSpPr>
          <p:spPr>
            <a:xfrm>
              <a:off x="1643042" y="4286256"/>
              <a:ext cx="285752"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51" name="TextBox 50"/>
            <p:cNvSpPr txBox="1"/>
            <p:nvPr/>
          </p:nvSpPr>
          <p:spPr>
            <a:xfrm>
              <a:off x="2831362" y="5580001"/>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53" name="TextBox 52"/>
            <p:cNvSpPr txBox="1"/>
            <p:nvPr/>
          </p:nvSpPr>
          <p:spPr>
            <a:xfrm>
              <a:off x="5208819" y="4261051"/>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2" name="TextBox 51"/>
            <p:cNvSpPr txBox="1"/>
            <p:nvPr/>
          </p:nvSpPr>
          <p:spPr>
            <a:xfrm>
              <a:off x="3776657" y="3892170"/>
              <a:ext cx="357190"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grpSp>
      <p:sp>
        <p:nvSpPr>
          <p:cNvPr id="54" name="TextBox 53"/>
          <p:cNvSpPr txBox="1"/>
          <p:nvPr>
            <p:custDataLst>
              <p:tags r:id="rId2"/>
            </p:custDataLst>
          </p:nvPr>
        </p:nvSpPr>
        <p:spPr>
          <a:xfrm>
            <a:off x="9840874" y="4706746"/>
            <a:ext cx="357191" cy="337185"/>
          </a:xfrm>
          <a:prstGeom prst="rect">
            <a:avLst/>
          </a:prstGeom>
          <a:solidFill>
            <a:schemeClr val="lt1"/>
          </a:solid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56" name="TextBox 55"/>
          <p:cNvSpPr txBox="1"/>
          <p:nvPr>
            <p:custDataLst>
              <p:tags r:id="rId3"/>
            </p:custDataLst>
          </p:nvPr>
        </p:nvSpPr>
        <p:spPr>
          <a:xfrm>
            <a:off x="7465594" y="6004772"/>
            <a:ext cx="357191" cy="337185"/>
          </a:xfrm>
          <a:prstGeom prst="rect">
            <a:avLst/>
          </a:prstGeom>
          <a:solidFill>
            <a:schemeClr val="lt1"/>
          </a:solid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55" name="TextBox 54"/>
          <p:cNvSpPr txBox="1"/>
          <p:nvPr>
            <p:custDataLst>
              <p:tags r:id="rId4"/>
            </p:custDataLst>
          </p:nvPr>
        </p:nvSpPr>
        <p:spPr>
          <a:xfrm>
            <a:off x="6274003" y="4718888"/>
            <a:ext cx="275956" cy="337185"/>
          </a:xfrm>
          <a:prstGeom prst="rect">
            <a:avLst/>
          </a:prstGeom>
          <a:solidFill>
            <a:schemeClr val="lt1"/>
          </a:solid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57" name="TextBox 56"/>
          <p:cNvSpPr txBox="1"/>
          <p:nvPr>
            <p:custDataLst>
              <p:tags r:id="rId5"/>
            </p:custDataLst>
          </p:nvPr>
        </p:nvSpPr>
        <p:spPr>
          <a:xfrm>
            <a:off x="8397826" y="4351866"/>
            <a:ext cx="357191" cy="337185"/>
          </a:xfrm>
          <a:prstGeom prst="rect">
            <a:avLst/>
          </a:prstGeom>
          <a:solidFill>
            <a:schemeClr val="lt1"/>
          </a:solid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63" name="文本框 62"/>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charset="-122"/>
                <a:ea typeface="微软雅黑" panose="020B0503020204020204" charset="-122"/>
                <a:cs typeface="Arial" panose="020B0604020202020204"/>
              </a:rPr>
              <a:t>示例</a:t>
            </a:r>
          </a:p>
        </p:txBody>
      </p:sp>
      <p:pic>
        <p:nvPicPr>
          <p:cNvPr id="65" name="图片 64" descr="卡通人物&#10;&#10;描述已自动生成"/>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311241" y="2084041"/>
            <a:ext cx="3500439" cy="3490913"/>
          </a:xfrm>
          <a:prstGeom prst="rect">
            <a:avLst/>
          </a:prstGeom>
        </p:spPr>
      </p:pic>
    </p:spTree>
    <p:extLst>
      <p:ext uri="{BB962C8B-B14F-4D97-AF65-F5344CB8AC3E}">
        <p14:creationId xmlns:p14="http://schemas.microsoft.com/office/powerpoint/2010/main" val="2648787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par>
                          <p:cTn id="38" fill="hold">
                            <p:stCondLst>
                              <p:cond delay="0"/>
                            </p:stCondLst>
                            <p:childTnLst>
                              <p:par>
                                <p:cTn id="39" presetID="26" presetClass="emph" presetSubtype="0" fill="hold" nodeType="afterEffect">
                                  <p:stCondLst>
                                    <p:cond delay="0"/>
                                  </p:stCondLst>
                                  <p:childTnLst>
                                    <p:animEffect transition="out" filter="fade">
                                      <p:cBhvr>
                                        <p:cTn id="40" dur="500" tmFilter="0, 0; .2, .5; .8, .5; 1, 0"/>
                                        <p:tgtEl>
                                          <p:spTgt spid="33"/>
                                        </p:tgtEl>
                                      </p:cBhvr>
                                    </p:animEffect>
                                    <p:animScale>
                                      <p:cBhvr>
                                        <p:cTn id="41" dur="250" autoRev="1" fill="hold"/>
                                        <p:tgtEl>
                                          <p:spTgt spid="33"/>
                                        </p:tgtEl>
                                      </p:cBhvr>
                                      <p:by x="105000" y="105000"/>
                                    </p:animScale>
                                  </p:childTnLst>
                                </p:cTn>
                              </p:par>
                            </p:childTnLst>
                          </p:cTn>
                        </p:par>
                        <p:par>
                          <p:cTn id="42" fill="hold">
                            <p:stCondLst>
                              <p:cond delay="500"/>
                            </p:stCondLst>
                            <p:childTnLst>
                              <p:par>
                                <p:cTn id="43" presetID="22" presetClass="exit" presetSubtype="4" fill="hold" nodeType="afterEffect">
                                  <p:stCondLst>
                                    <p:cond delay="0"/>
                                  </p:stCondLst>
                                  <p:childTnLst>
                                    <p:animEffect transition="out" filter="wipe(down)">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2" grpId="0" bldLvl="0" animBg="1"/>
      <p:bldP spid="54" grpId="0" bldLvl="0" animBg="1"/>
      <p:bldP spid="56" grpId="0" bldLvl="0" animBg="1"/>
      <p:bldP spid="55" grpId="0" bldLvl="0" animBg="1"/>
      <p:bldP spid="57" grpId="0" bldLvl="0" animBg="1"/>
      <p:bldP spid="6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3369" y="1986667"/>
            <a:ext cx="7358115"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从图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的邻接矩阵中获取所有边集数组</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E</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5" name="TextBox 4"/>
          <p:cNvSpPr txBox="1"/>
          <p:nvPr/>
        </p:nvSpPr>
        <p:spPr>
          <a:xfrm>
            <a:off x="1178010" y="2935543"/>
            <a:ext cx="7148847" cy="2757266"/>
          </a:xfrm>
          <a:prstGeom prst="rect">
            <a:avLst/>
          </a:prstGeom>
          <a:noFill/>
          <a:ln w="25400">
            <a:solidFill>
              <a:srgbClr val="525252"/>
            </a:solidFill>
            <a:prstDash val="sysDash"/>
          </a:ln>
        </p:spPr>
        <p:style>
          <a:lnRef idx="2">
            <a:schemeClr val="accent5"/>
          </a:lnRef>
          <a:fillRef idx="1">
            <a:schemeClr val="lt1"/>
          </a:fillRef>
          <a:effectRef idx="0">
            <a:schemeClr val="accent5"/>
          </a:effectRef>
          <a:fontRef idx="minor">
            <a:schemeClr val="dk1"/>
          </a:fontRef>
        </p:style>
        <p:txBody>
          <a:bodyPr wrap="square" lIns="144000" tIns="108000" bIns="108000" rtlCol="0">
            <a:spAutoFit/>
          </a:bodyPr>
          <a:lstStyle>
            <a:defPPr>
              <a:defRPr lang="zh-CN"/>
            </a:defPPr>
            <a:lvl1pPr marL="342900" indent="-342900">
              <a:lnSpc>
                <a:spcPct val="150000"/>
              </a:lnSpc>
              <a:spcBef>
                <a:spcPts val="600"/>
              </a:spcBef>
              <a:buFont typeface="Wingdings" panose="05000000000000000000" pitchFamily="2" charset="2"/>
              <a:buChar char="l"/>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a:lnSpc>
                <a:spcPct val="200000"/>
              </a:lnSpc>
            </a:pPr>
            <a:r>
              <a:rPr lang="zh-CN" altLang="zh-CN">
                <a:solidFill>
                  <a:srgbClr val="000000"/>
                </a:solidFill>
                <a:latin typeface="微软雅黑" panose="020B0503020204020204" charset="-122"/>
                <a:ea typeface="微软雅黑" panose="020B0503020204020204" charset="-122"/>
              </a:rPr>
              <a:t>由于是无向图，将邻接矩阵上三角部分的所有边存放在列表</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中，每一条边对应的列表为</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w]</a:t>
            </a:r>
            <a:r>
              <a:rPr lang="zh-CN" altLang="zh-CN">
                <a:solidFill>
                  <a:srgbClr val="000000"/>
                </a:solidFill>
                <a:latin typeface="微软雅黑" panose="020B0503020204020204" charset="-122"/>
                <a:ea typeface="微软雅黑" panose="020B0503020204020204" charset="-122"/>
              </a:rPr>
              <a:t>，其中</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分别为边的头尾顶点，</a:t>
            </a:r>
            <a:r>
              <a:rPr lang="en-US" altLang="zh-CN">
                <a:solidFill>
                  <a:srgbClr val="000000"/>
                </a:solidFill>
                <a:latin typeface="微软雅黑" panose="020B0503020204020204" charset="-122"/>
                <a:ea typeface="微软雅黑" panose="020B0503020204020204" charset="-122"/>
              </a:rPr>
              <a:t>w</a:t>
            </a:r>
            <a:r>
              <a:rPr lang="zh-CN" altLang="zh-CN">
                <a:solidFill>
                  <a:srgbClr val="000000"/>
                </a:solidFill>
                <a:latin typeface="微软雅黑" panose="020B0503020204020204" charset="-122"/>
                <a:ea typeface="微软雅黑" panose="020B0503020204020204" charset="-122"/>
              </a:rPr>
              <a:t>为边的权值</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lnSpc>
                <a:spcPct val="200000"/>
              </a:lnSpc>
            </a:pPr>
            <a:r>
              <a:rPr lang="zh-CN" altLang="zh-CN">
                <a:solidFill>
                  <a:srgbClr val="000000"/>
                </a:solidFill>
                <a:latin typeface="微软雅黑" panose="020B0503020204020204" charset="-122"/>
                <a:ea typeface="微软雅黑" panose="020B0503020204020204" charset="-122"/>
              </a:rPr>
              <a:t>对</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按权值</a:t>
            </a:r>
            <a:r>
              <a:rPr lang="en-US" altLang="zh-CN">
                <a:solidFill>
                  <a:srgbClr val="000000"/>
                </a:solidFill>
                <a:latin typeface="微软雅黑" panose="020B0503020204020204" charset="-122"/>
                <a:ea typeface="微软雅黑" panose="020B0503020204020204" charset="-122"/>
              </a:rPr>
              <a:t>w</a:t>
            </a:r>
            <a:r>
              <a:rPr lang="zh-CN" altLang="zh-CN">
                <a:solidFill>
                  <a:srgbClr val="000000"/>
                </a:solidFill>
                <a:latin typeface="微软雅黑" panose="020B0503020204020204" charset="-122"/>
                <a:ea typeface="微软雅黑" panose="020B0503020204020204" charset="-122"/>
              </a:rPr>
              <a:t>递增排序后做上述操作。</a:t>
            </a:r>
          </a:p>
        </p:txBody>
      </p:sp>
      <p:sp>
        <p:nvSpPr>
          <p:cNvPr id="6" name="文本框 5"/>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pic>
        <p:nvPicPr>
          <p:cNvPr id="4" name="图片 3" descr="卡通人物&#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431483" y="2262902"/>
            <a:ext cx="3733800" cy="3886200"/>
          </a:xfrm>
          <a:prstGeom prst="rect">
            <a:avLst/>
          </a:prstGeom>
        </p:spPr>
      </p:pic>
    </p:spTree>
    <p:extLst>
      <p:ext uri="{BB962C8B-B14F-4D97-AF65-F5344CB8AC3E}">
        <p14:creationId xmlns:p14="http://schemas.microsoft.com/office/powerpoint/2010/main" val="4186440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689181" y="2137840"/>
            <a:ext cx="10886667" cy="4445796"/>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8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pPr>
            <a:r>
              <a:rPr lang="en-US" altLang="zh-CN">
                <a:solidFill>
                  <a:srgbClr val="000000"/>
                </a:solidFill>
                <a:latin typeface="微软雅黑" panose="020B0503020204020204" charset="-122"/>
                <a:ea typeface="微软雅黑" panose="020B0503020204020204" charset="-122"/>
              </a:rPr>
              <a:t>def Kruskal1(g):           		               #</a:t>
            </a:r>
            <a:r>
              <a:rPr lang="zh-CN" altLang="zh-CN">
                <a:solidFill>
                  <a:srgbClr val="000000"/>
                </a:solidFill>
                <a:latin typeface="微软雅黑" panose="020B0503020204020204" charset="-122"/>
                <a:ea typeface="微软雅黑" panose="020B0503020204020204" charset="-122"/>
              </a:rPr>
              <a:t>求最小生成树</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基本的</a:t>
            </a:r>
            <a:r>
              <a:rPr lang="en-US" altLang="zh-CN">
                <a:solidFill>
                  <a:srgbClr val="000000"/>
                </a:solidFill>
                <a:latin typeface="微软雅黑" panose="020B0503020204020204" charset="-122"/>
                <a:ea typeface="微软雅黑" panose="020B0503020204020204" charset="-122"/>
              </a:rPr>
              <a:t>Kruskal</a:t>
            </a:r>
            <a:r>
              <a:rPr lang="zh-CN" altLang="zh-CN">
                <a:solidFill>
                  <a:srgbClr val="000000"/>
                </a:solidFill>
                <a:latin typeface="微软雅黑" panose="020B0503020204020204" charset="-122"/>
                <a:ea typeface="微软雅黑" panose="020B0503020204020204" charset="-122"/>
              </a:rPr>
              <a:t>算法</a:t>
            </a:r>
          </a:p>
          <a:p>
            <a:pPr>
              <a:lnSpc>
                <a:spcPct val="150000"/>
              </a:lnSpc>
            </a:pPr>
            <a:r>
              <a:rPr lang="en-US" altLang="zh-CN">
                <a:solidFill>
                  <a:srgbClr val="000000"/>
                </a:solidFill>
                <a:latin typeface="微软雅黑" panose="020B0503020204020204" charset="-122"/>
                <a:ea typeface="微软雅黑" panose="020B0503020204020204" charset="-122"/>
              </a:rPr>
              <a:t>  vset=[-1]*MAXV			               #</a:t>
            </a:r>
            <a:r>
              <a:rPr lang="zh-CN" altLang="zh-CN">
                <a:solidFill>
                  <a:srgbClr val="000000"/>
                </a:solidFill>
                <a:latin typeface="微软雅黑" panose="020B0503020204020204" charset="-122"/>
                <a:ea typeface="微软雅黑" panose="020B0503020204020204" charset="-122"/>
              </a:rPr>
              <a:t>建立数组</a:t>
            </a:r>
            <a:r>
              <a:rPr lang="en-US" altLang="zh-CN">
                <a:solidFill>
                  <a:srgbClr val="000000"/>
                </a:solidFill>
                <a:latin typeface="微软雅黑" panose="020B0503020204020204" charset="-122"/>
                <a:ea typeface="微软雅黑" panose="020B0503020204020204" charset="-122"/>
              </a:rPr>
              <a:t>vset</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E=[]		      			               #</a:t>
            </a:r>
            <a:r>
              <a:rPr lang="zh-CN" altLang="zh-CN">
                <a:solidFill>
                  <a:srgbClr val="000000"/>
                </a:solidFill>
                <a:latin typeface="微软雅黑" panose="020B0503020204020204" charset="-122"/>
                <a:ea typeface="微软雅黑" panose="020B0503020204020204" charset="-122"/>
              </a:rPr>
              <a:t>建立存放所有边的列表</a:t>
            </a:r>
            <a:r>
              <a:rPr lang="en-US" altLang="zh-CN">
                <a:solidFill>
                  <a:srgbClr val="000000"/>
                </a:solidFill>
                <a:latin typeface="微软雅黑" panose="020B0503020204020204" charset="-122"/>
                <a:ea typeface="微软雅黑" panose="020B0503020204020204" charset="-122"/>
              </a:rPr>
              <a:t>E</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由邻接矩阵</a:t>
            </a:r>
            <a:r>
              <a:rPr lang="en-US" altLang="zh-CN">
                <a:solidFill>
                  <a:srgbClr val="000000"/>
                </a:solidFill>
                <a:latin typeface="微软雅黑" panose="020B0503020204020204" charset="-122"/>
                <a:ea typeface="微软雅黑" panose="020B0503020204020204" charset="-122"/>
              </a:rPr>
              <a:t>g</a:t>
            </a:r>
            <a:r>
              <a:rPr lang="zh-CN" altLang="zh-CN">
                <a:solidFill>
                  <a:srgbClr val="000000"/>
                </a:solidFill>
                <a:latin typeface="微软雅黑" panose="020B0503020204020204" charset="-122"/>
                <a:ea typeface="微软雅黑" panose="020B0503020204020204" charset="-122"/>
              </a:rPr>
              <a:t>产生的边集数组</a:t>
            </a:r>
            <a:r>
              <a:rPr lang="en-US" altLang="zh-CN">
                <a:solidFill>
                  <a:srgbClr val="000000"/>
                </a:solidFill>
                <a:latin typeface="微软雅黑" panose="020B0503020204020204" charset="-122"/>
                <a:ea typeface="微软雅黑" panose="020B0503020204020204" charset="-122"/>
              </a:rPr>
              <a:t>E</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for j in range(i+1,g.n):		        #</a:t>
            </a:r>
            <a:r>
              <a:rPr lang="zh-CN" altLang="zh-CN">
                <a:solidFill>
                  <a:srgbClr val="000000"/>
                </a:solidFill>
                <a:latin typeface="微软雅黑" panose="020B0503020204020204" charset="-122"/>
                <a:ea typeface="微软雅黑" panose="020B0503020204020204" charset="-122"/>
              </a:rPr>
              <a:t>对于无向图仅考虑上三角部分的边</a:t>
            </a:r>
          </a:p>
          <a:p>
            <a:pPr>
              <a:lnSpc>
                <a:spcPct val="150000"/>
              </a:lnSpc>
            </a:pPr>
            <a:r>
              <a:rPr lang="en-US" altLang="zh-CN">
                <a:solidFill>
                  <a:srgbClr val="000000"/>
                </a:solidFill>
                <a:latin typeface="微软雅黑" panose="020B0503020204020204" charset="-122"/>
                <a:ea typeface="微软雅黑" panose="020B0503020204020204" charset="-122"/>
              </a:rPr>
              <a:t>      	if g.edges[i][j]!=0 and g.edges[i][j]!=INF:</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E.append([i,j,g.edges[i][j]])           #</a:t>
            </a:r>
            <a:r>
              <a:rPr lang="zh-CN" altLang="zh-CN">
                <a:solidFill>
                  <a:srgbClr val="000000"/>
                </a:solidFill>
                <a:latin typeface="微软雅黑" panose="020B0503020204020204" charset="-122"/>
                <a:ea typeface="微软雅黑" panose="020B0503020204020204" charset="-122"/>
              </a:rPr>
              <a:t>添加</a:t>
            </a:r>
            <a:r>
              <a:rPr lang="en-US" altLang="zh-CN">
                <a:solidFill>
                  <a:srgbClr val="000000"/>
                </a:solidFill>
                <a:latin typeface="微软雅黑" panose="020B0503020204020204" charset="-122"/>
                <a:ea typeface="微软雅黑" panose="020B0503020204020204" charset="-122"/>
              </a:rPr>
              <a:t>[i,j,w]</a:t>
            </a:r>
            <a:r>
              <a:rPr lang="zh-CN" altLang="zh-CN">
                <a:solidFill>
                  <a:srgbClr val="000000"/>
                </a:solidFill>
                <a:latin typeface="微软雅黑" panose="020B0503020204020204" charset="-122"/>
                <a:ea typeface="微软雅黑" panose="020B0503020204020204" charset="-122"/>
              </a:rPr>
              <a:t>元素</a:t>
            </a:r>
          </a:p>
          <a:p>
            <a:pPr>
              <a:lnSpc>
                <a:spcPct val="150000"/>
              </a:lnSpc>
            </a:pPr>
            <a:endParaRPr lang="en-US"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E.sort(key=itemgetter(2))  	  	        #</a:t>
            </a:r>
            <a:r>
              <a:rPr lang="zh-CN" altLang="zh-CN">
                <a:solidFill>
                  <a:srgbClr val="000000"/>
                </a:solidFill>
                <a:latin typeface="微软雅黑" panose="020B0503020204020204" charset="-122"/>
                <a:ea typeface="微软雅黑" panose="020B0503020204020204" charset="-122"/>
              </a:rPr>
              <a:t>按权值递增排序</a:t>
            </a:r>
          </a:p>
        </p:txBody>
      </p:sp>
      <p:sp>
        <p:nvSpPr>
          <p:cNvPr id="6" name="文本框 5"/>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sp>
        <p:nvSpPr>
          <p:cNvPr id="9" name="TextBox 18"/>
          <p:cNvSpPr txBox="1"/>
          <p:nvPr/>
        </p:nvSpPr>
        <p:spPr>
          <a:xfrm>
            <a:off x="1358671" y="1492689"/>
            <a:ext cx="3951512" cy="39878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a:defRPr sz="2000" spc="50">
                <a:ln w="11430"/>
                <a:solidFill>
                  <a:srgbClr val="C0262E"/>
                </a:solidFill>
                <a:latin typeface="思源黑体 CN Medium" panose="020B0600000000000000" pitchFamily="34" charset="-122"/>
                <a:ea typeface="思源黑体 CN Medium" panose="020B0600000000000000" pitchFamily="34"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克鲁斯卡尔算法</a:t>
            </a:r>
          </a:p>
        </p:txBody>
      </p:sp>
    </p:spTree>
    <p:extLst>
      <p:ext uri="{BB962C8B-B14F-4D97-AF65-F5344CB8AC3E}">
        <p14:creationId xmlns:p14="http://schemas.microsoft.com/office/powerpoint/2010/main" val="3518153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8" grpId="0"/>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17989" y="1534773"/>
            <a:ext cx="11946195" cy="4599684"/>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charset="-122"/>
                <a:ea typeface="微软雅黑" panose="020B0503020204020204" charset="-122"/>
              </a:rPr>
              <a:t>  for i in range(g.n):vset[i]=i	                     #</a:t>
            </a:r>
            <a:r>
              <a:rPr lang="zh-CN" altLang="zh-CN">
                <a:solidFill>
                  <a:srgbClr val="000000"/>
                </a:solidFill>
                <a:latin typeface="微软雅黑" panose="020B0503020204020204" charset="-122"/>
                <a:ea typeface="微软雅黑" panose="020B0503020204020204" charset="-122"/>
              </a:rPr>
              <a:t>初始化辅助数组</a:t>
            </a:r>
          </a:p>
          <a:p>
            <a:pPr>
              <a:lnSpc>
                <a:spcPct val="100000"/>
              </a:lnSpc>
            </a:pPr>
            <a:r>
              <a:rPr lang="en-US" altLang="zh-CN">
                <a:solidFill>
                  <a:srgbClr val="000000"/>
                </a:solidFill>
                <a:latin typeface="微软雅黑" panose="020B0503020204020204" charset="-122"/>
                <a:ea typeface="微软雅黑" panose="020B0503020204020204" charset="-122"/>
              </a:rPr>
              <a:t>  cnt=1					                     #cnt</a:t>
            </a:r>
            <a:r>
              <a:rPr lang="zh-CN" altLang="zh-CN">
                <a:solidFill>
                  <a:srgbClr val="000000"/>
                </a:solidFill>
                <a:latin typeface="微软雅黑" panose="020B0503020204020204" charset="-122"/>
                <a:ea typeface="微软雅黑" panose="020B0503020204020204" charset="-122"/>
              </a:rPr>
              <a:t>为最小生成树的第几条边</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初值为</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j=0		        		                     #</a:t>
            </a:r>
            <a:r>
              <a:rPr lang="zh-CN" altLang="zh-CN">
                <a:solidFill>
                  <a:srgbClr val="000000"/>
                </a:solidFill>
                <a:latin typeface="微软雅黑" panose="020B0503020204020204" charset="-122"/>
                <a:ea typeface="微软雅黑" panose="020B0503020204020204" charset="-122"/>
              </a:rPr>
              <a:t>取</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中边的下标</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初值为</a:t>
            </a:r>
            <a:r>
              <a:rPr lang="en-US" altLang="zh-CN">
                <a:solidFill>
                  <a:srgbClr val="000000"/>
                </a:solidFill>
                <a:latin typeface="微软雅黑" panose="020B0503020204020204" charset="-122"/>
                <a:ea typeface="微软雅黑" panose="020B0503020204020204" charset="-122"/>
              </a:rPr>
              <a:t>0</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while cnt&lt;g.n:			                     #</a:t>
            </a:r>
            <a:r>
              <a:rPr lang="zh-CN" altLang="zh-CN">
                <a:solidFill>
                  <a:srgbClr val="000000"/>
                </a:solidFill>
                <a:latin typeface="微软雅黑" panose="020B0503020204020204" charset="-122"/>
                <a:ea typeface="微软雅黑" panose="020B0503020204020204" charset="-122"/>
              </a:rPr>
              <a:t>生成的边数小于</a:t>
            </a:r>
            <a:r>
              <a:rPr lang="en-US" altLang="zh-CN">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时循环</a:t>
            </a:r>
          </a:p>
          <a:p>
            <a:pPr>
              <a:lnSpc>
                <a:spcPct val="100000"/>
              </a:lnSpc>
            </a:pPr>
            <a:r>
              <a:rPr lang="en-US" altLang="zh-CN">
                <a:solidFill>
                  <a:srgbClr val="000000"/>
                </a:solidFill>
                <a:latin typeface="微软雅黑" panose="020B0503020204020204" charset="-122"/>
                <a:ea typeface="微软雅黑" panose="020B0503020204020204" charset="-122"/>
              </a:rPr>
              <a:t>     u1,v1=E[j][0],E[j][1]		                     #</a:t>
            </a:r>
            <a:r>
              <a:rPr lang="zh-CN" altLang="zh-CN">
                <a:solidFill>
                  <a:srgbClr val="000000"/>
                </a:solidFill>
                <a:latin typeface="微软雅黑" panose="020B0503020204020204" charset="-122"/>
                <a:ea typeface="微软雅黑" panose="020B0503020204020204" charset="-122"/>
              </a:rPr>
              <a:t>取一条边的头尾顶点</a:t>
            </a:r>
          </a:p>
          <a:p>
            <a:pPr>
              <a:lnSpc>
                <a:spcPct val="100000"/>
              </a:lnSpc>
            </a:pPr>
            <a:r>
              <a:rPr lang="en-US" altLang="zh-CN">
                <a:solidFill>
                  <a:srgbClr val="000000"/>
                </a:solidFill>
                <a:latin typeface="微软雅黑" panose="020B0503020204020204" charset="-122"/>
                <a:ea typeface="微软雅黑" panose="020B0503020204020204" charset="-122"/>
              </a:rPr>
              <a:t>     sn1=vset[u1]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sn2=vset[v1]			                     #</a:t>
            </a:r>
            <a:r>
              <a:rPr lang="zh-CN" altLang="zh-CN">
                <a:solidFill>
                  <a:srgbClr val="000000"/>
                </a:solidFill>
                <a:latin typeface="微软雅黑" panose="020B0503020204020204" charset="-122"/>
                <a:ea typeface="微软雅黑" panose="020B0503020204020204" charset="-122"/>
              </a:rPr>
              <a:t>分别得到两个顶点所属的集合编号</a:t>
            </a:r>
          </a:p>
          <a:p>
            <a:pPr>
              <a:lnSpc>
                <a:spcPct val="100000"/>
              </a:lnSpc>
            </a:pPr>
            <a:r>
              <a:rPr lang="en-US" altLang="zh-CN">
                <a:solidFill>
                  <a:srgbClr val="000000"/>
                </a:solidFill>
                <a:latin typeface="微软雅黑" panose="020B0503020204020204" charset="-122"/>
                <a:ea typeface="微软雅黑" panose="020B0503020204020204" charset="-122"/>
              </a:rPr>
              <a:t>     if sn1!=sn2:			                     #</a:t>
            </a:r>
            <a:r>
              <a:rPr lang="zh-CN" altLang="zh-CN">
                <a:solidFill>
                  <a:srgbClr val="000000"/>
                </a:solidFill>
                <a:latin typeface="微软雅黑" panose="020B0503020204020204" charset="-122"/>
                <a:ea typeface="微软雅黑" panose="020B0503020204020204" charset="-122"/>
              </a:rPr>
              <a:t>两顶点属于不同的集合</a:t>
            </a:r>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则</a:t>
            </a:r>
            <a:r>
              <a:rPr lang="zh-CN" altLang="zh-CN">
                <a:solidFill>
                  <a:srgbClr val="000000"/>
                </a:solidFill>
                <a:latin typeface="微软雅黑" panose="020B0503020204020204" charset="-122"/>
                <a:ea typeface="微软雅黑" panose="020B0503020204020204" charset="-122"/>
              </a:rPr>
              <a:t>加入</a:t>
            </a:r>
          </a:p>
          <a:p>
            <a:pPr>
              <a:lnSpc>
                <a:spcPct val="100000"/>
              </a:lnSpc>
            </a:pPr>
            <a:r>
              <a:rPr lang="en-US" altLang="zh-CN">
                <a:solidFill>
                  <a:srgbClr val="000000"/>
                </a:solidFill>
                <a:latin typeface="微软雅黑" panose="020B0503020204020204" charset="-122"/>
                <a:ea typeface="微软雅黑" panose="020B0503020204020204" charset="-122"/>
              </a:rPr>
              <a:t>        print(“(%d,%d):%d” %(u1,v1,E[j][2]),end=‘ ’) #</a:t>
            </a:r>
            <a:r>
              <a:rPr lang="zh-CN" altLang="zh-CN">
                <a:solidFill>
                  <a:srgbClr val="000000"/>
                </a:solidFill>
                <a:latin typeface="微软雅黑" panose="020B0503020204020204" charset="-122"/>
                <a:ea typeface="微软雅黑" panose="020B0503020204020204" charset="-122"/>
              </a:rPr>
              <a:t>输出</a:t>
            </a:r>
            <a:r>
              <a:rPr lang="zh-CN" altLang="en-US">
                <a:solidFill>
                  <a:srgbClr val="000000"/>
                </a:solidFill>
                <a:latin typeface="微软雅黑" panose="020B0503020204020204" charset="-122"/>
                <a:ea typeface="微软雅黑" panose="020B0503020204020204" charset="-122"/>
              </a:rPr>
              <a:t>一条</a:t>
            </a:r>
            <a:r>
              <a:rPr lang="zh-CN" altLang="zh-CN">
                <a:solidFill>
                  <a:srgbClr val="000000"/>
                </a:solidFill>
                <a:latin typeface="微软雅黑" panose="020B0503020204020204" charset="-122"/>
                <a:ea typeface="微软雅黑" panose="020B0503020204020204" charset="-122"/>
              </a:rPr>
              <a:t>边</a:t>
            </a:r>
          </a:p>
          <a:p>
            <a:pPr>
              <a:lnSpc>
                <a:spcPct val="100000"/>
              </a:lnSpc>
            </a:pPr>
            <a:r>
              <a:rPr lang="en-US" altLang="zh-CN">
                <a:solidFill>
                  <a:srgbClr val="000000"/>
                </a:solidFill>
                <a:latin typeface="微软雅黑" panose="020B0503020204020204" charset="-122"/>
                <a:ea typeface="微软雅黑" panose="020B0503020204020204" charset="-122"/>
              </a:rPr>
              <a:t>        cnt+=1				                     #</a:t>
            </a:r>
            <a:r>
              <a:rPr lang="zh-CN" altLang="zh-CN">
                <a:solidFill>
                  <a:srgbClr val="000000"/>
                </a:solidFill>
                <a:latin typeface="微软雅黑" panose="020B0503020204020204" charset="-122"/>
                <a:ea typeface="微软雅黑" panose="020B0503020204020204" charset="-122"/>
              </a:rPr>
              <a:t>生成边数增</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两个集合统一编号</a:t>
            </a:r>
          </a:p>
          <a:p>
            <a:pPr>
              <a:lnSpc>
                <a:spcPct val="100000"/>
              </a:lnSpc>
            </a:pPr>
            <a:r>
              <a:rPr lang="en-US" altLang="zh-CN">
                <a:solidFill>
                  <a:srgbClr val="000000"/>
                </a:solidFill>
                <a:latin typeface="微软雅黑" panose="020B0503020204020204" charset="-122"/>
                <a:ea typeface="微软雅黑" panose="020B0503020204020204" charset="-122"/>
              </a:rPr>
              <a:t>           if vset[i]==sn2:		                     #</a:t>
            </a:r>
            <a:r>
              <a:rPr lang="zh-CN" altLang="zh-CN">
                <a:solidFill>
                  <a:srgbClr val="000000"/>
                </a:solidFill>
                <a:latin typeface="微软雅黑" panose="020B0503020204020204" charset="-122"/>
                <a:ea typeface="微软雅黑" panose="020B0503020204020204" charset="-122"/>
              </a:rPr>
              <a:t>集合编号为</a:t>
            </a:r>
            <a:r>
              <a:rPr lang="en-US" altLang="zh-CN">
                <a:solidFill>
                  <a:srgbClr val="000000"/>
                </a:solidFill>
                <a:latin typeface="微软雅黑" panose="020B0503020204020204" charset="-122"/>
                <a:ea typeface="微软雅黑" panose="020B0503020204020204" charset="-122"/>
              </a:rPr>
              <a:t>sn2</a:t>
            </a:r>
            <a:r>
              <a:rPr lang="zh-CN" altLang="zh-CN">
                <a:solidFill>
                  <a:srgbClr val="000000"/>
                </a:solidFill>
                <a:latin typeface="微软雅黑" panose="020B0503020204020204" charset="-122"/>
                <a:ea typeface="微软雅黑" panose="020B0503020204020204" charset="-122"/>
              </a:rPr>
              <a:t>的改为</a:t>
            </a:r>
            <a:r>
              <a:rPr lang="en-US" altLang="zh-CN">
                <a:solidFill>
                  <a:srgbClr val="000000"/>
                </a:solidFill>
                <a:latin typeface="微软雅黑" panose="020B0503020204020204" charset="-122"/>
                <a:ea typeface="微软雅黑" panose="020B0503020204020204" charset="-122"/>
              </a:rPr>
              <a:t>sn1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vset[i]=sn1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j+=1	   			                     #</a:t>
            </a:r>
            <a:r>
              <a:rPr lang="zh-CN" altLang="zh-CN">
                <a:solidFill>
                  <a:srgbClr val="000000"/>
                </a:solidFill>
                <a:latin typeface="微软雅黑" panose="020B0503020204020204" charset="-122"/>
                <a:ea typeface="微软雅黑" panose="020B0503020204020204" charset="-122"/>
              </a:rPr>
              <a:t>继续取</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的下一条边</a:t>
            </a:r>
            <a:r>
              <a:rPr lang="en-US" altLang="zh-CN">
                <a:solidFill>
                  <a:srgbClr val="000000"/>
                </a:solidFill>
                <a:latin typeface="微软雅黑" panose="020B0503020204020204" charset="-122"/>
                <a:ea typeface="微软雅黑" panose="020B0503020204020204" charset="-122"/>
              </a:rPr>
              <a:t> </a:t>
            </a:r>
          </a:p>
        </p:txBody>
      </p:sp>
      <p:sp>
        <p:nvSpPr>
          <p:cNvPr id="4" name="文本框 3"/>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6"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spTree>
    <p:extLst>
      <p:ext uri="{BB962C8B-B14F-4D97-AF65-F5344CB8AC3E}">
        <p14:creationId xmlns:p14="http://schemas.microsoft.com/office/powerpoint/2010/main" val="1007266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
                                            <p:txEl>
                                              <p:pRg st="10" end="1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
                                            <p:txEl>
                                              <p:pRg st="12" end="1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2635" y="3038169"/>
            <a:ext cx="1285884" cy="40011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连通分量</a:t>
            </a:r>
          </a:p>
        </p:txBody>
      </p:sp>
      <p:sp>
        <p:nvSpPr>
          <p:cNvPr id="6" name="TextBox 5"/>
          <p:cNvSpPr txBox="1"/>
          <p:nvPr/>
        </p:nvSpPr>
        <p:spPr>
          <a:xfrm>
            <a:off x="1555409" y="4783100"/>
            <a:ext cx="2500331" cy="40011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rPr>
              <a:t>并查集</a:t>
            </a:r>
            <a:r>
              <a:rPr lang="zh-CN" altLang="en-US" sz="2000">
                <a:solidFill>
                  <a:srgbClr val="000000"/>
                </a:solidFill>
                <a:latin typeface="微软雅黑" panose="020B0503020204020204" charset="-122"/>
                <a:ea typeface="微软雅黑" panose="020B0503020204020204" charset="-122"/>
              </a:rPr>
              <a:t>中的一个子集</a:t>
            </a:r>
            <a:endParaRPr lang="zh-CN" altLang="en-US" sz="2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8" name="下箭头 7"/>
          <p:cNvSpPr/>
          <p:nvPr>
            <p:custDataLst>
              <p:tags r:id="rId1"/>
            </p:custDataLst>
          </p:nvPr>
        </p:nvSpPr>
        <p:spPr>
          <a:xfrm>
            <a:off x="2561904" y="3805083"/>
            <a:ext cx="373333" cy="611213"/>
          </a:xfrm>
          <a:prstGeom prst="downArrow">
            <a:avLst/>
          </a:prstGeom>
          <a:gradFill>
            <a:gsLst>
              <a:gs pos="0">
                <a:srgbClr val="CD5158"/>
              </a:gs>
              <a:gs pos="100000">
                <a:srgbClr val="C0262E"/>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7" name="文本框 6"/>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10"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grpSp>
        <p:nvGrpSpPr>
          <p:cNvPr id="11" name="组合 10"/>
          <p:cNvGrpSpPr/>
          <p:nvPr/>
        </p:nvGrpSpPr>
        <p:grpSpPr>
          <a:xfrm>
            <a:off x="1456672" y="1427912"/>
            <a:ext cx="4021277" cy="517274"/>
            <a:chOff x="1396240" y="2304668"/>
            <a:chExt cx="1943378" cy="480002"/>
          </a:xfrm>
        </p:grpSpPr>
        <p:sp>
          <p:nvSpPr>
            <p:cNvPr id="12" name="矩形: 圆角 11"/>
            <p:cNvSpPr/>
            <p:nvPr>
              <p:custDataLst>
                <p:tags r:id="rId2"/>
              </p:custDataLst>
            </p:nvPr>
          </p:nvSpPr>
          <p:spPr>
            <a:xfrm>
              <a:off x="1396240" y="2304668"/>
              <a:ext cx="1943378"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3" name="文本框 12"/>
            <p:cNvSpPr txBox="1"/>
            <p:nvPr>
              <p:custDataLst>
                <p:tags r:id="rId3"/>
              </p:custDataLst>
            </p:nvPr>
          </p:nvSpPr>
          <p:spPr>
            <a:xfrm>
              <a:off x="1433295" y="2360437"/>
              <a:ext cx="1853232" cy="371280"/>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3*. </a:t>
              </a:r>
              <a:r>
                <a:rPr lang="zh-CN" altLang="en-US" sz="2000" b="1">
                  <a:solidFill>
                    <a:schemeClr val="lt1"/>
                  </a:solidFill>
                  <a:latin typeface="微软雅黑" panose="020B0503020204020204" charset="-122"/>
                  <a:ea typeface="微软雅黑" panose="020B0503020204020204" charset="-122"/>
                </a:rPr>
                <a:t>改进的克鲁斯卡尔算法设计</a:t>
              </a:r>
            </a:p>
          </p:txBody>
        </p:sp>
      </p:grpSp>
      <p:pic>
        <p:nvPicPr>
          <p:cNvPr id="4" name="图片 3" descr="卡通人物&#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5465" y="2195905"/>
            <a:ext cx="3500439" cy="3490913"/>
          </a:xfrm>
          <a:prstGeom prst="rect">
            <a:avLst/>
          </a:prstGeom>
        </p:spPr>
      </p:pic>
    </p:spTree>
    <p:extLst>
      <p:ext uri="{BB962C8B-B14F-4D97-AF65-F5344CB8AC3E}">
        <p14:creationId xmlns:p14="http://schemas.microsoft.com/office/powerpoint/2010/main" val="1695066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bldLvl="0" animBg="1"/>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571" y="2277593"/>
            <a:ext cx="8301048" cy="67754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当一个图接近完全图时，则称为稠密图</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flipH="1">
            <a:off x="8383111" y="1411107"/>
            <a:ext cx="3754304" cy="4025593"/>
          </a:xfrm>
          <a:prstGeom prst="rect">
            <a:avLst/>
          </a:prstGeom>
        </p:spPr>
      </p:pic>
      <p:grpSp>
        <p:nvGrpSpPr>
          <p:cNvPr id="10" name="组合 9"/>
          <p:cNvGrpSpPr/>
          <p:nvPr/>
        </p:nvGrpSpPr>
        <p:grpSpPr>
          <a:xfrm>
            <a:off x="528345" y="1089226"/>
            <a:ext cx="3082335" cy="517274"/>
            <a:chOff x="1396240" y="2304668"/>
            <a:chExt cx="2107000" cy="480002"/>
          </a:xfrm>
        </p:grpSpPr>
        <p:sp>
          <p:nvSpPr>
            <p:cNvPr id="11" name="矩形: 圆角 10"/>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2"/>
              </p:custDataLst>
            </p:nvPr>
          </p:nvSpPr>
          <p:spPr>
            <a:xfrm>
              <a:off x="1433295" y="2360437"/>
              <a:ext cx="2069945" cy="341762"/>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稠密</a:t>
              </a:r>
              <a:r>
                <a:rPr lang="zh-CN" altLang="en-US" b="1" dirty="0" smtClean="0">
                  <a:solidFill>
                    <a:schemeClr val="lt1"/>
                  </a:solidFill>
                  <a:latin typeface="微软雅黑" panose="020B0503020204020204" pitchFamily="34" charset="-122"/>
                  <a:ea typeface="微软雅黑" panose="020B0503020204020204" pitchFamily="34" charset="-122"/>
                </a:rPr>
                <a:t>图和稀疏图</a:t>
              </a:r>
            </a:p>
          </p:txBody>
        </p:sp>
      </p:grpSp>
      <p:sp>
        <p:nvSpPr>
          <p:cNvPr id="8" name="文本框 7"/>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sp>
        <p:nvSpPr>
          <p:cNvPr id="42" name="TextBox 4"/>
          <p:cNvSpPr txBox="1"/>
          <p:nvPr/>
        </p:nvSpPr>
        <p:spPr>
          <a:xfrm>
            <a:off x="187571" y="3091650"/>
            <a:ext cx="8301048" cy="113919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一个图含有较少的边数（即无向图有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e&lt;&lt;n(n-1)/2</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，有向图有</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e&lt;&lt;n(n-1)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）时，则称为稀疏图。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2"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445927" y="2507584"/>
            <a:ext cx="7195656" cy="2137472"/>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en-US" altLang="zh-CN" b="0">
                <a:solidFill>
                  <a:srgbClr val="000000"/>
                </a:solidFill>
                <a:latin typeface="微软雅黑" panose="020B0503020204020204" charset="-122"/>
                <a:ea typeface="微软雅黑" panose="020B0503020204020204" charset="-122"/>
              </a:rPr>
              <a:t>parent=[-1]*MAXV		     	#</a:t>
            </a:r>
            <a:r>
              <a:rPr lang="zh-CN" altLang="zh-CN" b="0">
                <a:solidFill>
                  <a:srgbClr val="000000"/>
                </a:solidFill>
                <a:latin typeface="微软雅黑" panose="020B0503020204020204" charset="-122"/>
                <a:ea typeface="微软雅黑" panose="020B0503020204020204" charset="-122"/>
              </a:rPr>
              <a:t>并查集存储结构</a:t>
            </a:r>
          </a:p>
          <a:p>
            <a:pPr>
              <a:lnSpc>
                <a:spcPct val="200000"/>
              </a:lnSpc>
            </a:pPr>
            <a:r>
              <a:rPr lang="en-US" altLang="zh-CN" b="0">
                <a:solidFill>
                  <a:srgbClr val="000000"/>
                </a:solidFill>
                <a:latin typeface="微软雅黑" panose="020B0503020204020204" charset="-122"/>
                <a:ea typeface="微软雅黑" panose="020B0503020204020204" charset="-122"/>
              </a:rPr>
              <a:t>rank=[0]*MAXV			       #</a:t>
            </a:r>
            <a:r>
              <a:rPr lang="zh-CN" altLang="zh-CN" b="0">
                <a:solidFill>
                  <a:srgbClr val="000000"/>
                </a:solidFill>
                <a:latin typeface="微软雅黑" panose="020B0503020204020204" charset="-122"/>
                <a:ea typeface="微软雅黑" panose="020B0503020204020204" charset="-122"/>
              </a:rPr>
              <a:t>存储结点的秩</a:t>
            </a:r>
          </a:p>
          <a:p>
            <a:pPr>
              <a:lnSpc>
                <a:spcPct val="200000"/>
              </a:lnSpc>
            </a:pPr>
            <a:r>
              <a:rPr lang="zh-CN" altLang="zh-CN" b="0">
                <a:solidFill>
                  <a:srgbClr val="000000"/>
                </a:solidFill>
                <a:latin typeface="微软雅黑" panose="020B0503020204020204" charset="-122"/>
                <a:ea typeface="微软雅黑" panose="020B0503020204020204" charset="-122"/>
              </a:rPr>
              <a:t>并查集初始化</a:t>
            </a:r>
            <a:r>
              <a:rPr lang="zh-CN" altLang="en-US" b="0">
                <a:solidFill>
                  <a:srgbClr val="000000"/>
                </a:solidFill>
                <a:latin typeface="微软雅黑" panose="020B0503020204020204" charset="-122"/>
                <a:ea typeface="微软雅黑" panose="020B0503020204020204" charset="-122"/>
              </a:rPr>
              <a:t>、</a:t>
            </a:r>
            <a:r>
              <a:rPr lang="zh-CN" altLang="zh-CN" b="0">
                <a:solidFill>
                  <a:srgbClr val="000000"/>
                </a:solidFill>
                <a:latin typeface="微软雅黑" panose="020B0503020204020204" charset="-122"/>
                <a:ea typeface="微软雅黑" panose="020B0503020204020204" charset="-122"/>
              </a:rPr>
              <a:t>查找</a:t>
            </a:r>
            <a:r>
              <a:rPr lang="zh-CN" altLang="en-US" b="0">
                <a:solidFill>
                  <a:srgbClr val="000000"/>
                </a:solidFill>
                <a:latin typeface="微软雅黑" panose="020B0503020204020204" charset="-122"/>
                <a:ea typeface="微软雅黑" panose="020B0503020204020204" charset="-122"/>
              </a:rPr>
              <a:t>和合并算法</a:t>
            </a:r>
          </a:p>
        </p:txBody>
      </p:sp>
      <p:sp>
        <p:nvSpPr>
          <p:cNvPr id="4" name="TextBox 3"/>
          <p:cNvSpPr txBox="1"/>
          <p:nvPr/>
        </p:nvSpPr>
        <p:spPr>
          <a:xfrm>
            <a:off x="1445927" y="1492722"/>
            <a:ext cx="4286280" cy="40011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利用并查集</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的克鲁斯卡尔算法</a:t>
            </a:r>
          </a:p>
        </p:txBody>
      </p:sp>
      <p:sp>
        <p:nvSpPr>
          <p:cNvPr id="5" name="文本框 4"/>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7"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pic>
        <p:nvPicPr>
          <p:cNvPr id="8" name="图片 7"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824912" y="1892832"/>
            <a:ext cx="3367088" cy="4648200"/>
          </a:xfrm>
          <a:prstGeom prst="rect">
            <a:avLst/>
          </a:prstGeom>
        </p:spPr>
      </p:pic>
    </p:spTree>
    <p:extLst>
      <p:ext uri="{BB962C8B-B14F-4D97-AF65-F5344CB8AC3E}">
        <p14:creationId xmlns:p14="http://schemas.microsoft.com/office/powerpoint/2010/main" val="4176453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618209" y="1412128"/>
            <a:ext cx="11028611" cy="521523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def Kruskal2(g):        	    	                #</a:t>
            </a:r>
            <a:r>
              <a:rPr lang="zh-CN" altLang="zh-CN">
                <a:solidFill>
                  <a:srgbClr val="000000"/>
                </a:solidFill>
                <a:latin typeface="微软雅黑" panose="020B0503020204020204" charset="-122"/>
                <a:ea typeface="微软雅黑" panose="020B0503020204020204" charset="-122"/>
              </a:rPr>
              <a:t>求最小生成树：改进的</a:t>
            </a:r>
            <a:r>
              <a:rPr lang="en-US" altLang="zh-CN">
                <a:solidFill>
                  <a:srgbClr val="000000"/>
                </a:solidFill>
                <a:latin typeface="微软雅黑" panose="020B0503020204020204" charset="-122"/>
                <a:ea typeface="微软雅黑" panose="020B0503020204020204" charset="-122"/>
              </a:rPr>
              <a:t>Kruskal</a:t>
            </a:r>
            <a:r>
              <a:rPr lang="zh-CN" altLang="zh-CN">
                <a:solidFill>
                  <a:srgbClr val="000000"/>
                </a:solidFill>
                <a:latin typeface="微软雅黑" panose="020B0503020204020204" charset="-122"/>
                <a:ea typeface="微软雅黑" panose="020B0503020204020204" charset="-122"/>
              </a:rPr>
              <a:t>算法</a:t>
            </a:r>
            <a:r>
              <a:rPr lang="en-US" altLang="zh-CN">
                <a:solidFill>
                  <a:srgbClr val="000000"/>
                </a:solidFill>
                <a:latin typeface="微软雅黑" panose="020B0503020204020204" charset="-122"/>
                <a:ea typeface="微软雅黑" panose="020B0503020204020204" charset="-122"/>
              </a:rPr>
              <a:t>  </a:t>
            </a:r>
          </a:p>
          <a:p>
            <a:r>
              <a:rPr lang="en-US" altLang="zh-CN">
                <a:solidFill>
                  <a:srgbClr val="000000"/>
                </a:solidFill>
                <a:latin typeface="微软雅黑" panose="020B0503020204020204" charset="-122"/>
                <a:ea typeface="微软雅黑" panose="020B0503020204020204" charset="-122"/>
              </a:rPr>
              <a:t>  E=[]					                #</a:t>
            </a:r>
            <a:r>
              <a:rPr lang="zh-CN" altLang="zh-CN">
                <a:solidFill>
                  <a:srgbClr val="000000"/>
                </a:solidFill>
                <a:latin typeface="微软雅黑" panose="020B0503020204020204" charset="-122"/>
                <a:ea typeface="微软雅黑" panose="020B0503020204020204" charset="-122"/>
              </a:rPr>
              <a:t>建立存放所有边的列表</a:t>
            </a:r>
            <a:r>
              <a:rPr lang="en-US" altLang="zh-CN">
                <a:solidFill>
                  <a:srgbClr val="000000"/>
                </a:solidFill>
                <a:latin typeface="微软雅黑" panose="020B0503020204020204" charset="-122"/>
                <a:ea typeface="微软雅黑" panose="020B0503020204020204" charset="-122"/>
              </a:rPr>
              <a:t>E</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由邻接矩阵</a:t>
            </a:r>
            <a:r>
              <a:rPr lang="en-US" altLang="zh-CN">
                <a:solidFill>
                  <a:srgbClr val="000000"/>
                </a:solidFill>
                <a:latin typeface="微软雅黑" panose="020B0503020204020204" charset="-122"/>
                <a:ea typeface="微软雅黑" panose="020B0503020204020204" charset="-122"/>
              </a:rPr>
              <a:t>g</a:t>
            </a:r>
            <a:r>
              <a:rPr lang="zh-CN" altLang="zh-CN">
                <a:solidFill>
                  <a:srgbClr val="000000"/>
                </a:solidFill>
                <a:latin typeface="微软雅黑" panose="020B0503020204020204" charset="-122"/>
                <a:ea typeface="微软雅黑" panose="020B0503020204020204" charset="-122"/>
              </a:rPr>
              <a:t>产生的边集数组</a:t>
            </a:r>
            <a:r>
              <a:rPr lang="en-US" altLang="zh-CN">
                <a:solidFill>
                  <a:srgbClr val="000000"/>
                </a:solidFill>
                <a:latin typeface="微软雅黑" panose="020B0503020204020204" charset="-122"/>
                <a:ea typeface="微软雅黑" panose="020B0503020204020204" charset="-122"/>
              </a:rPr>
              <a:t>E</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j in range(i+1,g.n):		                #</a:t>
            </a:r>
            <a:r>
              <a:rPr lang="zh-CN" altLang="zh-CN">
                <a:solidFill>
                  <a:srgbClr val="000000"/>
                </a:solidFill>
                <a:latin typeface="微软雅黑" panose="020B0503020204020204" charset="-122"/>
                <a:ea typeface="微软雅黑" panose="020B0503020204020204" charset="-122"/>
              </a:rPr>
              <a:t>对于无向图仅考虑上三角部分的边</a:t>
            </a:r>
          </a:p>
          <a:p>
            <a:r>
              <a:rPr lang="en-US" altLang="zh-CN">
                <a:solidFill>
                  <a:srgbClr val="000000"/>
                </a:solidFill>
                <a:latin typeface="微软雅黑" panose="020B0503020204020204" charset="-122"/>
                <a:ea typeface="微软雅黑" panose="020B0503020204020204" charset="-122"/>
              </a:rPr>
              <a:t>      	if g.edges[i][j]!=0 and g.edges[i][j]!=INF:</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E.append([i,j,g.edges[i][j]])            #</a:t>
            </a:r>
            <a:r>
              <a:rPr lang="zh-CN" altLang="zh-CN">
                <a:solidFill>
                  <a:srgbClr val="000000"/>
                </a:solidFill>
                <a:latin typeface="微软雅黑" panose="020B0503020204020204" charset="-122"/>
                <a:ea typeface="微软雅黑" panose="020B0503020204020204" charset="-122"/>
              </a:rPr>
              <a:t>添加</a:t>
            </a:r>
            <a:r>
              <a:rPr lang="en-US" altLang="zh-CN">
                <a:solidFill>
                  <a:srgbClr val="000000"/>
                </a:solidFill>
                <a:latin typeface="微软雅黑" panose="020B0503020204020204" charset="-122"/>
                <a:ea typeface="微软雅黑" panose="020B0503020204020204" charset="-122"/>
              </a:rPr>
              <a:t>[i,j,w]</a:t>
            </a:r>
            <a:r>
              <a:rPr lang="zh-CN" altLang="zh-CN">
                <a:solidFill>
                  <a:srgbClr val="000000"/>
                </a:solidFill>
                <a:latin typeface="微软雅黑" panose="020B0503020204020204" charset="-122"/>
                <a:ea typeface="微软雅黑" panose="020B0503020204020204" charset="-122"/>
              </a:rPr>
              <a:t>元素</a:t>
            </a:r>
          </a:p>
          <a:p>
            <a:endParaRPr lang="en-US"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E.sort(key=itemgetter(2))  	    	        #</a:t>
            </a:r>
            <a:r>
              <a:rPr lang="zh-CN" altLang="zh-CN">
                <a:solidFill>
                  <a:srgbClr val="000000"/>
                </a:solidFill>
                <a:latin typeface="微软雅黑" panose="020B0503020204020204" charset="-122"/>
                <a:ea typeface="微软雅黑" panose="020B0503020204020204" charset="-122"/>
              </a:rPr>
              <a:t>按权值递增排序</a:t>
            </a:r>
          </a:p>
        </p:txBody>
      </p:sp>
      <p:sp>
        <p:nvSpPr>
          <p:cNvPr id="4" name="文本框 3"/>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5"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spTree>
    <p:extLst>
      <p:ext uri="{BB962C8B-B14F-4D97-AF65-F5344CB8AC3E}">
        <p14:creationId xmlns:p14="http://schemas.microsoft.com/office/powerpoint/2010/main" val="348812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0442" y="5630864"/>
            <a:ext cx="10364009" cy="1014730"/>
          </a:xfrm>
          <a:prstGeom prst="rect">
            <a:avLst/>
          </a:prstGeom>
          <a:noFill/>
        </p:spPr>
        <p:txBody>
          <a:bodyPr wrap="square" rtlCol="0">
            <a:spAutoFit/>
          </a:bodyPr>
          <a:lstStyle/>
          <a:p>
            <a:pPr>
              <a:lnSpc>
                <a:spcPct val="15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   改进</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克鲁斯卡尔算法的时间复杂度为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O(</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e</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log</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e</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。由于与</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无关，所以克鲁斯卡尔算法特别适合于稀疏图求最小生成树。</a:t>
            </a:r>
          </a:p>
        </p:txBody>
      </p:sp>
      <p:sp>
        <p:nvSpPr>
          <p:cNvPr id="6" name="TextBox 5"/>
          <p:cNvSpPr txBox="1"/>
          <p:nvPr>
            <p:custDataLst>
              <p:tags r:id="rId1"/>
            </p:custDataLst>
          </p:nvPr>
        </p:nvSpPr>
        <p:spPr>
          <a:xfrm>
            <a:off x="1074145" y="1489942"/>
            <a:ext cx="10158967" cy="3984131"/>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charset="-122"/>
                <a:ea typeface="微软雅黑" panose="020B0503020204020204" charset="-122"/>
              </a:rPr>
              <a:t>Init(g.n)			#</a:t>
            </a:r>
            <a:r>
              <a:rPr lang="zh-CN" altLang="zh-CN">
                <a:solidFill>
                  <a:srgbClr val="000000"/>
                </a:solidFill>
                <a:latin typeface="微软雅黑" panose="020B0503020204020204" charset="-122"/>
                <a:ea typeface="微软雅黑" panose="020B0503020204020204" charset="-122"/>
              </a:rPr>
              <a:t>并查集初始化</a:t>
            </a:r>
          </a:p>
          <a:p>
            <a:pPr>
              <a:lnSpc>
                <a:spcPct val="100000"/>
              </a:lnSpc>
            </a:pPr>
            <a:r>
              <a:rPr lang="en-US" altLang="zh-CN">
                <a:solidFill>
                  <a:srgbClr val="000000"/>
                </a:solidFill>
                <a:latin typeface="微软雅黑" panose="020B0503020204020204" charset="-122"/>
                <a:ea typeface="微软雅黑" panose="020B0503020204020204" charset="-122"/>
              </a:rPr>
              <a:t>cnt=1		    		#cnt</a:t>
            </a:r>
            <a:r>
              <a:rPr lang="zh-CN" altLang="zh-CN">
                <a:solidFill>
                  <a:srgbClr val="000000"/>
                </a:solidFill>
                <a:latin typeface="微软雅黑" panose="020B0503020204020204" charset="-122"/>
                <a:ea typeface="微软雅黑" panose="020B0503020204020204" charset="-122"/>
              </a:rPr>
              <a:t>表示最小生成树的第几条边</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初值为</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j=0		        	#</a:t>
            </a:r>
            <a:r>
              <a:rPr lang="zh-CN" altLang="zh-CN">
                <a:solidFill>
                  <a:srgbClr val="000000"/>
                </a:solidFill>
                <a:latin typeface="微软雅黑" panose="020B0503020204020204" charset="-122"/>
                <a:ea typeface="微软雅黑" panose="020B0503020204020204" charset="-122"/>
              </a:rPr>
              <a:t>取</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中边的下标</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初值为</a:t>
            </a:r>
            <a:r>
              <a:rPr lang="en-US" altLang="zh-CN">
                <a:solidFill>
                  <a:srgbClr val="000000"/>
                </a:solidFill>
                <a:latin typeface="微软雅黑" panose="020B0503020204020204" charset="-122"/>
                <a:ea typeface="微软雅黑" panose="020B0503020204020204" charset="-122"/>
              </a:rPr>
              <a:t>0</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while cnt&lt;g.n:			#</a:t>
            </a:r>
            <a:r>
              <a:rPr lang="zh-CN" altLang="zh-CN">
                <a:solidFill>
                  <a:srgbClr val="000000"/>
                </a:solidFill>
                <a:latin typeface="微软雅黑" panose="020B0503020204020204" charset="-122"/>
                <a:ea typeface="微软雅黑" panose="020B0503020204020204" charset="-122"/>
              </a:rPr>
              <a:t>生成的边数小于</a:t>
            </a:r>
            <a:r>
              <a:rPr lang="en-US" altLang="zh-CN">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时循环</a:t>
            </a:r>
          </a:p>
          <a:p>
            <a:pPr>
              <a:lnSpc>
                <a:spcPct val="100000"/>
              </a:lnSpc>
            </a:pPr>
            <a:r>
              <a:rPr lang="en-US" altLang="zh-CN">
                <a:solidFill>
                  <a:srgbClr val="000000"/>
                </a:solidFill>
                <a:latin typeface="微软雅黑" panose="020B0503020204020204" charset="-122"/>
                <a:ea typeface="微软雅黑" panose="020B0503020204020204" charset="-122"/>
              </a:rPr>
              <a:t>   u1,v1=E[j][0],E[j][1]	#</a:t>
            </a:r>
            <a:r>
              <a:rPr lang="zh-CN" altLang="zh-CN">
                <a:solidFill>
                  <a:srgbClr val="000000"/>
                </a:solidFill>
                <a:latin typeface="微软雅黑" panose="020B0503020204020204" charset="-122"/>
                <a:ea typeface="微软雅黑" panose="020B0503020204020204" charset="-122"/>
              </a:rPr>
              <a:t>取一条边的头尾顶点</a:t>
            </a:r>
          </a:p>
          <a:p>
            <a:pPr>
              <a:lnSpc>
                <a:spcPct val="100000"/>
              </a:lnSpc>
            </a:pPr>
            <a:r>
              <a:rPr lang="en-US" altLang="zh-CN">
                <a:solidFill>
                  <a:srgbClr val="000000"/>
                </a:solidFill>
                <a:latin typeface="微软雅黑" panose="020B0503020204020204" charset="-122"/>
                <a:ea typeface="微软雅黑" panose="020B0503020204020204" charset="-122"/>
              </a:rPr>
              <a:t>   sn1=Find(u1)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sn2=Find(v1)	    	#</a:t>
            </a:r>
            <a:r>
              <a:rPr lang="zh-CN" altLang="zh-CN">
                <a:solidFill>
                  <a:srgbClr val="000000"/>
                </a:solidFill>
                <a:latin typeface="微软雅黑" panose="020B0503020204020204" charset="-122"/>
                <a:ea typeface="微软雅黑" panose="020B0503020204020204" charset="-122"/>
              </a:rPr>
              <a:t>分别得到两个顶点所属连通分量编号</a:t>
            </a:r>
          </a:p>
          <a:p>
            <a:pPr>
              <a:lnSpc>
                <a:spcPct val="100000"/>
              </a:lnSpc>
            </a:pPr>
            <a:r>
              <a:rPr lang="en-US" altLang="zh-CN">
                <a:solidFill>
                  <a:srgbClr val="000000"/>
                </a:solidFill>
                <a:latin typeface="微软雅黑" panose="020B0503020204020204" charset="-122"/>
                <a:ea typeface="微软雅黑" panose="020B0503020204020204" charset="-122"/>
              </a:rPr>
              <a:t>   if sn1!=sn2:		#</a:t>
            </a:r>
            <a:r>
              <a:rPr lang="zh-CN" altLang="zh-CN">
                <a:solidFill>
                  <a:srgbClr val="000000"/>
                </a:solidFill>
                <a:latin typeface="微软雅黑" panose="020B0503020204020204" charset="-122"/>
                <a:ea typeface="微软雅黑" panose="020B0503020204020204" charset="-122"/>
              </a:rPr>
              <a:t>两顶点属于不同的集合</a:t>
            </a:r>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则</a:t>
            </a:r>
            <a:r>
              <a:rPr lang="zh-CN" altLang="zh-CN">
                <a:solidFill>
                  <a:srgbClr val="000000"/>
                </a:solidFill>
                <a:latin typeface="微软雅黑" panose="020B0503020204020204" charset="-122"/>
                <a:ea typeface="微软雅黑" panose="020B0503020204020204" charset="-122"/>
              </a:rPr>
              <a:t>加入</a:t>
            </a:r>
          </a:p>
          <a:p>
            <a:pPr>
              <a:lnSpc>
                <a:spcPct val="100000"/>
              </a:lnSpc>
            </a:pPr>
            <a:r>
              <a:rPr lang="en-US" altLang="zh-CN">
                <a:solidFill>
                  <a:srgbClr val="000000"/>
                </a:solidFill>
                <a:latin typeface="微软雅黑" panose="020B0503020204020204" charset="-122"/>
                <a:ea typeface="微软雅黑" panose="020B0503020204020204" charset="-122"/>
              </a:rPr>
              <a:t>      print(“(%d,%d):%d” %(u1,v1,E[j][2]),end=‘ ’)  #</a:t>
            </a:r>
            <a:r>
              <a:rPr lang="zh-CN" altLang="zh-CN">
                <a:solidFill>
                  <a:srgbClr val="000000"/>
                </a:solidFill>
                <a:latin typeface="微软雅黑" panose="020B0503020204020204" charset="-122"/>
                <a:ea typeface="微软雅黑" panose="020B0503020204020204" charset="-122"/>
              </a:rPr>
              <a:t>输出</a:t>
            </a:r>
            <a:r>
              <a:rPr lang="zh-CN" altLang="en-US">
                <a:solidFill>
                  <a:srgbClr val="000000"/>
                </a:solidFill>
                <a:latin typeface="微软雅黑" panose="020B0503020204020204" charset="-122"/>
                <a:ea typeface="微软雅黑" panose="020B0503020204020204" charset="-122"/>
              </a:rPr>
              <a:t>一条</a:t>
            </a:r>
            <a:r>
              <a:rPr lang="zh-CN" altLang="zh-CN">
                <a:solidFill>
                  <a:srgbClr val="000000"/>
                </a:solidFill>
                <a:latin typeface="微软雅黑" panose="020B0503020204020204" charset="-122"/>
                <a:ea typeface="微软雅黑" panose="020B0503020204020204" charset="-122"/>
              </a:rPr>
              <a:t>边</a:t>
            </a:r>
          </a:p>
          <a:p>
            <a:pPr>
              <a:lnSpc>
                <a:spcPct val="100000"/>
              </a:lnSpc>
            </a:pPr>
            <a:r>
              <a:rPr lang="en-US" altLang="zh-CN">
                <a:solidFill>
                  <a:srgbClr val="000000"/>
                </a:solidFill>
                <a:latin typeface="微软雅黑" panose="020B0503020204020204" charset="-122"/>
                <a:ea typeface="微软雅黑" panose="020B0503020204020204" charset="-122"/>
              </a:rPr>
              <a:t>      cnt+=1			#</a:t>
            </a:r>
            <a:r>
              <a:rPr lang="zh-CN" altLang="zh-CN">
                <a:solidFill>
                  <a:srgbClr val="000000"/>
                </a:solidFill>
                <a:latin typeface="微软雅黑" panose="020B0503020204020204" charset="-122"/>
                <a:ea typeface="微软雅黑" panose="020B0503020204020204" charset="-122"/>
              </a:rPr>
              <a:t>生成边数增</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Union(u1,v1);		#</a:t>
            </a:r>
            <a:r>
              <a:rPr lang="zh-CN" altLang="zh-CN">
                <a:solidFill>
                  <a:srgbClr val="000000"/>
                </a:solidFill>
                <a:latin typeface="微软雅黑" panose="020B0503020204020204" charset="-122"/>
                <a:ea typeface="微软雅黑" panose="020B0503020204020204" charset="-122"/>
              </a:rPr>
              <a:t>合并</a:t>
            </a:r>
          </a:p>
          <a:p>
            <a:pPr>
              <a:lnSpc>
                <a:spcPct val="100000"/>
              </a:lnSpc>
            </a:pPr>
            <a:r>
              <a:rPr lang="en-US" altLang="zh-CN">
                <a:solidFill>
                  <a:srgbClr val="000000"/>
                </a:solidFill>
                <a:latin typeface="微软雅黑" panose="020B0503020204020204" charset="-122"/>
                <a:ea typeface="微软雅黑" panose="020B0503020204020204" charset="-122"/>
              </a:rPr>
              <a:t>   j+=1	    			#</a:t>
            </a:r>
            <a:r>
              <a:rPr lang="zh-CN" altLang="zh-CN">
                <a:solidFill>
                  <a:srgbClr val="000000"/>
                </a:solidFill>
                <a:latin typeface="微软雅黑" panose="020B0503020204020204" charset="-122"/>
                <a:ea typeface="微软雅黑" panose="020B0503020204020204" charset="-122"/>
              </a:rPr>
              <a:t>继续取</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的下一条边</a:t>
            </a:r>
          </a:p>
        </p:txBody>
      </p:sp>
      <p:sp>
        <p:nvSpPr>
          <p:cNvPr id="5" name="文本框 4"/>
          <p:cNvSpPr txBox="1"/>
          <p:nvPr/>
        </p:nvSpPr>
        <p:spPr>
          <a:xfrm>
            <a:off x="1073377" y="143609"/>
            <a:ext cx="3482043" cy="46166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7.5 </a:t>
            </a:r>
            <a:r>
              <a:rPr lang="zh-CN" altLang="en-US" sz="2400">
                <a:solidFill>
                  <a:schemeClr val="accent1"/>
                </a:solidFill>
                <a:latin typeface="微软雅黑" panose="020B0503020204020204" charset="-122"/>
                <a:ea typeface="微软雅黑" panose="020B0503020204020204" charset="-122"/>
                <a:cs typeface="Arial" panose="020B0604020202020204"/>
              </a:rPr>
              <a:t>生成树和最小生成树</a:t>
            </a:r>
          </a:p>
        </p:txBody>
      </p:sp>
      <p:sp>
        <p:nvSpPr>
          <p:cNvPr id="8"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7.5.3  </a:t>
            </a:r>
            <a:r>
              <a:rPr lang="zh-CN" altLang="en-US">
                <a:solidFill>
                  <a:srgbClr val="000000"/>
                </a:solidFill>
                <a:latin typeface="微软雅黑" panose="020B0503020204020204" charset="-122"/>
                <a:ea typeface="微软雅黑" panose="020B0503020204020204" charset="-122"/>
              </a:rPr>
              <a:t>克鲁斯卡尔算法</a:t>
            </a:r>
          </a:p>
        </p:txBody>
      </p:sp>
    </p:spTree>
    <p:extLst>
      <p:ext uri="{BB962C8B-B14F-4D97-AF65-F5344CB8AC3E}">
        <p14:creationId xmlns:p14="http://schemas.microsoft.com/office/powerpoint/2010/main" val="3681355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5" grpId="0"/>
      <p:bldP spid="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1847528" y="635001"/>
            <a:ext cx="8424936" cy="2143125"/>
          </a:xfrm>
          <a:prstGeom prst="rect">
            <a:avLst/>
          </a:prstGeom>
          <a:noFill/>
        </p:spPr>
        <p:txBody>
          <a:bodyPr vert="horz" wrap="square" rtlCol="0" anchor="ctr" anchorCtr="0">
            <a:noAutofit/>
          </a:bodyPr>
          <a:lstStyle/>
          <a:p>
            <a:r>
              <a:rPr lang="zh-CN" altLang="en-US" sz="2000" dirty="0"/>
              <a:t>下列关于最小生成树的说法中，正确的是</a:t>
            </a:r>
            <a:r>
              <a:rPr lang="en-US" altLang="zh-CN" sz="2000" dirty="0"/>
              <a:t>:</a:t>
            </a:r>
            <a:r>
              <a:rPr lang="zh-CN" altLang="en-US" sz="2000" dirty="0"/>
              <a:t> </a:t>
            </a:r>
          </a:p>
          <a:p>
            <a:r>
              <a:rPr lang="en-US" altLang="zh-CN" sz="2000" dirty="0"/>
              <a:t>I. </a:t>
            </a:r>
            <a:r>
              <a:rPr lang="zh-CN" altLang="en-US" sz="2000" dirty="0"/>
              <a:t>最小生成树树的代价唯一 </a:t>
            </a:r>
          </a:p>
          <a:p>
            <a:r>
              <a:rPr lang="en-US" altLang="zh-CN" sz="2000" dirty="0"/>
              <a:t>II. </a:t>
            </a:r>
            <a:r>
              <a:rPr lang="zh-CN" altLang="en-US" sz="2000" dirty="0"/>
              <a:t>权值最小的边一定会出现在所有的最小生成树中 </a:t>
            </a:r>
          </a:p>
          <a:p>
            <a:r>
              <a:rPr lang="en-US" altLang="zh-CN" sz="2000" dirty="0"/>
              <a:t>III. </a:t>
            </a:r>
            <a:r>
              <a:rPr lang="zh-CN" altLang="en-US" sz="2000" dirty="0"/>
              <a:t>用普里姆（</a:t>
            </a:r>
            <a:r>
              <a:rPr lang="en-US" altLang="zh-CN" sz="2000" dirty="0"/>
              <a:t>Prim</a:t>
            </a:r>
            <a:r>
              <a:rPr lang="zh-CN" altLang="en-US" sz="2000" dirty="0"/>
              <a:t>）算法从不同顶点开始得到的最小生成树一定相同 </a:t>
            </a:r>
          </a:p>
          <a:p>
            <a:r>
              <a:rPr lang="en-US" altLang="zh-CN" sz="2000" dirty="0"/>
              <a:t>IV. </a:t>
            </a:r>
            <a:r>
              <a:rPr lang="zh-CN" altLang="en-US" sz="2000" dirty="0"/>
              <a:t>普里姆算法和克鲁斯卡尔（</a:t>
            </a:r>
            <a:r>
              <a:rPr lang="en-US" altLang="zh-CN" sz="2000" dirty="0" err="1"/>
              <a:t>Kruskal</a:t>
            </a:r>
            <a:r>
              <a:rPr lang="zh-CN" altLang="en-US" sz="2000" dirty="0"/>
              <a:t>）算法得到的最小生成树总不相同 </a:t>
            </a:r>
          </a:p>
        </p:txBody>
      </p:sp>
      <p:sp>
        <p:nvSpPr>
          <p:cNvPr id="4" name="TextBox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800" dirty="0"/>
              <a:t>仅 </a:t>
            </a:r>
            <a:r>
              <a:rPr lang="en-US" altLang="zh-CN" sz="2800" dirty="0"/>
              <a:t>I </a:t>
            </a:r>
          </a:p>
        </p:txBody>
      </p:sp>
      <p:sp>
        <p:nvSpPr>
          <p:cNvPr id="5" name="TextBox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800" dirty="0"/>
              <a:t>仅 </a:t>
            </a:r>
            <a:r>
              <a:rPr lang="en-US" altLang="zh-CN" sz="2800" dirty="0"/>
              <a:t>II</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800" dirty="0"/>
              <a:t>仅 </a:t>
            </a:r>
            <a:r>
              <a:rPr lang="en-US" altLang="zh-CN" sz="2800" dirty="0"/>
              <a:t>I</a:t>
            </a:r>
            <a:r>
              <a:rPr lang="zh-CN" altLang="en-US" sz="2800" dirty="0"/>
              <a:t>、</a:t>
            </a:r>
            <a:r>
              <a:rPr lang="en-US" altLang="zh-CN" sz="2800" dirty="0"/>
              <a:t>III </a:t>
            </a:r>
          </a:p>
        </p:txBody>
      </p:sp>
      <p:sp>
        <p:nvSpPr>
          <p:cNvPr id="7" name="TextBox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800" dirty="0"/>
              <a:t>仅 </a:t>
            </a:r>
            <a:r>
              <a:rPr lang="en-US" altLang="zh-CN" sz="2800" dirty="0"/>
              <a:t>II</a:t>
            </a:r>
            <a:r>
              <a:rPr lang="zh-CN" altLang="en-US" sz="2800" dirty="0"/>
              <a:t>、</a:t>
            </a:r>
            <a:r>
              <a:rPr lang="en-US" altLang="zh-CN" sz="2800" dirty="0"/>
              <a:t>IV </a:t>
            </a:r>
            <a:endParaRPr lang="zh-CN" altLang="en-US" sz="28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bwMode="auto">
          <a:xfrm>
            <a:off x="2638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A</a:t>
            </a:r>
            <a:endParaRPr lang="zh-CN" altLang="en-US" sz="1600" b="1">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B</a:t>
            </a:r>
            <a:endParaRPr lang="zh-CN" altLang="en-US" sz="1600" b="1">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C</a:t>
            </a:r>
            <a:endParaRPr lang="zh-CN" altLang="en-US" sz="1600" b="1">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D</a:t>
            </a:r>
            <a:endParaRPr lang="zh-CN" altLang="en-US" sz="1600" b="1">
              <a:solidFill>
                <a:srgbClr val="FFFFFF"/>
              </a:solidFill>
              <a:latin typeface="Microsoft Yahei"/>
              <a:ea typeface="Microsoft Yahei"/>
              <a:sym typeface="Microsoft Yahei"/>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zh-CN" altLang="en-US" sz="1600" b="1">
                <a:solidFill>
                  <a:srgbClr val="FFFFFF"/>
                </a:solidFill>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1524000" y="0"/>
            <a:chExt cx="9144000" cy="635000"/>
          </a:xfrm>
        </p:grpSpPr>
        <p:sp>
          <p:nvSpPr>
            <p:cNvPr id="13"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4"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5"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10</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8288297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2438400" y="635001"/>
            <a:ext cx="8102600" cy="2143125"/>
          </a:xfrm>
          <a:prstGeom prst="rect">
            <a:avLst/>
          </a:prstGeom>
          <a:noFill/>
        </p:spPr>
        <p:txBody>
          <a:bodyPr vert="horz" wrap="square" rtlCol="0" anchor="ctr" anchorCtr="0">
            <a:noAutofit/>
          </a:bodyPr>
          <a:lstStyle/>
          <a:p>
            <a:endParaRPr lang="zh-CN" altLang="en-US" sz="2800" dirty="0"/>
          </a:p>
          <a:p>
            <a:r>
              <a:rPr lang="zh-CN" altLang="en-US" sz="2800" dirty="0"/>
              <a:t> 求下面带权图的最小（代价）生成树时，可能是克鲁斯卡（</a:t>
            </a:r>
            <a:r>
              <a:rPr lang="en-US" altLang="zh-CN" sz="2800" dirty="0" err="1"/>
              <a:t>Kruskal</a:t>
            </a:r>
            <a:r>
              <a:rPr lang="zh-CN" altLang="en-US" sz="2800" dirty="0"/>
              <a:t>）算法第</a:t>
            </a:r>
            <a:r>
              <a:rPr lang="en-US" altLang="zh-CN" sz="2800" dirty="0"/>
              <a:t>2</a:t>
            </a:r>
            <a:r>
              <a:rPr lang="zh-CN" altLang="en-US" sz="2800" dirty="0"/>
              <a:t>次选中但不是普里姆（</a:t>
            </a:r>
            <a:r>
              <a:rPr lang="en-US" altLang="zh-CN" sz="2800" dirty="0"/>
              <a:t>Prim</a:t>
            </a:r>
            <a:r>
              <a:rPr lang="zh-CN" altLang="en-US" sz="2800" dirty="0"/>
              <a:t>）算法（从</a:t>
            </a:r>
            <a:r>
              <a:rPr lang="en-US" altLang="zh-CN" sz="2800" dirty="0"/>
              <a:t>V4</a:t>
            </a:r>
            <a:r>
              <a:rPr lang="zh-CN" altLang="en-US" sz="2800" dirty="0"/>
              <a:t>开始）第</a:t>
            </a:r>
            <a:r>
              <a:rPr lang="en-US" altLang="zh-CN" sz="2800" dirty="0"/>
              <a:t>2</a:t>
            </a:r>
            <a:r>
              <a:rPr lang="zh-CN" altLang="en-US" sz="2800" dirty="0"/>
              <a:t>次选中的边是。 </a:t>
            </a:r>
          </a:p>
        </p:txBody>
      </p:sp>
      <p:sp>
        <p:nvSpPr>
          <p:cNvPr id="4" name="TextBox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400" dirty="0"/>
              <a:t>(V1,V3)</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400" dirty="0"/>
              <a:t>(V1,V4)</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400" dirty="0"/>
              <a:t>(V2,V3)</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400" dirty="0"/>
              <a:t>(V3,V4)</a:t>
            </a:r>
            <a:endParaRPr lang="zh-CN" altLang="en-US" sz="24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A</a:t>
            </a:r>
            <a:endParaRPr lang="zh-CN" altLang="en-US" sz="1600" b="1">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B</a:t>
            </a:r>
            <a:endParaRPr lang="zh-CN" altLang="en-US" sz="1600" b="1">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2638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C</a:t>
            </a:r>
            <a:endParaRPr lang="zh-CN" altLang="en-US" sz="1600" b="1">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D</a:t>
            </a:r>
            <a:endParaRPr lang="zh-CN" altLang="en-US" sz="1600" b="1">
              <a:solidFill>
                <a:srgbClr val="FFFFFF"/>
              </a:solidFill>
              <a:latin typeface="Microsoft Yahei"/>
              <a:ea typeface="Microsoft Yahei"/>
              <a:sym typeface="Microsoft Yahei"/>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zh-CN" altLang="en-US" sz="1600" b="1">
                <a:solidFill>
                  <a:srgbClr val="FFFFFF"/>
                </a:solidFill>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1524000" y="0"/>
            <a:chExt cx="9144000" cy="635000"/>
          </a:xfrm>
        </p:grpSpPr>
        <p:sp>
          <p:nvSpPr>
            <p:cNvPr id="13"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4"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5"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59841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26" cstate="print">
            <a:extLst>
              <a:ext uri="{28A0092B-C50C-407E-A947-70E740481C1C}">
                <a14:useLocalDpi xmlns:a14="http://schemas.microsoft.com/office/drawing/2010/main" val="0"/>
              </a:ext>
            </a:extLst>
          </a:blip>
          <a:srcRect l="9547" t="2443" r="7739" b="5173"/>
          <a:stretch>
            <a:fillRect/>
          </a:stretch>
        </p:blipFill>
        <p:spPr>
          <a:xfrm>
            <a:off x="624260" y="2103833"/>
            <a:ext cx="3732477" cy="3886565"/>
          </a:xfrm>
          <a:prstGeom prst="rect">
            <a:avLst/>
          </a:prstGeom>
        </p:spPr>
      </p:pic>
      <p:sp>
        <p:nvSpPr>
          <p:cNvPr id="34" name="文本框 33"/>
          <p:cNvSpPr txBox="1"/>
          <p:nvPr/>
        </p:nvSpPr>
        <p:spPr>
          <a:xfrm>
            <a:off x="2048647" y="3099868"/>
            <a:ext cx="1638864" cy="400110"/>
          </a:xfrm>
          <a:prstGeom prst="rect">
            <a:avLst/>
          </a:prstGeom>
          <a:noFill/>
        </p:spPr>
        <p:txBody>
          <a:bodyPr wrap="square">
            <a:spAutoFit/>
          </a:bodyPr>
          <a:lstStyle/>
          <a:p>
            <a:pPr algn="ctr"/>
            <a:r>
              <a:rPr lang="zh-CN" altLang="en-US" sz="2000" b="1" dirty="0" smtClean="0">
                <a:solidFill>
                  <a:srgbClr val="000000"/>
                </a:solidFill>
                <a:latin typeface="微软雅黑" panose="020B0503020204020204" pitchFamily="34" charset="-122"/>
                <a:ea typeface="微软雅黑" panose="020B0503020204020204" pitchFamily="34" charset="-122"/>
              </a:rPr>
              <a:t>子图和子集</a:t>
            </a:r>
          </a:p>
        </p:txBody>
      </p:sp>
      <p:sp>
        <p:nvSpPr>
          <p:cNvPr id="19" name="TextBox 8"/>
          <p:cNvSpPr txBox="1"/>
          <p:nvPr/>
        </p:nvSpPr>
        <p:spPr>
          <a:xfrm>
            <a:off x="4511080" y="1160310"/>
            <a:ext cx="7223729" cy="1015663"/>
          </a:xfrm>
          <a:prstGeom prst="rect">
            <a:avLst/>
          </a:prstGeom>
          <a:noFill/>
        </p:spPr>
        <p:txBody>
          <a:bodyPr wrap="square" rtlCol="0">
            <a:spAutoFit/>
          </a:bodyPr>
          <a:lstStyle/>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设有两个图</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G=(V</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G'=(V'</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，若</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的子集，即</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V'V</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的子集，即</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E'E</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，则称</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的子图。</a:t>
            </a:r>
          </a:p>
        </p:txBody>
      </p:sp>
      <p:grpSp>
        <p:nvGrpSpPr>
          <p:cNvPr id="22" name="组合 21"/>
          <p:cNvGrpSpPr/>
          <p:nvPr/>
        </p:nvGrpSpPr>
        <p:grpSpPr>
          <a:xfrm>
            <a:off x="4893163" y="3725384"/>
            <a:ext cx="1677607" cy="1523976"/>
            <a:chOff x="1242989" y="2500306"/>
            <a:chExt cx="1717685" cy="1571636"/>
          </a:xfrm>
        </p:grpSpPr>
        <p:sp>
          <p:nvSpPr>
            <p:cNvPr id="23" name="Oval 8"/>
            <p:cNvSpPr>
              <a:spLocks noChangeArrowheads="1"/>
            </p:cNvSpPr>
            <p:nvPr>
              <p:custDataLst>
                <p:tags r:id="rId17"/>
              </p:custDataLst>
            </p:nvPr>
          </p:nvSpPr>
          <p:spPr bwMode="auto">
            <a:xfrm>
              <a:off x="1242989" y="3000372"/>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4" name="Oval 8"/>
            <p:cNvSpPr>
              <a:spLocks noChangeArrowheads="1"/>
            </p:cNvSpPr>
            <p:nvPr>
              <p:custDataLst>
                <p:tags r:id="rId18"/>
              </p:custDataLst>
            </p:nvPr>
          </p:nvSpPr>
          <p:spPr bwMode="auto">
            <a:xfrm>
              <a:off x="1928794" y="2500306"/>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Oval 8"/>
            <p:cNvSpPr>
              <a:spLocks noChangeArrowheads="1"/>
            </p:cNvSpPr>
            <p:nvPr>
              <p:custDataLst>
                <p:tags r:id="rId19"/>
              </p:custDataLst>
            </p:nvPr>
          </p:nvSpPr>
          <p:spPr bwMode="auto">
            <a:xfrm>
              <a:off x="1928794" y="3711580"/>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6" name="Oval 8"/>
            <p:cNvSpPr>
              <a:spLocks noChangeArrowheads="1"/>
            </p:cNvSpPr>
            <p:nvPr>
              <p:custDataLst>
                <p:tags r:id="rId20"/>
              </p:custDataLst>
            </p:nvPr>
          </p:nvSpPr>
          <p:spPr bwMode="auto">
            <a:xfrm>
              <a:off x="2600311" y="3000372"/>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7" name="直接箭头连接符 26"/>
            <p:cNvCxnSpPr>
              <a:stCxn id="23" idx="6"/>
              <a:endCxn id="26" idx="2"/>
            </p:cNvCxnSpPr>
            <p:nvPr>
              <p:custDataLst>
                <p:tags r:id="rId21"/>
              </p:custDataLst>
            </p:nvPr>
          </p:nvCxnSpPr>
          <p:spPr>
            <a:xfrm>
              <a:off x="1603352" y="3180553"/>
              <a:ext cx="996959"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3" idx="7"/>
              <a:endCxn id="24" idx="2"/>
            </p:cNvCxnSpPr>
            <p:nvPr>
              <p:custDataLst>
                <p:tags r:id="rId22"/>
              </p:custDataLst>
            </p:nvPr>
          </p:nvCxnSpPr>
          <p:spPr>
            <a:xfrm rot="5400000" flipH="1" flipV="1">
              <a:off x="1553357" y="2677709"/>
              <a:ext cx="372659" cy="37821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6" idx="3"/>
              <a:endCxn id="25" idx="7"/>
            </p:cNvCxnSpPr>
            <p:nvPr>
              <p:custDataLst>
                <p:tags r:id="rId23"/>
              </p:custDataLst>
            </p:nvPr>
          </p:nvCxnSpPr>
          <p:spPr>
            <a:xfrm rot="5400000">
              <a:off x="2216537" y="3327806"/>
              <a:ext cx="456394" cy="41670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23" idx="5"/>
              <a:endCxn id="25" idx="1"/>
            </p:cNvCxnSpPr>
            <p:nvPr>
              <p:custDataLst>
                <p:tags r:id="rId24"/>
              </p:custDataLst>
            </p:nvPr>
          </p:nvCxnSpPr>
          <p:spPr>
            <a:xfrm rot="16200000" flipH="1">
              <a:off x="1537876" y="3320662"/>
              <a:ext cx="456394" cy="43099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nvGrpSpPr>
          <p:cNvPr id="31" name="组合 30"/>
          <p:cNvGrpSpPr/>
          <p:nvPr/>
        </p:nvGrpSpPr>
        <p:grpSpPr>
          <a:xfrm>
            <a:off x="8322187" y="2368062"/>
            <a:ext cx="1677607" cy="1523976"/>
            <a:chOff x="1242989" y="2500306"/>
            <a:chExt cx="1717685" cy="1571636"/>
          </a:xfrm>
        </p:grpSpPr>
        <p:sp>
          <p:nvSpPr>
            <p:cNvPr id="33" name="Oval 8"/>
            <p:cNvSpPr>
              <a:spLocks noChangeArrowheads="1"/>
            </p:cNvSpPr>
            <p:nvPr>
              <p:custDataLst>
                <p:tags r:id="rId10"/>
              </p:custDataLst>
            </p:nvPr>
          </p:nvSpPr>
          <p:spPr bwMode="auto">
            <a:xfrm>
              <a:off x="1242989" y="3000372"/>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5" name="Oval 8"/>
            <p:cNvSpPr>
              <a:spLocks noChangeArrowheads="1"/>
            </p:cNvSpPr>
            <p:nvPr>
              <p:custDataLst>
                <p:tags r:id="rId11"/>
              </p:custDataLst>
            </p:nvPr>
          </p:nvSpPr>
          <p:spPr bwMode="auto">
            <a:xfrm>
              <a:off x="1928794" y="2500306"/>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Oval 8"/>
            <p:cNvSpPr>
              <a:spLocks noChangeArrowheads="1"/>
            </p:cNvSpPr>
            <p:nvPr>
              <p:custDataLst>
                <p:tags r:id="rId12"/>
              </p:custDataLst>
            </p:nvPr>
          </p:nvSpPr>
          <p:spPr bwMode="auto">
            <a:xfrm>
              <a:off x="1928794" y="3711580"/>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7" name="Oval 8"/>
            <p:cNvSpPr>
              <a:spLocks noChangeArrowheads="1"/>
            </p:cNvSpPr>
            <p:nvPr>
              <p:custDataLst>
                <p:tags r:id="rId13"/>
              </p:custDataLst>
            </p:nvPr>
          </p:nvSpPr>
          <p:spPr bwMode="auto">
            <a:xfrm>
              <a:off x="2600311" y="3000372"/>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8" name="直接箭头连接符 37"/>
            <p:cNvCxnSpPr>
              <a:stCxn id="33" idx="6"/>
              <a:endCxn id="37" idx="2"/>
            </p:cNvCxnSpPr>
            <p:nvPr>
              <p:custDataLst>
                <p:tags r:id="rId14"/>
              </p:custDataLst>
            </p:nvPr>
          </p:nvCxnSpPr>
          <p:spPr>
            <a:xfrm>
              <a:off x="1603352" y="3180553"/>
              <a:ext cx="996959"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9" name="直接箭头连接符 38"/>
            <p:cNvCxnSpPr>
              <a:stCxn id="33" idx="7"/>
              <a:endCxn id="35" idx="2"/>
            </p:cNvCxnSpPr>
            <p:nvPr>
              <p:custDataLst>
                <p:tags r:id="rId15"/>
              </p:custDataLst>
            </p:nvPr>
          </p:nvCxnSpPr>
          <p:spPr>
            <a:xfrm rot="5400000" flipH="1" flipV="1">
              <a:off x="1553357" y="2677709"/>
              <a:ext cx="372659" cy="37821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0" name="直接箭头连接符 39"/>
            <p:cNvCxnSpPr>
              <a:stCxn id="37" idx="3"/>
              <a:endCxn id="36" idx="7"/>
            </p:cNvCxnSpPr>
            <p:nvPr>
              <p:custDataLst>
                <p:tags r:id="rId16"/>
              </p:custDataLst>
            </p:nvPr>
          </p:nvCxnSpPr>
          <p:spPr>
            <a:xfrm rot="5400000">
              <a:off x="2216537" y="3327806"/>
              <a:ext cx="456394" cy="41670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nvGrpSpPr>
          <p:cNvPr id="41" name="组合 40"/>
          <p:cNvGrpSpPr/>
          <p:nvPr/>
        </p:nvGrpSpPr>
        <p:grpSpPr>
          <a:xfrm>
            <a:off x="8250749" y="4868392"/>
            <a:ext cx="1677607" cy="1523976"/>
            <a:chOff x="1242989" y="2500306"/>
            <a:chExt cx="1717685" cy="1571636"/>
          </a:xfrm>
        </p:grpSpPr>
        <p:sp>
          <p:nvSpPr>
            <p:cNvPr id="42" name="Oval 8"/>
            <p:cNvSpPr>
              <a:spLocks noChangeArrowheads="1"/>
            </p:cNvSpPr>
            <p:nvPr>
              <p:custDataLst>
                <p:tags r:id="rId3"/>
              </p:custDataLst>
            </p:nvPr>
          </p:nvSpPr>
          <p:spPr bwMode="auto">
            <a:xfrm>
              <a:off x="1242989" y="3000372"/>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3" name="Oval 8"/>
            <p:cNvSpPr>
              <a:spLocks noChangeArrowheads="1"/>
            </p:cNvSpPr>
            <p:nvPr>
              <p:custDataLst>
                <p:tags r:id="rId4"/>
              </p:custDataLst>
            </p:nvPr>
          </p:nvSpPr>
          <p:spPr bwMode="auto">
            <a:xfrm>
              <a:off x="1928794" y="2500306"/>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Oval 8"/>
            <p:cNvSpPr>
              <a:spLocks noChangeArrowheads="1"/>
            </p:cNvSpPr>
            <p:nvPr>
              <p:custDataLst>
                <p:tags r:id="rId5"/>
              </p:custDataLst>
            </p:nvPr>
          </p:nvSpPr>
          <p:spPr bwMode="auto">
            <a:xfrm>
              <a:off x="1928794" y="3711580"/>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dirty="0" smtClean="0">
                  <a:solidFill>
                    <a:srgbClr val="FFFFFF"/>
                  </a:solidFill>
                  <a:latin typeface="Consolas" panose="020B0609020204030204" pitchFamily="49" charset="0"/>
                  <a:cs typeface="Consolas" panose="020B0609020204030204" pitchFamily="49" charset="0"/>
                </a:rPr>
                <a:t>3</a:t>
              </a:r>
            </a:p>
          </p:txBody>
        </p:sp>
        <p:sp>
          <p:nvSpPr>
            <p:cNvPr id="45" name="Oval 8"/>
            <p:cNvSpPr>
              <a:spLocks noChangeArrowheads="1"/>
            </p:cNvSpPr>
            <p:nvPr>
              <p:custDataLst>
                <p:tags r:id="rId6"/>
              </p:custDataLst>
            </p:nvPr>
          </p:nvSpPr>
          <p:spPr bwMode="auto">
            <a:xfrm>
              <a:off x="2600311" y="3000372"/>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6" name="直接箭头连接符 45"/>
            <p:cNvCxnSpPr>
              <a:stCxn id="42" idx="6"/>
              <a:endCxn id="45" idx="2"/>
            </p:cNvCxnSpPr>
            <p:nvPr/>
          </p:nvCxnSpPr>
          <p:spPr>
            <a:xfrm>
              <a:off x="1603352" y="3180553"/>
              <a:ext cx="996959" cy="1588"/>
            </a:xfrm>
            <a:prstGeom prst="straightConnector1">
              <a:avLst/>
            </a:prstGeom>
            <a:ln w="19050">
              <a:solidFill>
                <a:srgbClr val="FF0000"/>
              </a:solidFill>
              <a:headEnd type="arrow"/>
              <a:tailEnd type="none"/>
            </a:ln>
          </p:spPr>
          <p:style>
            <a:lnRef idx="2">
              <a:schemeClr val="dk1"/>
            </a:lnRef>
            <a:fillRef idx="0">
              <a:schemeClr val="dk1"/>
            </a:fillRef>
            <a:effectRef idx="1">
              <a:schemeClr val="dk1"/>
            </a:effectRef>
            <a:fontRef idx="minor">
              <a:schemeClr val="tx1"/>
            </a:fontRef>
          </p:style>
        </p:cxnSp>
        <p:cxnSp>
          <p:nvCxnSpPr>
            <p:cNvPr id="47" name="直接箭头连接符 46"/>
            <p:cNvCxnSpPr>
              <a:stCxn id="42" idx="7"/>
              <a:endCxn id="43" idx="2"/>
            </p:cNvCxnSpPr>
            <p:nvPr>
              <p:custDataLst>
                <p:tags r:id="rId7"/>
              </p:custDataLst>
            </p:nvPr>
          </p:nvCxnSpPr>
          <p:spPr>
            <a:xfrm rot="5400000" flipH="1" flipV="1">
              <a:off x="1553357" y="2677709"/>
              <a:ext cx="372659" cy="37821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8" name="直接箭头连接符 47"/>
            <p:cNvCxnSpPr>
              <a:stCxn id="45" idx="3"/>
              <a:endCxn id="44" idx="7"/>
            </p:cNvCxnSpPr>
            <p:nvPr>
              <p:custDataLst>
                <p:tags r:id="rId8"/>
              </p:custDataLst>
            </p:nvPr>
          </p:nvCxnSpPr>
          <p:spPr>
            <a:xfrm rot="5400000">
              <a:off x="2216537" y="3327806"/>
              <a:ext cx="456394" cy="41670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49" name="直接箭头连接符 48"/>
            <p:cNvCxnSpPr>
              <a:stCxn id="42" idx="5"/>
              <a:endCxn id="44" idx="1"/>
            </p:cNvCxnSpPr>
            <p:nvPr>
              <p:custDataLst>
                <p:tags r:id="rId9"/>
              </p:custDataLst>
            </p:nvPr>
          </p:nvCxnSpPr>
          <p:spPr>
            <a:xfrm rot="16200000" flipH="1">
              <a:off x="1537876" y="3320662"/>
              <a:ext cx="456394" cy="43099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nvGrpSpPr>
          <p:cNvPr id="54" name="组合 53"/>
          <p:cNvGrpSpPr/>
          <p:nvPr/>
        </p:nvGrpSpPr>
        <p:grpSpPr>
          <a:xfrm>
            <a:off x="6659065" y="3201491"/>
            <a:ext cx="1357323" cy="928694"/>
            <a:chOff x="6659066" y="3201488"/>
            <a:chExt cx="1357322" cy="928694"/>
          </a:xfrm>
        </p:grpSpPr>
        <p:sp>
          <p:nvSpPr>
            <p:cNvPr id="21" name="TextBox 20"/>
            <p:cNvSpPr txBox="1"/>
            <p:nvPr/>
          </p:nvSpPr>
          <p:spPr>
            <a:xfrm rot="19503795">
              <a:off x="6780221" y="3272410"/>
              <a:ext cx="697710" cy="369332"/>
            </a:xfrm>
            <a:prstGeom prst="rect">
              <a:avLst/>
            </a:prstGeom>
            <a:noFill/>
          </p:spPr>
          <p:txBody>
            <a:bodyPr wrap="square" rtlCol="0">
              <a:spAutoFit/>
            </a:bodyPr>
            <a:lstStyle/>
            <a:p>
              <a:pPr algn="l">
                <a:lnSpc>
                  <a:spcPct val="100000"/>
                </a:lnSpc>
              </a:pP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子图</a:t>
              </a:r>
            </a:p>
          </p:txBody>
        </p:sp>
        <p:cxnSp>
          <p:nvCxnSpPr>
            <p:cNvPr id="50" name="直接箭头连接符 49"/>
            <p:cNvCxnSpPr/>
            <p:nvPr>
              <p:custDataLst>
                <p:tags r:id="rId2"/>
              </p:custDataLst>
            </p:nvPr>
          </p:nvCxnSpPr>
          <p:spPr>
            <a:xfrm flipH="1">
              <a:off x="6659066" y="3201488"/>
              <a:ext cx="1357322" cy="928694"/>
            </a:xfrm>
            <a:prstGeom prst="straightConnector1">
              <a:avLst/>
            </a:prstGeom>
            <a:ln>
              <a:solidFill>
                <a:schemeClr val="accent2"/>
              </a:solidFill>
              <a:tailEnd type="arrow"/>
            </a:ln>
          </p:spPr>
          <p:style>
            <a:lnRef idx="2">
              <a:schemeClr val="accent2"/>
            </a:lnRef>
            <a:fillRef idx="0">
              <a:schemeClr val="accent2"/>
            </a:fillRef>
            <a:effectRef idx="1">
              <a:schemeClr val="accent2"/>
            </a:effectRef>
            <a:fontRef idx="minor">
              <a:schemeClr val="tx1"/>
            </a:fontRef>
          </p:style>
        </p:cxnSp>
      </p:grpSp>
      <p:grpSp>
        <p:nvGrpSpPr>
          <p:cNvPr id="55" name="组合 54"/>
          <p:cNvGrpSpPr/>
          <p:nvPr/>
        </p:nvGrpSpPr>
        <p:grpSpPr>
          <a:xfrm>
            <a:off x="6659074" y="4844562"/>
            <a:ext cx="1502729" cy="714380"/>
            <a:chOff x="6659066" y="4844562"/>
            <a:chExt cx="1502729" cy="714380"/>
          </a:xfrm>
        </p:grpSpPr>
        <p:cxnSp>
          <p:nvCxnSpPr>
            <p:cNvPr id="51" name="直接箭头连接符 50"/>
            <p:cNvCxnSpPr/>
            <p:nvPr>
              <p:custDataLst>
                <p:tags r:id="rId1"/>
              </p:custDataLst>
            </p:nvPr>
          </p:nvCxnSpPr>
          <p:spPr>
            <a:xfrm flipH="1" flipV="1">
              <a:off x="6659066" y="4844562"/>
              <a:ext cx="1428760" cy="714380"/>
            </a:xfrm>
            <a:prstGeom prst="straightConnector1">
              <a:avLst/>
            </a:prstGeom>
            <a:ln>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52" name="TextBox 57"/>
            <p:cNvSpPr txBox="1"/>
            <p:nvPr/>
          </p:nvSpPr>
          <p:spPr>
            <a:xfrm rot="1546305">
              <a:off x="7045457" y="4856963"/>
              <a:ext cx="1116338" cy="369332"/>
            </a:xfrm>
            <a:prstGeom prst="rect">
              <a:avLst/>
            </a:prstGeom>
            <a:noFill/>
          </p:spPr>
          <p:txBody>
            <a:bodyPr wrap="square" rtlCol="0">
              <a:spAutoFit/>
            </a:bodyPr>
            <a:lstStyle/>
            <a:p>
              <a:pPr algn="l">
                <a:lnSpc>
                  <a:spcPct val="100000"/>
                </a:lnSpc>
              </a:pP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不是子图</a:t>
              </a:r>
            </a:p>
          </p:txBody>
        </p:sp>
      </p:grpSp>
      <p:sp>
        <p:nvSpPr>
          <p:cNvPr id="53" name="文本框 52"/>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1250"/>
                                        <p:tgtEl>
                                          <p:spTgt spid="19"/>
                                        </p:tgtEl>
                                      </p:cBhvr>
                                    </p:animEffect>
                                  </p:childTnLst>
                                </p:cTn>
                              </p:par>
                            </p:childTnLst>
                          </p:cTn>
                        </p:par>
                        <p:par>
                          <p:cTn id="16" fill="hold">
                            <p:stCondLst>
                              <p:cond delay="2500"/>
                            </p:stCondLst>
                            <p:childTnLst>
                              <p:par>
                                <p:cTn id="17" presetID="6" presetClass="entr" presetSubtype="32"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circle(out)">
                                      <p:cBhvr>
                                        <p:cTn id="19" dur="2000"/>
                                        <p:tgtEl>
                                          <p:spTgt spid="31"/>
                                        </p:tgtEl>
                                      </p:cBhvr>
                                    </p:animEffect>
                                  </p:childTnLst>
                                </p:cTn>
                              </p:par>
                              <p:par>
                                <p:cTn id="20" presetID="6" presetClass="entr" presetSubtype="32"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circle(out)">
                                      <p:cBhvr>
                                        <p:cTn id="22" dur="2000"/>
                                        <p:tgtEl>
                                          <p:spTgt spid="41"/>
                                        </p:tgtEl>
                                      </p:cBhvr>
                                    </p:animEffect>
                                  </p:childTnLst>
                                </p:cTn>
                              </p:par>
                            </p:childTnLst>
                          </p:cTn>
                        </p:par>
                        <p:par>
                          <p:cTn id="23" fill="hold">
                            <p:stCondLst>
                              <p:cond delay="4500"/>
                            </p:stCondLst>
                            <p:childTnLst>
                              <p:par>
                                <p:cTn id="24" presetID="2" presetClass="entr" presetSubtype="3"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500" fill="hold"/>
                                        <p:tgtEl>
                                          <p:spTgt spid="54"/>
                                        </p:tgtEl>
                                        <p:attrNameLst>
                                          <p:attrName>ppt_x</p:attrName>
                                        </p:attrNameLst>
                                      </p:cBhvr>
                                      <p:tavLst>
                                        <p:tav tm="0">
                                          <p:val>
                                            <p:strVal val="1+#ppt_w/2"/>
                                          </p:val>
                                        </p:tav>
                                        <p:tav tm="100000">
                                          <p:val>
                                            <p:strVal val="#ppt_x"/>
                                          </p:val>
                                        </p:tav>
                                      </p:tavLst>
                                    </p:anim>
                                    <p:anim calcmode="lin" valueType="num">
                                      <p:cBhvr additive="base">
                                        <p:cTn id="27" dur="500" fill="hold"/>
                                        <p:tgtEl>
                                          <p:spTgt spid="54"/>
                                        </p:tgtEl>
                                        <p:attrNameLst>
                                          <p:attrName>ppt_y</p:attrName>
                                        </p:attrNameLst>
                                      </p:cBhvr>
                                      <p:tavLst>
                                        <p:tav tm="0">
                                          <p:val>
                                            <p:strVal val="0-#ppt_h/2"/>
                                          </p:val>
                                        </p:tav>
                                        <p:tav tm="100000">
                                          <p:val>
                                            <p:strVal val="#ppt_y"/>
                                          </p:val>
                                        </p:tav>
                                      </p:tavLst>
                                    </p:anim>
                                  </p:childTnLst>
                                </p:cTn>
                              </p:par>
                              <p:par>
                                <p:cTn id="28" presetID="2" presetClass="entr" presetSubtype="6"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500" fill="hold"/>
                                        <p:tgtEl>
                                          <p:spTgt spid="55"/>
                                        </p:tgtEl>
                                        <p:attrNameLst>
                                          <p:attrName>ppt_x</p:attrName>
                                        </p:attrNameLst>
                                      </p:cBhvr>
                                      <p:tavLst>
                                        <p:tav tm="0">
                                          <p:val>
                                            <p:strVal val="1+#ppt_w/2"/>
                                          </p:val>
                                        </p:tav>
                                        <p:tav tm="100000">
                                          <p:val>
                                            <p:strVal val="#ppt_x"/>
                                          </p:val>
                                        </p:tav>
                                      </p:tavLst>
                                    </p:anim>
                                    <p:anim calcmode="lin" valueType="num">
                                      <p:cBhvr additive="base">
                                        <p:cTn id="31" dur="500" fill="hold"/>
                                        <p:tgtEl>
                                          <p:spTgt spid="55"/>
                                        </p:tgtEl>
                                        <p:attrNameLst>
                                          <p:attrName>ppt_y</p:attrName>
                                        </p:attrNameLst>
                                      </p:cBhvr>
                                      <p:tavLst>
                                        <p:tav tm="0">
                                          <p:val>
                                            <p:strVal val="1+#ppt_h/2"/>
                                          </p:val>
                                        </p:tav>
                                        <p:tav tm="100000">
                                          <p:val>
                                            <p:strVal val="#ppt_y"/>
                                          </p:val>
                                        </p:tav>
                                      </p:tavLst>
                                    </p:anim>
                                  </p:childTnLst>
                                </p:cTn>
                              </p:par>
                            </p:childTnLst>
                          </p:cTn>
                        </p:par>
                        <p:par>
                          <p:cTn id="32" fill="hold">
                            <p:stCondLst>
                              <p:cond delay="5000"/>
                            </p:stCondLst>
                            <p:childTnLst>
                              <p:par>
                                <p:cTn id="33" presetID="6"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circle(in)">
                                      <p:cBhvr>
                                        <p:cTn id="35"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2" cstate="print">
            <a:extLst>
              <a:ext uri="{28A0092B-C50C-407E-A947-70E740481C1C}">
                <a14:useLocalDpi xmlns:a14="http://schemas.microsoft.com/office/drawing/2010/main" val="0"/>
              </a:ext>
            </a:extLst>
          </a:blip>
          <a:srcRect l="8509" t="7187" r="9793" b="8804"/>
          <a:stretch>
            <a:fillRect/>
          </a:stretch>
        </p:blipFill>
        <p:spPr>
          <a:xfrm flipH="1">
            <a:off x="8528019" y="2101061"/>
            <a:ext cx="3501023" cy="3493337"/>
          </a:xfrm>
          <a:prstGeom prst="rect">
            <a:avLst/>
          </a:prstGeom>
        </p:spPr>
      </p:pic>
      <p:sp>
        <p:nvSpPr>
          <p:cNvPr id="18" name="文本框 17"/>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sp>
        <p:nvSpPr>
          <p:cNvPr id="20" name="TextBox 4"/>
          <p:cNvSpPr txBox="1"/>
          <p:nvPr/>
        </p:nvSpPr>
        <p:spPr>
          <a:xfrm>
            <a:off x="0" y="908562"/>
            <a:ext cx="8301048" cy="3911428"/>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在一个图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G=(V</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中，从顶点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的一条路径是一个顶点序列</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i2</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im</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，若此图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是无向图，则边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i2)</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(im-1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im</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im</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属于</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；若此图是有向图，则</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i1&gt;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&lt;i1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i2&gt;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&lt;im-1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im</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im</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j&gt;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属于</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E(G)</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路径长度是指一条路径上经过的边的数目。</a:t>
            </a: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若一条路径上除开始点和结束点可以相同外，其余顶点均不相同，则称此路径为简单路径。</a:t>
            </a:r>
          </a:p>
          <a:p>
            <a:pPr marL="252095" indent="-252095">
              <a:lnSpc>
                <a:spcPct val="150000"/>
              </a:lnSpc>
              <a:buFont typeface="Arial" panose="020B0604020202020204" pitchFamily="34" charset="0"/>
              <a:buChar char="•"/>
            </a:pPr>
            <a:endPar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1" name="组合 20"/>
          <p:cNvGrpSpPr/>
          <p:nvPr/>
        </p:nvGrpSpPr>
        <p:grpSpPr>
          <a:xfrm>
            <a:off x="3026365" y="4086592"/>
            <a:ext cx="4857784" cy="2428892"/>
            <a:chOff x="1643042" y="3500438"/>
            <a:chExt cx="4857784" cy="2428892"/>
          </a:xfrm>
        </p:grpSpPr>
        <p:sp>
          <p:nvSpPr>
            <p:cNvPr id="22" name="Line 27"/>
            <p:cNvSpPr>
              <a:spLocks noChangeShapeType="1"/>
            </p:cNvSpPr>
            <p:nvPr>
              <p:custDataLst>
                <p:tags r:id="rId1"/>
              </p:custDataLst>
            </p:nvPr>
          </p:nvSpPr>
          <p:spPr bwMode="auto">
            <a:xfrm>
              <a:off x="5527767" y="3715886"/>
              <a:ext cx="11788" cy="39347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3" name="Line 26"/>
            <p:cNvSpPr>
              <a:spLocks noChangeShapeType="1"/>
            </p:cNvSpPr>
            <p:nvPr>
              <p:custDataLst>
                <p:tags r:id="rId2"/>
              </p:custDataLst>
            </p:nvPr>
          </p:nvSpPr>
          <p:spPr bwMode="auto">
            <a:xfrm flipV="1">
              <a:off x="5544913" y="4456347"/>
              <a:ext cx="1071" cy="3526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4" name="Freeform 25"/>
            <p:cNvSpPr/>
            <p:nvPr>
              <p:custDataLst>
                <p:tags r:id="rId3"/>
              </p:custDataLst>
            </p:nvPr>
          </p:nvSpPr>
          <p:spPr bwMode="auto">
            <a:xfrm>
              <a:off x="5696016" y="4306666"/>
              <a:ext cx="465095" cy="1134"/>
            </a:xfrm>
            <a:custGeom>
              <a:avLst/>
              <a:gdLst/>
              <a:ahLst/>
              <a:cxnLst>
                <a:cxn ang="0">
                  <a:pos x="434" y="0"/>
                </a:cxn>
                <a:cxn ang="0">
                  <a:pos x="0" y="22"/>
                </a:cxn>
              </a:cxnLst>
              <a:rect l="0" t="0" r="r" b="b"/>
              <a:pathLst>
                <a:path w="434" h="22">
                  <a:moveTo>
                    <a:pt x="434" y="0"/>
                  </a:moveTo>
                  <a:lnTo>
                    <a:pt x="0" y="2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Line 24"/>
            <p:cNvSpPr>
              <a:spLocks noChangeShapeType="1"/>
            </p:cNvSpPr>
            <p:nvPr>
              <p:custDataLst>
                <p:tags r:id="rId4"/>
              </p:custDataLst>
            </p:nvPr>
          </p:nvSpPr>
          <p:spPr bwMode="auto">
            <a:xfrm>
              <a:off x="4989800" y="4310068"/>
              <a:ext cx="384722" cy="113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6" name="Freeform 23"/>
            <p:cNvSpPr/>
            <p:nvPr>
              <p:custDataLst>
                <p:tags r:id="rId5"/>
              </p:custDataLst>
            </p:nvPr>
          </p:nvSpPr>
          <p:spPr bwMode="auto">
            <a:xfrm>
              <a:off x="4905140" y="4412123"/>
              <a:ext cx="503675" cy="446771"/>
            </a:xfrm>
            <a:custGeom>
              <a:avLst/>
              <a:gdLst/>
              <a:ahLst/>
              <a:cxnLst>
                <a:cxn ang="0">
                  <a:pos x="0" y="0"/>
                </a:cxn>
                <a:cxn ang="0">
                  <a:pos x="470" y="394"/>
                </a:cxn>
              </a:cxnLst>
              <a:rect l="0" t="0" r="r" b="b"/>
              <a:pathLst>
                <a:path w="470" h="394">
                  <a:moveTo>
                    <a:pt x="0" y="0"/>
                  </a:moveTo>
                  <a:lnTo>
                    <a:pt x="470" y="39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7" name="Freeform 22"/>
            <p:cNvSpPr/>
            <p:nvPr>
              <p:custDataLst>
                <p:tags r:id="rId6"/>
              </p:custDataLst>
            </p:nvPr>
          </p:nvSpPr>
          <p:spPr bwMode="auto">
            <a:xfrm>
              <a:off x="5659580" y="4413257"/>
              <a:ext cx="571189" cy="455843"/>
            </a:xfrm>
            <a:custGeom>
              <a:avLst/>
              <a:gdLst/>
              <a:ahLst/>
              <a:cxnLst>
                <a:cxn ang="0">
                  <a:pos x="0" y="402"/>
                </a:cxn>
                <a:cxn ang="0">
                  <a:pos x="533" y="0"/>
                </a:cxn>
              </a:cxnLst>
              <a:rect l="0" t="0" r="r" b="b"/>
              <a:pathLst>
                <a:path w="533" h="402">
                  <a:moveTo>
                    <a:pt x="0" y="402"/>
                  </a:moveTo>
                  <a:lnTo>
                    <a:pt x="53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8" name="Freeform 21"/>
            <p:cNvSpPr/>
            <p:nvPr/>
          </p:nvSpPr>
          <p:spPr bwMode="auto">
            <a:xfrm>
              <a:off x="5705661" y="3735162"/>
              <a:ext cx="498316" cy="400279"/>
            </a:xfrm>
            <a:custGeom>
              <a:avLst/>
              <a:gdLst/>
              <a:ahLst/>
              <a:cxnLst>
                <a:cxn ang="0">
                  <a:pos x="465" y="353"/>
                </a:cxn>
                <a:cxn ang="0">
                  <a:pos x="0" y="0"/>
                </a:cxn>
              </a:cxnLst>
              <a:rect l="0" t="0" r="r" b="b"/>
              <a:pathLst>
                <a:path w="465" h="353">
                  <a:moveTo>
                    <a:pt x="465" y="353"/>
                  </a:moveTo>
                  <a:lnTo>
                    <a:pt x="0" y="0"/>
                  </a:lnTo>
                </a:path>
              </a:pathLst>
            </a:cu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9" name="Freeform 20"/>
            <p:cNvSpPr/>
            <p:nvPr>
              <p:custDataLst>
                <p:tags r:id="rId7"/>
              </p:custDataLst>
            </p:nvPr>
          </p:nvSpPr>
          <p:spPr bwMode="auto">
            <a:xfrm>
              <a:off x="1919528" y="4424597"/>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0" name="Freeform 19"/>
            <p:cNvSpPr/>
            <p:nvPr>
              <p:custDataLst>
                <p:tags r:id="rId8"/>
              </p:custDataLst>
            </p:nvPr>
          </p:nvSpPr>
          <p:spPr bwMode="auto">
            <a:xfrm>
              <a:off x="2724335" y="4408721"/>
              <a:ext cx="514392" cy="485325"/>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Freeform 18"/>
            <p:cNvSpPr/>
            <p:nvPr>
              <p:custDataLst>
                <p:tags r:id="rId9"/>
              </p:custDataLst>
            </p:nvPr>
          </p:nvSpPr>
          <p:spPr bwMode="auto">
            <a:xfrm>
              <a:off x="2715762" y="3748770"/>
              <a:ext cx="554042" cy="442235"/>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2" name="Freeform 17"/>
            <p:cNvSpPr/>
            <p:nvPr/>
          </p:nvSpPr>
          <p:spPr bwMode="auto">
            <a:xfrm>
              <a:off x="1871303" y="3752172"/>
              <a:ext cx="603338" cy="493262"/>
            </a:xfrm>
            <a:custGeom>
              <a:avLst/>
              <a:gdLst/>
              <a:ahLst/>
              <a:cxnLst>
                <a:cxn ang="0">
                  <a:pos x="562" y="0"/>
                </a:cxn>
                <a:cxn ang="0">
                  <a:pos x="0" y="435"/>
                </a:cxn>
              </a:cxnLst>
              <a:rect l="0" t="0" r="r" b="b"/>
              <a:pathLst>
                <a:path w="562" h="435">
                  <a:moveTo>
                    <a:pt x="562" y="0"/>
                  </a:moveTo>
                  <a:lnTo>
                    <a:pt x="0" y="435"/>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3" name="Line 16"/>
            <p:cNvSpPr>
              <a:spLocks noChangeShapeType="1"/>
            </p:cNvSpPr>
            <p:nvPr/>
          </p:nvSpPr>
          <p:spPr bwMode="auto">
            <a:xfrm>
              <a:off x="1844512" y="4296462"/>
              <a:ext cx="1543174"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Line 15"/>
            <p:cNvSpPr>
              <a:spLocks noChangeShapeType="1"/>
            </p:cNvSpPr>
            <p:nvPr>
              <p:custDataLst>
                <p:tags r:id="rId10"/>
              </p:custDataLst>
            </p:nvPr>
          </p:nvSpPr>
          <p:spPr bwMode="auto">
            <a:xfrm>
              <a:off x="2577520" y="3874637"/>
              <a:ext cx="1071" cy="106136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8" name="Oval 14"/>
            <p:cNvSpPr>
              <a:spLocks noChangeArrowheads="1"/>
            </p:cNvSpPr>
            <p:nvPr>
              <p:custDataLst>
                <p:tags r:id="rId11"/>
              </p:custDataLst>
            </p:nvPr>
          </p:nvSpPr>
          <p:spPr bwMode="auto">
            <a:xfrm>
              <a:off x="2423202" y="3524250"/>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9" name="Oval 13"/>
            <p:cNvSpPr>
              <a:spLocks noChangeArrowheads="1"/>
            </p:cNvSpPr>
            <p:nvPr>
              <p:custDataLst>
                <p:tags r:id="rId12"/>
              </p:custDataLst>
            </p:nvPr>
          </p:nvSpPr>
          <p:spPr bwMode="auto">
            <a:xfrm>
              <a:off x="2423202" y="4119567"/>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0" name="Oval 12"/>
            <p:cNvSpPr>
              <a:spLocks noChangeArrowheads="1"/>
            </p:cNvSpPr>
            <p:nvPr>
              <p:custDataLst>
                <p:tags r:id="rId13"/>
              </p:custDataLst>
            </p:nvPr>
          </p:nvSpPr>
          <p:spPr bwMode="auto">
            <a:xfrm>
              <a:off x="3194789" y="4119567"/>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1" name="Oval 11"/>
            <p:cNvSpPr>
              <a:spLocks noChangeArrowheads="1"/>
            </p:cNvSpPr>
            <p:nvPr>
              <p:custDataLst>
                <p:tags r:id="rId14"/>
              </p:custDataLst>
            </p:nvPr>
          </p:nvSpPr>
          <p:spPr bwMode="auto">
            <a:xfrm>
              <a:off x="1651616" y="4119567"/>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2" name="Oval 10"/>
            <p:cNvSpPr>
              <a:spLocks noChangeArrowheads="1"/>
            </p:cNvSpPr>
            <p:nvPr>
              <p:custDataLst>
                <p:tags r:id="rId15"/>
              </p:custDataLst>
            </p:nvPr>
          </p:nvSpPr>
          <p:spPr bwMode="auto">
            <a:xfrm>
              <a:off x="2422130" y="4776116"/>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3" name="Freeform 9"/>
            <p:cNvSpPr/>
            <p:nvPr/>
          </p:nvSpPr>
          <p:spPr bwMode="auto">
            <a:xfrm>
              <a:off x="4904068" y="3752172"/>
              <a:ext cx="521893" cy="419557"/>
            </a:xfrm>
            <a:custGeom>
              <a:avLst/>
              <a:gdLst/>
              <a:ahLst/>
              <a:cxnLst>
                <a:cxn ang="0">
                  <a:pos x="487" y="0"/>
                </a:cxn>
                <a:cxn ang="0">
                  <a:pos x="0" y="369"/>
                </a:cxn>
              </a:cxnLst>
              <a:rect l="0" t="0" r="r" b="b"/>
              <a:pathLst>
                <a:path w="487" h="369">
                  <a:moveTo>
                    <a:pt x="487" y="0"/>
                  </a:moveTo>
                  <a:lnTo>
                    <a:pt x="0" y="369"/>
                  </a:lnTo>
                </a:path>
              </a:pathLst>
            </a:cu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4" name="Oval 8"/>
            <p:cNvSpPr>
              <a:spLocks noChangeArrowheads="1"/>
            </p:cNvSpPr>
            <p:nvPr>
              <p:custDataLst>
                <p:tags r:id="rId16"/>
              </p:custDataLst>
            </p:nvPr>
          </p:nvSpPr>
          <p:spPr bwMode="auto">
            <a:xfrm>
              <a:off x="5390597" y="3500438"/>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5" name="Oval 7"/>
            <p:cNvSpPr>
              <a:spLocks noChangeArrowheads="1"/>
            </p:cNvSpPr>
            <p:nvPr>
              <p:custDataLst>
                <p:tags r:id="rId17"/>
              </p:custDataLst>
            </p:nvPr>
          </p:nvSpPr>
          <p:spPr bwMode="auto">
            <a:xfrm>
              <a:off x="5390597" y="411729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6" name="Oval 6"/>
            <p:cNvSpPr>
              <a:spLocks noChangeArrowheads="1"/>
            </p:cNvSpPr>
            <p:nvPr>
              <p:custDataLst>
                <p:tags r:id="rId18"/>
              </p:custDataLst>
            </p:nvPr>
          </p:nvSpPr>
          <p:spPr bwMode="auto">
            <a:xfrm>
              <a:off x="6163254" y="411729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7" name="Oval 5"/>
            <p:cNvSpPr>
              <a:spLocks noChangeArrowheads="1"/>
            </p:cNvSpPr>
            <p:nvPr>
              <p:custDataLst>
                <p:tags r:id="rId19"/>
              </p:custDataLst>
            </p:nvPr>
          </p:nvSpPr>
          <p:spPr bwMode="auto">
            <a:xfrm>
              <a:off x="4657589" y="411729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8" name="Oval 4"/>
            <p:cNvSpPr>
              <a:spLocks noChangeArrowheads="1"/>
            </p:cNvSpPr>
            <p:nvPr>
              <p:custDataLst>
                <p:tags r:id="rId20"/>
              </p:custDataLst>
            </p:nvPr>
          </p:nvSpPr>
          <p:spPr bwMode="auto">
            <a:xfrm>
              <a:off x="5389525" y="4773848"/>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9" name="Text Box 3"/>
            <p:cNvSpPr txBox="1">
              <a:spLocks noChangeArrowheads="1"/>
            </p:cNvSpPr>
            <p:nvPr/>
          </p:nvSpPr>
          <p:spPr bwMode="auto">
            <a:xfrm>
              <a:off x="1643042" y="5289790"/>
              <a:ext cx="1952115" cy="63954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0,3,2,1</a:t>
              </a: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a:t>
              </a:r>
              <a:r>
                <a:rPr kumimoji="0"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简单</a:t>
              </a: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路径长度为</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0" name="Text Box 2"/>
            <p:cNvSpPr txBox="1">
              <a:spLocks noChangeArrowheads="1"/>
            </p:cNvSpPr>
            <p:nvPr/>
          </p:nvSpPr>
          <p:spPr bwMode="auto">
            <a:xfrm>
              <a:off x="4733891" y="5289790"/>
              <a:ext cx="1766935" cy="63954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0,1</a:t>
              </a:r>
              <a:r>
                <a:rPr kumimoji="0"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）的简单路径长度为</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2000"/>
                                        <p:tgtEl>
                                          <p:spTgt spid="20"/>
                                        </p:tgtEl>
                                      </p:cBhvr>
                                    </p:animEffect>
                                  </p:childTnLst>
                                </p:cTn>
                              </p:par>
                            </p:childTnLst>
                          </p:cTn>
                        </p:par>
                        <p:par>
                          <p:cTn id="12" fill="hold">
                            <p:stCondLst>
                              <p:cond delay="2500"/>
                            </p:stCondLst>
                            <p:childTnLst>
                              <p:par>
                                <p:cTn id="13" presetID="1"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9">
            <a:extLst>
              <a:ext uri="{28A0092B-C50C-407E-A947-70E740481C1C}">
                <a14:useLocalDpi xmlns:a14="http://schemas.microsoft.com/office/drawing/2010/main" val="0"/>
              </a:ext>
            </a:extLst>
          </a:blip>
          <a:srcRect l="8356" t="7201" r="6180"/>
          <a:stretch>
            <a:fillRect/>
          </a:stretch>
        </p:blipFill>
        <p:spPr>
          <a:xfrm>
            <a:off x="1053073" y="1609782"/>
            <a:ext cx="5388939" cy="5206264"/>
          </a:xfrm>
          <a:prstGeom prst="rect">
            <a:avLst/>
          </a:prstGeom>
        </p:spPr>
      </p:pic>
      <p:sp>
        <p:nvSpPr>
          <p:cNvPr id="5" name="Text Box 4"/>
          <p:cNvSpPr txBox="1">
            <a:spLocks noChangeArrowheads="1"/>
          </p:cNvSpPr>
          <p:nvPr/>
        </p:nvSpPr>
        <p:spPr bwMode="auto">
          <a:xfrm>
            <a:off x="3379745" y="2503358"/>
            <a:ext cx="2611107" cy="1938992"/>
          </a:xfrm>
          <a:prstGeom prst="rect">
            <a:avLst/>
          </a:prstGeom>
          <a:noFill/>
          <a:ln w="9525">
            <a:noFill/>
            <a:miter lim="800000"/>
          </a:ln>
          <a:effectLst/>
        </p:spPr>
        <p:txBody>
          <a:bodyPr wrap="square">
            <a:spAutoFit/>
          </a:bodyPr>
          <a:lstStyle/>
          <a:p>
            <a:pPr algn="just">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若一条路径上的开始点与结束点为同一个顶点，则此路径被称为回路或环。</a:t>
            </a:r>
          </a:p>
        </p:txBody>
      </p:sp>
      <p:sp>
        <p:nvSpPr>
          <p:cNvPr id="18" name="TextBox 8"/>
          <p:cNvSpPr txBox="1"/>
          <p:nvPr/>
        </p:nvSpPr>
        <p:spPr>
          <a:xfrm>
            <a:off x="6758542" y="1401168"/>
            <a:ext cx="4926007" cy="1014730"/>
          </a:xfrm>
          <a:prstGeom prst="rect">
            <a:avLst/>
          </a:prstGeom>
          <a:noFill/>
        </p:spPr>
        <p:txBody>
          <a:bodyPr wrap="square" rtlCol="0">
            <a:spAutoFit/>
          </a:bodyPr>
          <a:lstStyle/>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开始点与结束点相同的简单路径被称为简单回路或简单环。</a:t>
            </a:r>
          </a:p>
        </p:txBody>
      </p:sp>
      <p:grpSp>
        <p:nvGrpSpPr>
          <p:cNvPr id="19" name="组合 18"/>
          <p:cNvGrpSpPr/>
          <p:nvPr/>
        </p:nvGrpSpPr>
        <p:grpSpPr>
          <a:xfrm>
            <a:off x="6758535" y="3155770"/>
            <a:ext cx="4857784" cy="2428892"/>
            <a:chOff x="1643042" y="3500438"/>
            <a:chExt cx="4857784" cy="2428892"/>
          </a:xfrm>
        </p:grpSpPr>
        <p:sp>
          <p:nvSpPr>
            <p:cNvPr id="20" name="Line 27"/>
            <p:cNvSpPr>
              <a:spLocks noChangeShapeType="1"/>
            </p:cNvSpPr>
            <p:nvPr>
              <p:custDataLst>
                <p:tags r:id="rId1"/>
              </p:custDataLst>
            </p:nvPr>
          </p:nvSpPr>
          <p:spPr bwMode="auto">
            <a:xfrm>
              <a:off x="5527767" y="3715886"/>
              <a:ext cx="11788" cy="39347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Line 26"/>
            <p:cNvSpPr>
              <a:spLocks noChangeShapeType="1"/>
            </p:cNvSpPr>
            <p:nvPr>
              <p:custDataLst>
                <p:tags r:id="rId2"/>
              </p:custDataLst>
            </p:nvPr>
          </p:nvSpPr>
          <p:spPr bwMode="auto">
            <a:xfrm flipV="1">
              <a:off x="5544913" y="4456347"/>
              <a:ext cx="1071" cy="3526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Freeform 25"/>
            <p:cNvSpPr/>
            <p:nvPr>
              <p:custDataLst>
                <p:tags r:id="rId3"/>
              </p:custDataLst>
            </p:nvPr>
          </p:nvSpPr>
          <p:spPr bwMode="auto">
            <a:xfrm>
              <a:off x="5696016" y="4306666"/>
              <a:ext cx="465095" cy="1134"/>
            </a:xfrm>
            <a:custGeom>
              <a:avLst/>
              <a:gdLst/>
              <a:ahLst/>
              <a:cxnLst>
                <a:cxn ang="0">
                  <a:pos x="434" y="0"/>
                </a:cxn>
                <a:cxn ang="0">
                  <a:pos x="0" y="22"/>
                </a:cxn>
              </a:cxnLst>
              <a:rect l="0" t="0" r="r" b="b"/>
              <a:pathLst>
                <a:path w="434" h="22">
                  <a:moveTo>
                    <a:pt x="434" y="0"/>
                  </a:moveTo>
                  <a:lnTo>
                    <a:pt x="0" y="2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4" name="Line 24"/>
            <p:cNvSpPr>
              <a:spLocks noChangeShapeType="1"/>
            </p:cNvSpPr>
            <p:nvPr>
              <p:custDataLst>
                <p:tags r:id="rId4"/>
              </p:custDataLst>
            </p:nvPr>
          </p:nvSpPr>
          <p:spPr bwMode="auto">
            <a:xfrm>
              <a:off x="4989800" y="4310068"/>
              <a:ext cx="384722" cy="113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Freeform 23"/>
            <p:cNvSpPr/>
            <p:nvPr/>
          </p:nvSpPr>
          <p:spPr bwMode="auto">
            <a:xfrm>
              <a:off x="4905140" y="4412123"/>
              <a:ext cx="503675" cy="446771"/>
            </a:xfrm>
            <a:custGeom>
              <a:avLst/>
              <a:gdLst/>
              <a:ahLst/>
              <a:cxnLst>
                <a:cxn ang="0">
                  <a:pos x="0" y="0"/>
                </a:cxn>
                <a:cxn ang="0">
                  <a:pos x="470" y="394"/>
                </a:cxn>
              </a:cxnLst>
              <a:rect l="0" t="0" r="r" b="b"/>
              <a:pathLst>
                <a:path w="470" h="394">
                  <a:moveTo>
                    <a:pt x="0" y="0"/>
                  </a:moveTo>
                  <a:lnTo>
                    <a:pt x="470" y="394"/>
                  </a:lnTo>
                </a:path>
              </a:pathLst>
            </a:cu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6" name="Freeform 22"/>
            <p:cNvSpPr/>
            <p:nvPr/>
          </p:nvSpPr>
          <p:spPr bwMode="auto">
            <a:xfrm>
              <a:off x="5659580" y="4413257"/>
              <a:ext cx="571189" cy="455843"/>
            </a:xfrm>
            <a:custGeom>
              <a:avLst/>
              <a:gdLst/>
              <a:ahLst/>
              <a:cxnLst>
                <a:cxn ang="0">
                  <a:pos x="0" y="402"/>
                </a:cxn>
                <a:cxn ang="0">
                  <a:pos x="533" y="0"/>
                </a:cxn>
              </a:cxnLst>
              <a:rect l="0" t="0" r="r" b="b"/>
              <a:pathLst>
                <a:path w="533" h="402">
                  <a:moveTo>
                    <a:pt x="0" y="402"/>
                  </a:moveTo>
                  <a:lnTo>
                    <a:pt x="533" y="0"/>
                  </a:lnTo>
                </a:path>
              </a:pathLst>
            </a:cu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7" name="Freeform 21"/>
            <p:cNvSpPr/>
            <p:nvPr/>
          </p:nvSpPr>
          <p:spPr bwMode="auto">
            <a:xfrm>
              <a:off x="5705661" y="3735162"/>
              <a:ext cx="498316" cy="400279"/>
            </a:xfrm>
            <a:custGeom>
              <a:avLst/>
              <a:gdLst/>
              <a:ahLst/>
              <a:cxnLst>
                <a:cxn ang="0">
                  <a:pos x="465" y="353"/>
                </a:cxn>
                <a:cxn ang="0">
                  <a:pos x="0" y="0"/>
                </a:cxn>
              </a:cxnLst>
              <a:rect l="0" t="0" r="r" b="b"/>
              <a:pathLst>
                <a:path w="465" h="353">
                  <a:moveTo>
                    <a:pt x="465" y="353"/>
                  </a:moveTo>
                  <a:lnTo>
                    <a:pt x="0" y="0"/>
                  </a:lnTo>
                </a:path>
              </a:pathLst>
            </a:cu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8" name="Freeform 20"/>
            <p:cNvSpPr/>
            <p:nvPr>
              <p:custDataLst>
                <p:tags r:id="rId5"/>
              </p:custDataLst>
            </p:nvPr>
          </p:nvSpPr>
          <p:spPr bwMode="auto">
            <a:xfrm>
              <a:off x="1919528" y="4424597"/>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9" name="Freeform 19"/>
            <p:cNvSpPr/>
            <p:nvPr/>
          </p:nvSpPr>
          <p:spPr bwMode="auto">
            <a:xfrm>
              <a:off x="2724335" y="4408721"/>
              <a:ext cx="514392" cy="485325"/>
            </a:xfrm>
            <a:custGeom>
              <a:avLst/>
              <a:gdLst/>
              <a:ahLst/>
              <a:cxnLst>
                <a:cxn ang="0">
                  <a:pos x="0" y="428"/>
                </a:cxn>
                <a:cxn ang="0">
                  <a:pos x="480" y="0"/>
                </a:cxn>
              </a:cxnLst>
              <a:rect l="0" t="0" r="r" b="b"/>
              <a:pathLst>
                <a:path w="480" h="428">
                  <a:moveTo>
                    <a:pt x="0" y="428"/>
                  </a:moveTo>
                  <a:lnTo>
                    <a:pt x="480" y="0"/>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0" name="Freeform 18"/>
            <p:cNvSpPr/>
            <p:nvPr/>
          </p:nvSpPr>
          <p:spPr bwMode="auto">
            <a:xfrm>
              <a:off x="2715762" y="3748770"/>
              <a:ext cx="554042" cy="442235"/>
            </a:xfrm>
            <a:custGeom>
              <a:avLst/>
              <a:gdLst/>
              <a:ahLst/>
              <a:cxnLst>
                <a:cxn ang="0">
                  <a:pos x="0" y="0"/>
                </a:cxn>
                <a:cxn ang="0">
                  <a:pos x="517" y="390"/>
                </a:cxn>
              </a:cxnLst>
              <a:rect l="0" t="0" r="r" b="b"/>
              <a:pathLst>
                <a:path w="517" h="390">
                  <a:moveTo>
                    <a:pt x="0" y="0"/>
                  </a:moveTo>
                  <a:lnTo>
                    <a:pt x="517" y="390"/>
                  </a:lnTo>
                </a:path>
              </a:pathLst>
            </a:cu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Freeform 17"/>
            <p:cNvSpPr/>
            <p:nvPr>
              <p:custDataLst>
                <p:tags r:id="rId6"/>
              </p:custDataLst>
            </p:nvPr>
          </p:nvSpPr>
          <p:spPr bwMode="auto">
            <a:xfrm>
              <a:off x="1871303" y="3752172"/>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2" name="Line 16"/>
            <p:cNvSpPr>
              <a:spLocks noChangeShapeType="1"/>
            </p:cNvSpPr>
            <p:nvPr>
              <p:custDataLst>
                <p:tags r:id="rId7"/>
              </p:custDataLst>
            </p:nvPr>
          </p:nvSpPr>
          <p:spPr bwMode="auto">
            <a:xfrm>
              <a:off x="1844512" y="4296462"/>
              <a:ext cx="1543174"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3" name="Line 15"/>
            <p:cNvSpPr>
              <a:spLocks noChangeShapeType="1"/>
            </p:cNvSpPr>
            <p:nvPr/>
          </p:nvSpPr>
          <p:spPr bwMode="auto">
            <a:xfrm>
              <a:off x="2577520" y="3874637"/>
              <a:ext cx="1071" cy="1061364"/>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4" name="Oval 14"/>
            <p:cNvSpPr>
              <a:spLocks noChangeArrowheads="1"/>
            </p:cNvSpPr>
            <p:nvPr>
              <p:custDataLst>
                <p:tags r:id="rId8"/>
              </p:custDataLst>
            </p:nvPr>
          </p:nvSpPr>
          <p:spPr bwMode="auto">
            <a:xfrm>
              <a:off x="2423202" y="3524250"/>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5" name="Oval 13"/>
            <p:cNvSpPr>
              <a:spLocks noChangeArrowheads="1"/>
            </p:cNvSpPr>
            <p:nvPr>
              <p:custDataLst>
                <p:tags r:id="rId9"/>
              </p:custDataLst>
            </p:nvPr>
          </p:nvSpPr>
          <p:spPr bwMode="auto">
            <a:xfrm>
              <a:off x="2423202" y="4119567"/>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6" name="Oval 12"/>
            <p:cNvSpPr>
              <a:spLocks noChangeArrowheads="1"/>
            </p:cNvSpPr>
            <p:nvPr>
              <p:custDataLst>
                <p:tags r:id="rId10"/>
              </p:custDataLst>
            </p:nvPr>
          </p:nvSpPr>
          <p:spPr bwMode="auto">
            <a:xfrm>
              <a:off x="3194789" y="4119567"/>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7" name="Oval 11"/>
            <p:cNvSpPr>
              <a:spLocks noChangeArrowheads="1"/>
            </p:cNvSpPr>
            <p:nvPr>
              <p:custDataLst>
                <p:tags r:id="rId11"/>
              </p:custDataLst>
            </p:nvPr>
          </p:nvSpPr>
          <p:spPr bwMode="auto">
            <a:xfrm>
              <a:off x="1651616" y="4119567"/>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8" name="Oval 10"/>
            <p:cNvSpPr>
              <a:spLocks noChangeArrowheads="1"/>
            </p:cNvSpPr>
            <p:nvPr>
              <p:custDataLst>
                <p:tags r:id="rId12"/>
              </p:custDataLst>
            </p:nvPr>
          </p:nvSpPr>
          <p:spPr bwMode="auto">
            <a:xfrm>
              <a:off x="2422130" y="4776116"/>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9" name="Freeform 9"/>
            <p:cNvSpPr/>
            <p:nvPr/>
          </p:nvSpPr>
          <p:spPr bwMode="auto">
            <a:xfrm>
              <a:off x="4904068" y="3752172"/>
              <a:ext cx="521893" cy="419557"/>
            </a:xfrm>
            <a:custGeom>
              <a:avLst/>
              <a:gdLst/>
              <a:ahLst/>
              <a:cxnLst>
                <a:cxn ang="0">
                  <a:pos x="487" y="0"/>
                </a:cxn>
                <a:cxn ang="0">
                  <a:pos x="0" y="369"/>
                </a:cxn>
              </a:cxnLst>
              <a:rect l="0" t="0" r="r" b="b"/>
              <a:pathLst>
                <a:path w="487" h="369">
                  <a:moveTo>
                    <a:pt x="487" y="0"/>
                  </a:moveTo>
                  <a:lnTo>
                    <a:pt x="0" y="369"/>
                  </a:lnTo>
                </a:path>
              </a:pathLst>
            </a:cu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40" name="Oval 8"/>
            <p:cNvSpPr>
              <a:spLocks noChangeArrowheads="1"/>
            </p:cNvSpPr>
            <p:nvPr>
              <p:custDataLst>
                <p:tags r:id="rId13"/>
              </p:custDataLst>
            </p:nvPr>
          </p:nvSpPr>
          <p:spPr bwMode="auto">
            <a:xfrm>
              <a:off x="5390597" y="3500438"/>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1" name="Oval 7"/>
            <p:cNvSpPr>
              <a:spLocks noChangeArrowheads="1"/>
            </p:cNvSpPr>
            <p:nvPr>
              <p:custDataLst>
                <p:tags r:id="rId14"/>
              </p:custDataLst>
            </p:nvPr>
          </p:nvSpPr>
          <p:spPr bwMode="auto">
            <a:xfrm>
              <a:off x="5390597" y="411729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2" name="Oval 6"/>
            <p:cNvSpPr>
              <a:spLocks noChangeArrowheads="1"/>
            </p:cNvSpPr>
            <p:nvPr>
              <p:custDataLst>
                <p:tags r:id="rId15"/>
              </p:custDataLst>
            </p:nvPr>
          </p:nvSpPr>
          <p:spPr bwMode="auto">
            <a:xfrm>
              <a:off x="6163254" y="4117299"/>
              <a:ext cx="303277" cy="353788"/>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3" name="Oval 5"/>
            <p:cNvSpPr>
              <a:spLocks noChangeArrowheads="1"/>
            </p:cNvSpPr>
            <p:nvPr>
              <p:custDataLst>
                <p:tags r:id="rId16"/>
              </p:custDataLst>
            </p:nvPr>
          </p:nvSpPr>
          <p:spPr bwMode="auto">
            <a:xfrm>
              <a:off x="4657589" y="411729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4" name="Oval 4"/>
            <p:cNvSpPr>
              <a:spLocks noChangeArrowheads="1"/>
            </p:cNvSpPr>
            <p:nvPr>
              <p:custDataLst>
                <p:tags r:id="rId17"/>
              </p:custDataLst>
            </p:nvPr>
          </p:nvSpPr>
          <p:spPr bwMode="auto">
            <a:xfrm>
              <a:off x="5389525" y="4773848"/>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5" name="Text Box 3"/>
            <p:cNvSpPr txBox="1">
              <a:spLocks noChangeArrowheads="1"/>
            </p:cNvSpPr>
            <p:nvPr/>
          </p:nvSpPr>
          <p:spPr bwMode="auto">
            <a:xfrm>
              <a:off x="1643042" y="5289790"/>
              <a:ext cx="1952115" cy="63954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0,1,3</a:t>
              </a:r>
              <a:r>
                <a:rPr kumimoji="0"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a:t>
              </a:r>
              <a:r>
                <a:rPr kumimoji="0"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简单回</a:t>
              </a: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路长度为</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6" name="Text Box 2"/>
            <p:cNvSpPr txBox="1">
              <a:spLocks noChangeArrowheads="1"/>
            </p:cNvSpPr>
            <p:nvPr/>
          </p:nvSpPr>
          <p:spPr bwMode="auto">
            <a:xfrm>
              <a:off x="4733891" y="5289790"/>
              <a:ext cx="1766935" cy="63954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0,1</a:t>
              </a:r>
              <a:r>
                <a:rPr kumimoji="0"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,2,4,0</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）的简单回路长度为</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grpSp>
      <p:sp>
        <p:nvSpPr>
          <p:cNvPr id="47" name="文本框 46"/>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250"/>
                                        <p:tgtEl>
                                          <p:spTgt spid="5"/>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1250"/>
                                        <p:tgtEl>
                                          <p:spTgt spid="18"/>
                                        </p:tgtEl>
                                      </p:cBhvr>
                                    </p:animEffec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84340" y="1065024"/>
            <a:ext cx="5023553" cy="4469596"/>
            <a:chOff x="5845213" y="1769992"/>
            <a:chExt cx="5023553" cy="4469596"/>
          </a:xfrm>
        </p:grpSpPr>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45213" y="1769992"/>
              <a:ext cx="5023553" cy="4469596"/>
            </a:xfrm>
            <a:prstGeom prst="rect">
              <a:avLst/>
            </a:prstGeom>
          </p:spPr>
        </p:pic>
        <p:sp>
          <p:nvSpPr>
            <p:cNvPr id="10" name="文本框 9"/>
            <p:cNvSpPr txBox="1"/>
            <p:nvPr/>
          </p:nvSpPr>
          <p:spPr>
            <a:xfrm>
              <a:off x="6602024" y="2957236"/>
              <a:ext cx="2060137" cy="1477328"/>
            </a:xfrm>
            <a:prstGeom prst="rect">
              <a:avLst/>
            </a:prstGeom>
            <a:noFill/>
          </p:spPr>
          <p:txBody>
            <a:bodyPr wrap="square">
              <a:spAutoFit/>
            </a:bodyPr>
            <a:lstStyle/>
            <a:p>
              <a:pPr>
                <a:lnSpc>
                  <a:spcPct val="150000"/>
                </a:lnSpc>
                <a:spcBef>
                  <a:spcPct val="0"/>
                </a:spcBef>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无向图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中的极大连通子图称为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的连通分量</a:t>
              </a:r>
            </a:p>
          </p:txBody>
        </p:sp>
      </p:grpSp>
      <p:sp>
        <p:nvSpPr>
          <p:cNvPr id="11" name="TextBox 8"/>
          <p:cNvSpPr txBox="1"/>
          <p:nvPr/>
        </p:nvSpPr>
        <p:spPr>
          <a:xfrm>
            <a:off x="471648" y="1179189"/>
            <a:ext cx="5882263" cy="3323987"/>
          </a:xfrm>
          <a:prstGeom prst="rect">
            <a:avLst/>
          </a:prstGeom>
          <a:noFill/>
        </p:spPr>
        <p:txBody>
          <a:bodyPr wrap="square" rtlCol="0">
            <a:spAutoFit/>
          </a:bodyPr>
          <a:lstStyle/>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在无向图</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中，若从顶点</a:t>
            </a:r>
            <a:r>
              <a:rPr lang="en-US" altLang="zh-CN" sz="20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到顶点</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有路径，则称顶点</a:t>
            </a:r>
            <a:r>
              <a:rPr lang="en-US" altLang="zh-CN" sz="20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和顶点</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是连通的</a:t>
            </a:r>
            <a:r>
              <a:rPr lang="zh-CN" altLang="en-US" sz="2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若图</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中任意两个顶点都连通，则称</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为连通图，否则称为非连通图。</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无向图</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中的极大连通子图称为</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的连通分量。显然，任何连通图的连通分量只有一个即本身，而非连通图有多个连通分量</a:t>
            </a:r>
            <a:r>
              <a:rPr lang="zh-CN" altLang="en-US" sz="2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12" name="组合 11"/>
          <p:cNvGrpSpPr/>
          <p:nvPr/>
        </p:nvGrpSpPr>
        <p:grpSpPr>
          <a:xfrm>
            <a:off x="5983757" y="4309330"/>
            <a:ext cx="1857387" cy="2047890"/>
            <a:chOff x="3071802" y="3500438"/>
            <a:chExt cx="1857387" cy="2047890"/>
          </a:xfrm>
        </p:grpSpPr>
        <p:sp>
          <p:nvSpPr>
            <p:cNvPr id="13" name="Freeform 20"/>
            <p:cNvSpPr/>
            <p:nvPr>
              <p:custDataLst>
                <p:tags r:id="rId1"/>
              </p:custDataLst>
            </p:nvPr>
          </p:nvSpPr>
          <p:spPr bwMode="auto">
            <a:xfrm>
              <a:off x="3348288" y="4400785"/>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Freeform 17"/>
            <p:cNvSpPr/>
            <p:nvPr>
              <p:custDataLst>
                <p:tags r:id="rId2"/>
              </p:custDataLst>
            </p:nvPr>
          </p:nvSpPr>
          <p:spPr bwMode="auto">
            <a:xfrm>
              <a:off x="3300063" y="3728360"/>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Line 16"/>
            <p:cNvSpPr>
              <a:spLocks noChangeShapeType="1"/>
            </p:cNvSpPr>
            <p:nvPr>
              <p:custDataLst>
                <p:tags r:id="rId3"/>
              </p:custDataLst>
            </p:nvPr>
          </p:nvSpPr>
          <p:spPr bwMode="auto">
            <a:xfrm flipV="1">
              <a:off x="3273272" y="4262444"/>
              <a:ext cx="727224" cy="102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Line 15"/>
            <p:cNvSpPr>
              <a:spLocks noChangeShapeType="1"/>
            </p:cNvSpPr>
            <p:nvPr>
              <p:custDataLst>
                <p:tags r:id="rId4"/>
              </p:custDataLst>
            </p:nvPr>
          </p:nvSpPr>
          <p:spPr bwMode="auto">
            <a:xfrm>
              <a:off x="4006280" y="3850825"/>
              <a:ext cx="1071" cy="106136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Oval 14"/>
            <p:cNvSpPr>
              <a:spLocks noChangeArrowheads="1"/>
            </p:cNvSpPr>
            <p:nvPr>
              <p:custDataLst>
                <p:tags r:id="rId5"/>
              </p:custDataLst>
            </p:nvPr>
          </p:nvSpPr>
          <p:spPr bwMode="auto">
            <a:xfrm>
              <a:off x="3851962" y="3500438"/>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1</a:t>
              </a:r>
            </a:p>
          </p:txBody>
        </p:sp>
        <p:sp>
          <p:nvSpPr>
            <p:cNvPr id="22" name="Oval 13"/>
            <p:cNvSpPr>
              <a:spLocks noChangeArrowheads="1"/>
            </p:cNvSpPr>
            <p:nvPr>
              <p:custDataLst>
                <p:tags r:id="rId6"/>
              </p:custDataLst>
            </p:nvPr>
          </p:nvSpPr>
          <p:spPr bwMode="auto">
            <a:xfrm>
              <a:off x="3851962" y="4095755"/>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3</a:t>
              </a:r>
            </a:p>
          </p:txBody>
        </p:sp>
        <p:sp>
          <p:nvSpPr>
            <p:cNvPr id="23" name="Oval 12"/>
            <p:cNvSpPr>
              <a:spLocks noChangeArrowheads="1"/>
            </p:cNvSpPr>
            <p:nvPr>
              <p:custDataLst>
                <p:tags r:id="rId7"/>
              </p:custDataLst>
            </p:nvPr>
          </p:nvSpPr>
          <p:spPr bwMode="auto">
            <a:xfrm>
              <a:off x="4623549" y="4095755"/>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0</a:t>
              </a:r>
            </a:p>
          </p:txBody>
        </p:sp>
        <p:sp>
          <p:nvSpPr>
            <p:cNvPr id="24" name="Oval 11"/>
            <p:cNvSpPr>
              <a:spLocks noChangeArrowheads="1"/>
            </p:cNvSpPr>
            <p:nvPr>
              <p:custDataLst>
                <p:tags r:id="rId8"/>
              </p:custDataLst>
            </p:nvPr>
          </p:nvSpPr>
          <p:spPr bwMode="auto">
            <a:xfrm>
              <a:off x="3080376" y="4095755"/>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2</a:t>
              </a:r>
            </a:p>
          </p:txBody>
        </p:sp>
        <p:sp>
          <p:nvSpPr>
            <p:cNvPr id="25" name="Oval 10"/>
            <p:cNvSpPr>
              <a:spLocks noChangeArrowheads="1"/>
            </p:cNvSpPr>
            <p:nvPr>
              <p:custDataLst>
                <p:tags r:id="rId9"/>
              </p:custDataLst>
            </p:nvPr>
          </p:nvSpPr>
          <p:spPr bwMode="auto">
            <a:xfrm>
              <a:off x="3850890" y="475230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4</a:t>
              </a:r>
            </a:p>
          </p:txBody>
        </p:sp>
        <p:sp>
          <p:nvSpPr>
            <p:cNvPr id="26" name="Text Box 3"/>
            <p:cNvSpPr txBox="1">
              <a:spLocks noChangeArrowheads="1"/>
            </p:cNvSpPr>
            <p:nvPr/>
          </p:nvSpPr>
          <p:spPr bwMode="auto">
            <a:xfrm>
              <a:off x="3071802" y="5265978"/>
              <a:ext cx="1857387" cy="28235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ts val="2400"/>
                </a:lnSpc>
                <a:spcBef>
                  <a:spcPct val="0"/>
                </a:spcBef>
                <a:spcAft>
                  <a:spcPct val="0"/>
                </a:spcAft>
                <a:buClrTx/>
                <a:buSzTx/>
                <a:buFontTx/>
                <a:buNone/>
              </a:pP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两个连通分量构成</a:t>
              </a:r>
            </a:p>
          </p:txBody>
        </p:sp>
      </p:grpSp>
      <p:sp>
        <p:nvSpPr>
          <p:cNvPr id="27" name="文本框 26"/>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1250"/>
                                        <p:tgtEl>
                                          <p:spTgt spid="11"/>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2"/>
          <p:cNvSpPr txBox="1">
            <a:spLocks noChangeArrowheads="1"/>
          </p:cNvSpPr>
          <p:nvPr/>
        </p:nvSpPr>
        <p:spPr bwMode="auto">
          <a:xfrm>
            <a:off x="527384" y="404664"/>
            <a:ext cx="1030393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fontAlgn="base">
              <a:lnSpc>
                <a:spcPct val="100000"/>
              </a:lnSpc>
              <a:spcBef>
                <a:spcPct val="0"/>
              </a:spcBef>
              <a:spcAft>
                <a:spcPct val="0"/>
              </a:spcAft>
              <a:buSzPct val="100000"/>
              <a:buFont typeface="Wingdings" pitchFamily="2" charset="2"/>
              <a:buNone/>
            </a:pPr>
            <a:r>
              <a:rPr lang="en-US" altLang="zh-CN" sz="2800" dirty="0" err="1">
                <a:solidFill>
                  <a:srgbClr val="0000FF"/>
                </a:solidFill>
              </a:rPr>
              <a:t>LeetCode</a:t>
            </a:r>
            <a:r>
              <a:rPr lang="en-US" altLang="zh-CN" sz="2800" dirty="0">
                <a:solidFill>
                  <a:srgbClr val="0000FF"/>
                </a:solidFill>
              </a:rPr>
              <a:t>      </a:t>
            </a:r>
            <a:r>
              <a:rPr lang="zh-CN" altLang="en-US" sz="2800" dirty="0" smtClean="0">
                <a:solidFill>
                  <a:srgbClr val="0000FF"/>
                </a:solidFill>
              </a:rPr>
              <a:t>每</a:t>
            </a:r>
            <a:r>
              <a:rPr lang="zh-CN" altLang="en-US" sz="2800" dirty="0">
                <a:solidFill>
                  <a:srgbClr val="0000FF"/>
                </a:solidFill>
              </a:rPr>
              <a:t>周一练</a:t>
            </a:r>
            <a:r>
              <a:rPr lang="zh-CN" altLang="en-US" sz="2800" dirty="0" smtClean="0">
                <a:solidFill>
                  <a:srgbClr val="0000FF"/>
                </a:solidFill>
              </a:rPr>
              <a:t>：     第</a:t>
            </a:r>
            <a:r>
              <a:rPr lang="en-US" altLang="zh-CN" sz="2800" dirty="0" smtClean="0">
                <a:solidFill>
                  <a:srgbClr val="0000FF"/>
                </a:solidFill>
              </a:rPr>
              <a:t>13</a:t>
            </a:r>
            <a:r>
              <a:rPr lang="zh-CN" altLang="en-US" sz="2800" dirty="0" smtClean="0">
                <a:solidFill>
                  <a:srgbClr val="0000FF"/>
                </a:solidFill>
              </a:rPr>
              <a:t>周</a:t>
            </a:r>
            <a:endParaRPr lang="en-US" altLang="zh-CN" sz="2800" dirty="0">
              <a:solidFill>
                <a:srgbClr val="0000FF"/>
              </a:solidFill>
            </a:endParaRPr>
          </a:p>
        </p:txBody>
      </p:sp>
      <p:sp>
        <p:nvSpPr>
          <p:cNvPr id="17411" name="矩形 3"/>
          <p:cNvSpPr>
            <a:spLocks noChangeArrowheads="1"/>
          </p:cNvSpPr>
          <p:nvPr/>
        </p:nvSpPr>
        <p:spPr bwMode="auto">
          <a:xfrm>
            <a:off x="920144" y="1556798"/>
            <a:ext cx="1064846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55600">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fontAlgn="base">
              <a:spcBef>
                <a:spcPct val="20000"/>
              </a:spcBef>
              <a:spcAft>
                <a:spcPct val="0"/>
              </a:spcAft>
              <a:buSzPct val="100000"/>
              <a:buFont typeface="Times New Roman" pitchFamily="18" charset="0"/>
              <a:buNone/>
            </a:pPr>
            <a:r>
              <a:rPr lang="zh-CN" altLang="en-US" sz="2000" dirty="0"/>
              <a:t>有 </a:t>
            </a:r>
            <a:r>
              <a:rPr lang="en-US" altLang="zh-CN" sz="2000" dirty="0"/>
              <a:t>n </a:t>
            </a:r>
            <a:r>
              <a:rPr lang="zh-CN" altLang="en-US" sz="2000" dirty="0"/>
              <a:t>个网络节点，标记为 </a:t>
            </a:r>
            <a:r>
              <a:rPr lang="en-US" altLang="zh-CN" sz="2000" dirty="0"/>
              <a:t>1 </a:t>
            </a:r>
            <a:r>
              <a:rPr lang="zh-CN" altLang="en-US" sz="2000" dirty="0"/>
              <a:t>到 </a:t>
            </a:r>
            <a:r>
              <a:rPr lang="en-US" altLang="zh-CN" sz="2000" dirty="0"/>
              <a:t>n</a:t>
            </a:r>
            <a:r>
              <a:rPr lang="zh-CN" altLang="en-US" sz="2000" dirty="0"/>
              <a:t>。</a:t>
            </a:r>
          </a:p>
          <a:p>
            <a:pPr fontAlgn="base">
              <a:spcBef>
                <a:spcPct val="20000"/>
              </a:spcBef>
              <a:spcAft>
                <a:spcPct val="0"/>
              </a:spcAft>
              <a:buSzPct val="100000"/>
              <a:buFont typeface="Times New Roman" pitchFamily="18" charset="0"/>
              <a:buNone/>
            </a:pPr>
            <a:r>
              <a:rPr lang="zh-CN" altLang="en-US" sz="2000" dirty="0" smtClean="0"/>
              <a:t>给</a:t>
            </a:r>
            <a:r>
              <a:rPr lang="zh-CN" altLang="en-US" sz="2000" dirty="0"/>
              <a:t>你一个列表 </a:t>
            </a:r>
            <a:r>
              <a:rPr lang="en-US" altLang="zh-CN" sz="2000" dirty="0"/>
              <a:t>times</a:t>
            </a:r>
            <a:r>
              <a:rPr lang="zh-CN" altLang="en-US" sz="2000" dirty="0"/>
              <a:t>，表示信号经过 有向 边的传递时间。 </a:t>
            </a:r>
            <a:r>
              <a:rPr lang="en-US" altLang="zh-CN" sz="2000" dirty="0"/>
              <a:t>times[</a:t>
            </a:r>
            <a:r>
              <a:rPr lang="en-US" altLang="zh-CN" sz="2000" dirty="0" err="1"/>
              <a:t>i</a:t>
            </a:r>
            <a:r>
              <a:rPr lang="en-US" altLang="zh-CN" sz="2000" dirty="0"/>
              <a:t>] = (</a:t>
            </a:r>
            <a:r>
              <a:rPr lang="en-US" altLang="zh-CN" sz="2000" dirty="0" err="1"/>
              <a:t>ui</a:t>
            </a:r>
            <a:r>
              <a:rPr lang="en-US" altLang="zh-CN" sz="2000" dirty="0"/>
              <a:t>, vi, </a:t>
            </a:r>
            <a:r>
              <a:rPr lang="en-US" altLang="zh-CN" sz="2000" dirty="0" err="1"/>
              <a:t>wi</a:t>
            </a:r>
            <a:r>
              <a:rPr lang="en-US" altLang="zh-CN" sz="2000" dirty="0"/>
              <a:t>)</a:t>
            </a:r>
            <a:r>
              <a:rPr lang="zh-CN" altLang="en-US" sz="2000" dirty="0"/>
              <a:t>，其中 </a:t>
            </a:r>
            <a:r>
              <a:rPr lang="en-US" altLang="zh-CN" sz="2000" dirty="0" err="1"/>
              <a:t>ui</a:t>
            </a:r>
            <a:r>
              <a:rPr lang="en-US" altLang="zh-CN" sz="2000" dirty="0"/>
              <a:t> </a:t>
            </a:r>
            <a:r>
              <a:rPr lang="zh-CN" altLang="en-US" sz="2000" dirty="0"/>
              <a:t>是源节点，</a:t>
            </a:r>
            <a:r>
              <a:rPr lang="en-US" altLang="zh-CN" sz="2000" dirty="0"/>
              <a:t>vi </a:t>
            </a:r>
            <a:r>
              <a:rPr lang="zh-CN" altLang="en-US" sz="2000" dirty="0"/>
              <a:t>是目标节点， </a:t>
            </a:r>
            <a:r>
              <a:rPr lang="en-US" altLang="zh-CN" sz="2000" dirty="0" err="1"/>
              <a:t>wi</a:t>
            </a:r>
            <a:r>
              <a:rPr lang="en-US" altLang="zh-CN" sz="2000" dirty="0"/>
              <a:t> </a:t>
            </a:r>
            <a:r>
              <a:rPr lang="zh-CN" altLang="en-US" sz="2000" dirty="0"/>
              <a:t>是一个信号从源节点传递到目标节点的时间。</a:t>
            </a:r>
          </a:p>
          <a:p>
            <a:pPr fontAlgn="base">
              <a:spcBef>
                <a:spcPct val="20000"/>
              </a:spcBef>
              <a:spcAft>
                <a:spcPct val="0"/>
              </a:spcAft>
              <a:buSzPct val="100000"/>
              <a:buFont typeface="Times New Roman" pitchFamily="18" charset="0"/>
              <a:buNone/>
            </a:pPr>
            <a:r>
              <a:rPr lang="zh-CN" altLang="en-US" sz="2000" dirty="0" smtClean="0"/>
              <a:t>现在</a:t>
            </a:r>
            <a:r>
              <a:rPr lang="zh-CN" altLang="en-US" sz="2000" dirty="0"/>
              <a:t>，从某个节点 </a:t>
            </a:r>
            <a:r>
              <a:rPr lang="en-US" altLang="zh-CN" sz="2000" dirty="0"/>
              <a:t>K </a:t>
            </a:r>
            <a:r>
              <a:rPr lang="zh-CN" altLang="en-US" sz="2000" dirty="0"/>
              <a:t>发出一个信号。需要多久才能使所有节点都收到信号？如果不能使所有节点收到信号，返回 </a:t>
            </a:r>
            <a:r>
              <a:rPr lang="en-US" altLang="zh-CN" sz="2000" dirty="0"/>
              <a:t>-1 </a:t>
            </a:r>
            <a:r>
              <a:rPr lang="zh-CN" altLang="en-US" sz="2000" dirty="0"/>
              <a:t>。</a:t>
            </a:r>
            <a:endParaRPr lang="zh-CN" altLang="en-US" sz="2000" dirty="0"/>
          </a:p>
        </p:txBody>
      </p:sp>
      <p:sp>
        <p:nvSpPr>
          <p:cNvPr id="17412" name="矩形 5"/>
          <p:cNvSpPr>
            <a:spLocks noChangeArrowheads="1"/>
          </p:cNvSpPr>
          <p:nvPr/>
        </p:nvSpPr>
        <p:spPr bwMode="auto">
          <a:xfrm>
            <a:off x="527384" y="5585099"/>
            <a:ext cx="94615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fontAlgn="base">
              <a:spcBef>
                <a:spcPct val="20000"/>
              </a:spcBef>
              <a:spcAft>
                <a:spcPct val="0"/>
              </a:spcAft>
              <a:buSzPct val="100000"/>
              <a:buFont typeface="Times New Roman" pitchFamily="18" charset="0"/>
              <a:buNone/>
            </a:pPr>
            <a:r>
              <a:rPr lang="en-US" altLang="zh-CN" sz="2400" b="0" dirty="0"/>
              <a:t>class Solution:</a:t>
            </a:r>
          </a:p>
          <a:p>
            <a:pPr fontAlgn="base">
              <a:spcBef>
                <a:spcPct val="20000"/>
              </a:spcBef>
              <a:spcAft>
                <a:spcPct val="0"/>
              </a:spcAft>
              <a:buSzPct val="100000"/>
              <a:buFont typeface="Times New Roman" pitchFamily="18" charset="0"/>
              <a:buNone/>
            </a:pPr>
            <a:r>
              <a:rPr lang="en-US" altLang="zh-CN" sz="2400" b="0" dirty="0"/>
              <a:t>    </a:t>
            </a:r>
            <a:r>
              <a:rPr lang="en-US" altLang="zh-CN" sz="2400" b="0" dirty="0" err="1"/>
              <a:t>def</a:t>
            </a:r>
            <a:r>
              <a:rPr lang="en-US" altLang="zh-CN" sz="2400" b="0" dirty="0"/>
              <a:t> </a:t>
            </a:r>
            <a:r>
              <a:rPr lang="en-US" altLang="zh-CN" sz="2400" b="0" dirty="0" err="1"/>
              <a:t>networkDelayTime</a:t>
            </a:r>
            <a:r>
              <a:rPr lang="en-US" altLang="zh-CN" sz="2400" b="0" dirty="0"/>
              <a:t>(self, times: List[List[</a:t>
            </a:r>
            <a:r>
              <a:rPr lang="en-US" altLang="zh-CN" sz="2400" b="0" dirty="0" err="1"/>
              <a:t>int</a:t>
            </a:r>
            <a:r>
              <a:rPr lang="en-US" altLang="zh-CN" sz="2400" b="0" dirty="0"/>
              <a:t>]], n: </a:t>
            </a:r>
            <a:r>
              <a:rPr lang="en-US" altLang="zh-CN" sz="2400" b="0" dirty="0" err="1"/>
              <a:t>int</a:t>
            </a:r>
            <a:r>
              <a:rPr lang="en-US" altLang="zh-CN" sz="2400" b="0" dirty="0"/>
              <a:t>, k: </a:t>
            </a:r>
            <a:r>
              <a:rPr lang="en-US" altLang="zh-CN" sz="2400" b="0" dirty="0" err="1"/>
              <a:t>int</a:t>
            </a:r>
            <a:r>
              <a:rPr lang="en-US" altLang="zh-CN" sz="2400" b="0" dirty="0"/>
              <a:t>) -&gt; </a:t>
            </a:r>
            <a:r>
              <a:rPr lang="en-US" altLang="zh-CN" sz="2400" b="0" dirty="0" err="1"/>
              <a:t>int</a:t>
            </a:r>
            <a:r>
              <a:rPr lang="en-US" altLang="zh-CN" sz="2400" b="0" dirty="0" smtClean="0"/>
              <a:t>:</a:t>
            </a:r>
            <a:endParaRPr lang="en-US" altLang="zh-CN" sz="2400" b="0" dirty="0"/>
          </a:p>
        </p:txBody>
      </p:sp>
      <p:sp>
        <p:nvSpPr>
          <p:cNvPr id="17413" name="Rectangle 2"/>
          <p:cNvSpPr>
            <a:spLocks noChangeArrowheads="1"/>
          </p:cNvSpPr>
          <p:nvPr/>
        </p:nvSpPr>
        <p:spPr bwMode="auto">
          <a:xfrm>
            <a:off x="527384" y="3490010"/>
            <a:ext cx="6236030" cy="211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fontAlgn="base">
              <a:spcBef>
                <a:spcPct val="20000"/>
              </a:spcBef>
              <a:spcAft>
                <a:spcPct val="0"/>
              </a:spcAft>
              <a:buSzPct val="100000"/>
              <a:buFont typeface="Times New Roman" pitchFamily="18" charset="0"/>
              <a:buNone/>
            </a:pPr>
            <a:r>
              <a:rPr kumimoji="0" lang="zh-CN" altLang="zh-CN" sz="1600" b="0" dirty="0">
                <a:solidFill>
                  <a:srgbClr val="FF0000"/>
                </a:solidFill>
                <a:latin typeface="Arial" pitchFamily="34" charset="0"/>
              </a:rPr>
              <a:t>示例 </a:t>
            </a:r>
            <a:r>
              <a:rPr kumimoji="0" lang="en-US" altLang="zh-CN" sz="1600" b="0" dirty="0" smtClean="0">
                <a:solidFill>
                  <a:srgbClr val="FF0000"/>
                </a:solidFill>
                <a:latin typeface="Arial" pitchFamily="34" charset="0"/>
              </a:rPr>
              <a:t>1</a:t>
            </a:r>
            <a:r>
              <a:rPr kumimoji="0" lang="zh-CN" altLang="zh-CN" sz="1600" b="0" dirty="0" smtClean="0">
                <a:solidFill>
                  <a:srgbClr val="FF0000"/>
                </a:solidFill>
                <a:latin typeface="Arial" pitchFamily="34" charset="0"/>
              </a:rPr>
              <a:t>：</a:t>
            </a:r>
            <a:endParaRPr kumimoji="0" lang="zh-CN" altLang="zh-CN" sz="1600" b="0" dirty="0">
              <a:solidFill>
                <a:srgbClr val="FF0000"/>
              </a:solidFill>
              <a:latin typeface="Arial Unicode MS" pitchFamily="34" charset="-122"/>
            </a:endParaRPr>
          </a:p>
          <a:p>
            <a:pPr fontAlgn="base">
              <a:spcBef>
                <a:spcPct val="20000"/>
              </a:spcBef>
              <a:spcAft>
                <a:spcPct val="0"/>
              </a:spcAft>
              <a:buSzPct val="100000"/>
              <a:buFont typeface="Times New Roman" pitchFamily="18" charset="0"/>
              <a:buNone/>
            </a:pPr>
            <a:r>
              <a:rPr kumimoji="0" lang="zh-CN" altLang="en-US" sz="1600" b="0" dirty="0">
                <a:solidFill>
                  <a:srgbClr val="FF0000"/>
                </a:solidFill>
                <a:latin typeface="Arial Unicode MS" pitchFamily="34" charset="-122"/>
              </a:rPr>
              <a:t>输入：</a:t>
            </a:r>
            <a:r>
              <a:rPr kumimoji="0" lang="en-US" altLang="zh-CN" sz="1600" b="0" dirty="0">
                <a:solidFill>
                  <a:srgbClr val="FF0000"/>
                </a:solidFill>
                <a:latin typeface="Arial Unicode MS" pitchFamily="34" charset="-122"/>
              </a:rPr>
              <a:t>times = [[2,1,1],[2,3,1],[3,4,1]], n = 4, k = </a:t>
            </a:r>
            <a:r>
              <a:rPr kumimoji="0" lang="en-US" altLang="zh-CN" sz="1600" b="0" dirty="0" smtClean="0">
                <a:solidFill>
                  <a:srgbClr val="FF0000"/>
                </a:solidFill>
                <a:latin typeface="Arial Unicode MS" pitchFamily="34" charset="-122"/>
              </a:rPr>
              <a:t>2	</a:t>
            </a:r>
            <a:r>
              <a:rPr kumimoji="0" lang="zh-CN" altLang="en-US" sz="1600" b="0" dirty="0" smtClean="0">
                <a:solidFill>
                  <a:srgbClr val="FF0000"/>
                </a:solidFill>
                <a:latin typeface="Arial Unicode MS" pitchFamily="34" charset="-122"/>
              </a:rPr>
              <a:t>输出</a:t>
            </a:r>
            <a:r>
              <a:rPr kumimoji="0" lang="zh-CN" altLang="en-US" sz="1600" b="0" dirty="0">
                <a:solidFill>
                  <a:srgbClr val="FF0000"/>
                </a:solidFill>
                <a:latin typeface="Arial Unicode MS" pitchFamily="34" charset="-122"/>
              </a:rPr>
              <a:t>：</a:t>
            </a:r>
            <a:r>
              <a:rPr kumimoji="0" lang="en-US" altLang="zh-CN" sz="1600" b="0" dirty="0" smtClean="0">
                <a:solidFill>
                  <a:srgbClr val="FF0000"/>
                </a:solidFill>
                <a:latin typeface="Arial Unicode MS" pitchFamily="34" charset="-122"/>
              </a:rPr>
              <a:t>2</a:t>
            </a:r>
          </a:p>
          <a:p>
            <a:pPr fontAlgn="base">
              <a:spcBef>
                <a:spcPct val="20000"/>
              </a:spcBef>
              <a:spcAft>
                <a:spcPct val="0"/>
              </a:spcAft>
              <a:buSzPct val="100000"/>
              <a:buFont typeface="Times New Roman" pitchFamily="18" charset="0"/>
              <a:buNone/>
            </a:pPr>
            <a:r>
              <a:rPr kumimoji="0" lang="zh-CN" altLang="en-US" sz="1600" b="0" dirty="0">
                <a:solidFill>
                  <a:srgbClr val="FF0000"/>
                </a:solidFill>
                <a:latin typeface="Arial" pitchFamily="34" charset="0"/>
              </a:rPr>
              <a:t>示例 </a:t>
            </a:r>
            <a:r>
              <a:rPr kumimoji="0" lang="en-US" altLang="zh-CN" sz="1600" b="0" dirty="0">
                <a:solidFill>
                  <a:srgbClr val="FF0000"/>
                </a:solidFill>
                <a:latin typeface="Arial" pitchFamily="34" charset="0"/>
              </a:rPr>
              <a:t>2</a:t>
            </a:r>
            <a:r>
              <a:rPr kumimoji="0" lang="zh-CN" altLang="en-US" sz="1600" b="0" dirty="0">
                <a:solidFill>
                  <a:srgbClr val="FF0000"/>
                </a:solidFill>
                <a:latin typeface="Arial" pitchFamily="34" charset="0"/>
              </a:rPr>
              <a:t>：</a:t>
            </a:r>
          </a:p>
          <a:p>
            <a:pPr fontAlgn="base">
              <a:spcBef>
                <a:spcPct val="20000"/>
              </a:spcBef>
              <a:spcAft>
                <a:spcPct val="0"/>
              </a:spcAft>
              <a:buSzPct val="100000"/>
              <a:buFont typeface="Times New Roman" pitchFamily="18" charset="0"/>
              <a:buNone/>
            </a:pPr>
            <a:r>
              <a:rPr kumimoji="0" lang="zh-CN" altLang="en-US" sz="1600" b="0" dirty="0" smtClean="0">
                <a:solidFill>
                  <a:srgbClr val="FF0000"/>
                </a:solidFill>
                <a:latin typeface="Arial" pitchFamily="34" charset="0"/>
              </a:rPr>
              <a:t>输入</a:t>
            </a:r>
            <a:r>
              <a:rPr kumimoji="0" lang="zh-CN" altLang="en-US" sz="1600" b="0" dirty="0">
                <a:solidFill>
                  <a:srgbClr val="FF0000"/>
                </a:solidFill>
                <a:latin typeface="Arial" pitchFamily="34" charset="0"/>
              </a:rPr>
              <a:t>：</a:t>
            </a:r>
            <a:r>
              <a:rPr kumimoji="0" lang="en-US" altLang="zh-CN" sz="1600" b="0" dirty="0">
                <a:solidFill>
                  <a:srgbClr val="FF0000"/>
                </a:solidFill>
                <a:latin typeface="Arial" pitchFamily="34" charset="0"/>
              </a:rPr>
              <a:t>times = [[1,2,1]], n = 2, k = </a:t>
            </a:r>
            <a:r>
              <a:rPr kumimoji="0" lang="en-US" altLang="zh-CN" sz="1600" b="0" dirty="0" smtClean="0">
                <a:solidFill>
                  <a:srgbClr val="FF0000"/>
                </a:solidFill>
                <a:latin typeface="Arial" pitchFamily="34" charset="0"/>
              </a:rPr>
              <a:t>1		</a:t>
            </a:r>
            <a:r>
              <a:rPr kumimoji="0" lang="zh-CN" altLang="en-US" sz="1600" b="0" dirty="0" smtClean="0">
                <a:solidFill>
                  <a:srgbClr val="FF0000"/>
                </a:solidFill>
                <a:latin typeface="Arial" pitchFamily="34" charset="0"/>
              </a:rPr>
              <a:t>输出</a:t>
            </a:r>
            <a:r>
              <a:rPr kumimoji="0" lang="zh-CN" altLang="en-US" sz="1600" b="0" dirty="0">
                <a:solidFill>
                  <a:srgbClr val="FF0000"/>
                </a:solidFill>
                <a:latin typeface="Arial" pitchFamily="34" charset="0"/>
              </a:rPr>
              <a:t>：</a:t>
            </a:r>
            <a:r>
              <a:rPr kumimoji="0" lang="en-US" altLang="zh-CN" sz="1600" b="0" dirty="0">
                <a:solidFill>
                  <a:srgbClr val="FF0000"/>
                </a:solidFill>
                <a:latin typeface="Arial" pitchFamily="34" charset="0"/>
              </a:rPr>
              <a:t>1</a:t>
            </a:r>
          </a:p>
          <a:p>
            <a:pPr fontAlgn="base">
              <a:spcBef>
                <a:spcPct val="20000"/>
              </a:spcBef>
              <a:spcAft>
                <a:spcPct val="0"/>
              </a:spcAft>
              <a:buSzPct val="100000"/>
              <a:buFont typeface="Times New Roman" pitchFamily="18" charset="0"/>
              <a:buNone/>
            </a:pPr>
            <a:r>
              <a:rPr kumimoji="0" lang="zh-CN" altLang="en-US" sz="1600" b="0" dirty="0" smtClean="0">
                <a:solidFill>
                  <a:srgbClr val="FF0000"/>
                </a:solidFill>
                <a:latin typeface="Arial" pitchFamily="34" charset="0"/>
              </a:rPr>
              <a:t>示例 </a:t>
            </a:r>
            <a:r>
              <a:rPr kumimoji="0" lang="en-US" altLang="zh-CN" sz="1600" b="0" dirty="0">
                <a:solidFill>
                  <a:srgbClr val="FF0000"/>
                </a:solidFill>
                <a:latin typeface="Arial" pitchFamily="34" charset="0"/>
              </a:rPr>
              <a:t>3</a:t>
            </a:r>
            <a:r>
              <a:rPr kumimoji="0" lang="zh-CN" altLang="en-US" sz="1600" b="0" dirty="0" smtClean="0">
                <a:solidFill>
                  <a:srgbClr val="FF0000"/>
                </a:solidFill>
                <a:latin typeface="Arial" pitchFamily="34" charset="0"/>
              </a:rPr>
              <a:t>：</a:t>
            </a:r>
            <a:endParaRPr kumimoji="0" lang="zh-CN" altLang="en-US" sz="1600" b="0" dirty="0">
              <a:solidFill>
                <a:srgbClr val="FF0000"/>
              </a:solidFill>
              <a:latin typeface="Arial" pitchFamily="34" charset="0"/>
            </a:endParaRPr>
          </a:p>
          <a:p>
            <a:pPr fontAlgn="base">
              <a:spcBef>
                <a:spcPct val="20000"/>
              </a:spcBef>
              <a:spcAft>
                <a:spcPct val="0"/>
              </a:spcAft>
              <a:buSzPct val="100000"/>
              <a:buFont typeface="Times New Roman" pitchFamily="18" charset="0"/>
              <a:buNone/>
            </a:pPr>
            <a:r>
              <a:rPr kumimoji="0" lang="zh-CN" altLang="en-US" sz="1600" b="0" dirty="0">
                <a:solidFill>
                  <a:srgbClr val="FF0000"/>
                </a:solidFill>
                <a:latin typeface="Arial" pitchFamily="34" charset="0"/>
              </a:rPr>
              <a:t>输入：</a:t>
            </a:r>
            <a:r>
              <a:rPr kumimoji="0" lang="en-US" altLang="zh-CN" sz="1600" b="0" dirty="0">
                <a:solidFill>
                  <a:srgbClr val="FF0000"/>
                </a:solidFill>
                <a:latin typeface="Arial" pitchFamily="34" charset="0"/>
              </a:rPr>
              <a:t>times = [[1,2,1]], n = 2, k = </a:t>
            </a:r>
            <a:r>
              <a:rPr kumimoji="0" lang="en-US" altLang="zh-CN" sz="1600" b="0" dirty="0" smtClean="0">
                <a:solidFill>
                  <a:srgbClr val="FF0000"/>
                </a:solidFill>
                <a:latin typeface="Arial" pitchFamily="34" charset="0"/>
              </a:rPr>
              <a:t>2		</a:t>
            </a:r>
            <a:r>
              <a:rPr kumimoji="0" lang="zh-CN" altLang="en-US" sz="1600" b="0" dirty="0" smtClean="0">
                <a:solidFill>
                  <a:srgbClr val="FF0000"/>
                </a:solidFill>
                <a:latin typeface="Arial" pitchFamily="34" charset="0"/>
              </a:rPr>
              <a:t>输出</a:t>
            </a:r>
            <a:r>
              <a:rPr kumimoji="0" lang="zh-CN" altLang="en-US" sz="1600" b="0" dirty="0">
                <a:solidFill>
                  <a:srgbClr val="FF0000"/>
                </a:solidFill>
                <a:latin typeface="Arial" pitchFamily="34" charset="0"/>
              </a:rPr>
              <a:t>：</a:t>
            </a:r>
            <a:r>
              <a:rPr kumimoji="0" lang="en-US" altLang="zh-CN" sz="1600" b="0" dirty="0">
                <a:solidFill>
                  <a:srgbClr val="FF0000"/>
                </a:solidFill>
                <a:latin typeface="Arial" pitchFamily="34" charset="0"/>
              </a:rPr>
              <a:t>-1</a:t>
            </a:r>
          </a:p>
          <a:p>
            <a:pPr fontAlgn="base">
              <a:spcBef>
                <a:spcPct val="20000"/>
              </a:spcBef>
              <a:spcAft>
                <a:spcPct val="0"/>
              </a:spcAft>
              <a:buSzPct val="100000"/>
              <a:buFont typeface="Times New Roman" pitchFamily="18" charset="0"/>
              <a:buNone/>
            </a:pPr>
            <a:endParaRPr kumimoji="0" lang="zh-CN" altLang="zh-CN" sz="1600" b="0" dirty="0">
              <a:solidFill>
                <a:srgbClr val="FF0000"/>
              </a:solidFill>
              <a:latin typeface="Arial" pitchFamily="34" charset="0"/>
            </a:endParaRPr>
          </a:p>
        </p:txBody>
      </p:sp>
      <p:sp>
        <p:nvSpPr>
          <p:cNvPr id="17414" name="矩形 4"/>
          <p:cNvSpPr>
            <a:spLocks noChangeArrowheads="1"/>
          </p:cNvSpPr>
          <p:nvPr/>
        </p:nvSpPr>
        <p:spPr bwMode="auto">
          <a:xfrm>
            <a:off x="1305067" y="969503"/>
            <a:ext cx="3065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fontAlgn="base">
              <a:spcBef>
                <a:spcPct val="20000"/>
              </a:spcBef>
              <a:spcAft>
                <a:spcPct val="0"/>
              </a:spcAft>
              <a:buSzPct val="100000"/>
              <a:buFont typeface="Times New Roman" pitchFamily="18" charset="0"/>
              <a:buNone/>
            </a:pPr>
            <a:r>
              <a:rPr lang="en-US" altLang="zh-CN" dirty="0"/>
              <a:t>743. </a:t>
            </a:r>
            <a:r>
              <a:rPr lang="zh-CN" altLang="en-US" dirty="0"/>
              <a:t>网络延迟时间</a:t>
            </a:r>
            <a:endParaRPr lang="zh-CN" altLang="en-US" dirty="0"/>
          </a:p>
        </p:txBody>
      </p:sp>
      <p:pic>
        <p:nvPicPr>
          <p:cNvPr id="3" name="图片 2"/>
          <p:cNvPicPr>
            <a:picLocks noChangeAspect="1"/>
          </p:cNvPicPr>
          <p:nvPr/>
        </p:nvPicPr>
        <p:blipFill>
          <a:blip r:embed="rId2"/>
          <a:stretch>
            <a:fillRect/>
          </a:stretch>
        </p:blipFill>
        <p:spPr>
          <a:xfrm>
            <a:off x="7251714" y="3075582"/>
            <a:ext cx="1780968" cy="1866029"/>
          </a:xfrm>
          <a:prstGeom prst="rect">
            <a:avLst/>
          </a:prstGeom>
        </p:spPr>
      </p:pic>
    </p:spTree>
    <p:extLst>
      <p:ext uri="{BB962C8B-B14F-4D97-AF65-F5344CB8AC3E}">
        <p14:creationId xmlns:p14="http://schemas.microsoft.com/office/powerpoint/2010/main" val="916965317"/>
      </p:ext>
    </p:extLst>
  </p:cSld>
  <p:clrMapOvr>
    <a:masterClrMapping/>
  </p:clrMapOvr>
  <mc:AlternateContent xmlns:mc="http://schemas.openxmlformats.org/markup-compatibility/2006" xmlns:p14="http://schemas.microsoft.com/office/powerpoint/2010/main">
    <mc:Choice Requires="p14">
      <p:transition spd="slow" p14:dur="2000"/>
    </mc:Choice>
    <mc:Fallback xmlns:a14="http://schemas.microsoft.com/office/drawing/2010/main"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3551" y="923020"/>
            <a:ext cx="6802452" cy="3911428"/>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在有向图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中，若从顶点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有路径，则称从顶点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是连通的。</a:t>
            </a: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中的任意两个顶点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都连通，即从顶点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和从顶点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都存在路径，则称图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是强连通图</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中的极大强连通子图称为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的强连通分量。</a:t>
            </a: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显然，强连通图只有一个强连通分量即本身，非强连通图有多个强连通分量。一般地单个顶点自身就是一个强连通分量</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9" name="图片 8"/>
          <p:cNvPicPr>
            <a:picLocks noChangeAspect="1"/>
          </p:cNvPicPr>
          <p:nvPr/>
        </p:nvPicPr>
        <p:blipFill rotWithShape="1">
          <a:blip r:embed="rId18" cstate="print">
            <a:extLst>
              <a:ext uri="{28A0092B-C50C-407E-A947-70E740481C1C}">
                <a14:useLocalDpi xmlns:a14="http://schemas.microsoft.com/office/drawing/2010/main" val="0"/>
              </a:ext>
            </a:extLst>
          </a:blip>
          <a:srcRect r="7351" b="-600"/>
          <a:stretch>
            <a:fillRect/>
          </a:stretch>
        </p:blipFill>
        <p:spPr>
          <a:xfrm flipH="1">
            <a:off x="8093181" y="1208048"/>
            <a:ext cx="3754304" cy="4025593"/>
          </a:xfrm>
          <a:prstGeom prst="rect">
            <a:avLst/>
          </a:prstGeom>
        </p:spPr>
      </p:pic>
      <p:sp>
        <p:nvSpPr>
          <p:cNvPr id="8" name="文本框 7"/>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grpSp>
        <p:nvGrpSpPr>
          <p:cNvPr id="14" name="组合 13"/>
          <p:cNvGrpSpPr/>
          <p:nvPr/>
        </p:nvGrpSpPr>
        <p:grpSpPr>
          <a:xfrm>
            <a:off x="2360292" y="4722154"/>
            <a:ext cx="6000792" cy="1643074"/>
            <a:chOff x="857224" y="3714752"/>
            <a:chExt cx="6000792" cy="1643074"/>
          </a:xfrm>
        </p:grpSpPr>
        <p:sp>
          <p:nvSpPr>
            <p:cNvPr id="15" name="Oval 8"/>
            <p:cNvSpPr>
              <a:spLocks noChangeArrowheads="1"/>
            </p:cNvSpPr>
            <p:nvPr>
              <p:custDataLst>
                <p:tags r:id="rId1"/>
              </p:custDataLst>
            </p:nvPr>
          </p:nvSpPr>
          <p:spPr bwMode="auto">
            <a:xfrm>
              <a:off x="1590232" y="3730628"/>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6" name="Oval 7"/>
            <p:cNvSpPr>
              <a:spLocks noChangeArrowheads="1"/>
            </p:cNvSpPr>
            <p:nvPr>
              <p:custDataLst>
                <p:tags r:id="rId2"/>
              </p:custDataLst>
            </p:nvPr>
          </p:nvSpPr>
          <p:spPr bwMode="auto">
            <a:xfrm>
              <a:off x="3145099" y="4357695"/>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Oval 6"/>
            <p:cNvSpPr>
              <a:spLocks noChangeArrowheads="1"/>
            </p:cNvSpPr>
            <p:nvPr>
              <p:custDataLst>
                <p:tags r:id="rId3"/>
              </p:custDataLst>
            </p:nvPr>
          </p:nvSpPr>
          <p:spPr bwMode="auto">
            <a:xfrm>
              <a:off x="2362889" y="434748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Oval 5"/>
            <p:cNvSpPr>
              <a:spLocks noChangeArrowheads="1"/>
            </p:cNvSpPr>
            <p:nvPr>
              <p:custDataLst>
                <p:tags r:id="rId4"/>
              </p:custDataLst>
            </p:nvPr>
          </p:nvSpPr>
          <p:spPr bwMode="auto">
            <a:xfrm>
              <a:off x="857224" y="434748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Oval 4"/>
            <p:cNvSpPr>
              <a:spLocks noChangeArrowheads="1"/>
            </p:cNvSpPr>
            <p:nvPr>
              <p:custDataLst>
                <p:tags r:id="rId5"/>
              </p:custDataLst>
            </p:nvPr>
          </p:nvSpPr>
          <p:spPr bwMode="auto">
            <a:xfrm>
              <a:off x="1589160" y="5004038"/>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0" name="直接箭头连接符 19"/>
            <p:cNvCxnSpPr>
              <a:stCxn id="18" idx="7"/>
              <a:endCxn id="15" idx="2"/>
            </p:cNvCxnSpPr>
            <p:nvPr/>
          </p:nvCxnSpPr>
          <p:spPr>
            <a:xfrm rot="5400000" flipH="1" flipV="1">
              <a:off x="1107270" y="3916339"/>
              <a:ext cx="491778" cy="474145"/>
            </a:xfrm>
            <a:prstGeom prst="straightConnector1">
              <a:avLst/>
            </a:prstGeom>
            <a:ln w="1905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a:stCxn id="15" idx="4"/>
              <a:endCxn id="19" idx="0"/>
            </p:cNvCxnSpPr>
            <p:nvPr/>
          </p:nvCxnSpPr>
          <p:spPr>
            <a:xfrm rot="5400000">
              <a:off x="1281792" y="4543959"/>
              <a:ext cx="919622" cy="537"/>
            </a:xfrm>
            <a:prstGeom prst="straightConnector1">
              <a:avLst/>
            </a:prstGeom>
            <a:ln w="1905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22" name="直接箭头连接符 21"/>
            <p:cNvCxnSpPr>
              <a:stCxn id="19" idx="2"/>
              <a:endCxn id="18" idx="5"/>
            </p:cNvCxnSpPr>
            <p:nvPr/>
          </p:nvCxnSpPr>
          <p:spPr>
            <a:xfrm rot="10800000">
              <a:off x="1116088" y="4649466"/>
              <a:ext cx="473073" cy="531466"/>
            </a:xfrm>
            <a:prstGeom prst="straightConnector1">
              <a:avLst/>
            </a:prstGeom>
            <a:ln w="1905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23" name="直接箭头连接符 22"/>
            <p:cNvCxnSpPr>
              <a:stCxn id="15" idx="6"/>
              <a:endCxn id="17" idx="1"/>
            </p:cNvCxnSpPr>
            <p:nvPr>
              <p:custDataLst>
                <p:tags r:id="rId6"/>
              </p:custDataLst>
            </p:nvPr>
          </p:nvCxnSpPr>
          <p:spPr>
            <a:xfrm>
              <a:off x="1893509" y="3907522"/>
              <a:ext cx="513794" cy="49177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4" name="直接箭头连接符 23"/>
            <p:cNvCxnSpPr>
              <a:stCxn id="17" idx="3"/>
              <a:endCxn id="19" idx="6"/>
            </p:cNvCxnSpPr>
            <p:nvPr>
              <p:custDataLst>
                <p:tags r:id="rId7"/>
              </p:custDataLst>
            </p:nvPr>
          </p:nvCxnSpPr>
          <p:spPr>
            <a:xfrm rot="5400000">
              <a:off x="1884673" y="4658302"/>
              <a:ext cx="531466" cy="513795"/>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17" idx="6"/>
              <a:endCxn id="16" idx="2"/>
            </p:cNvCxnSpPr>
            <p:nvPr>
              <p:custDataLst>
                <p:tags r:id="rId8"/>
              </p:custDataLst>
            </p:nvPr>
          </p:nvCxnSpPr>
          <p:spPr>
            <a:xfrm>
              <a:off x="2666166" y="4524383"/>
              <a:ext cx="478933" cy="1020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6" name="Oval 8"/>
            <p:cNvSpPr>
              <a:spLocks noChangeArrowheads="1"/>
            </p:cNvSpPr>
            <p:nvPr>
              <p:custDataLst>
                <p:tags r:id="rId9"/>
              </p:custDataLst>
            </p:nvPr>
          </p:nvSpPr>
          <p:spPr bwMode="auto">
            <a:xfrm>
              <a:off x="4999872" y="3714752"/>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7" name="Oval 7"/>
            <p:cNvSpPr>
              <a:spLocks noChangeArrowheads="1"/>
            </p:cNvSpPr>
            <p:nvPr>
              <p:custDataLst>
                <p:tags r:id="rId10"/>
              </p:custDataLst>
            </p:nvPr>
          </p:nvSpPr>
          <p:spPr bwMode="auto">
            <a:xfrm>
              <a:off x="6554739" y="434181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Oval 6"/>
            <p:cNvSpPr>
              <a:spLocks noChangeArrowheads="1"/>
            </p:cNvSpPr>
            <p:nvPr>
              <p:custDataLst>
                <p:tags r:id="rId11"/>
              </p:custDataLst>
            </p:nvPr>
          </p:nvSpPr>
          <p:spPr bwMode="auto">
            <a:xfrm>
              <a:off x="5772529" y="433161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Oval 5"/>
            <p:cNvSpPr>
              <a:spLocks noChangeArrowheads="1"/>
            </p:cNvSpPr>
            <p:nvPr>
              <p:custDataLst>
                <p:tags r:id="rId12"/>
              </p:custDataLst>
            </p:nvPr>
          </p:nvSpPr>
          <p:spPr bwMode="auto">
            <a:xfrm>
              <a:off x="4266864" y="433161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Oval 4"/>
            <p:cNvSpPr>
              <a:spLocks noChangeArrowheads="1"/>
            </p:cNvSpPr>
            <p:nvPr>
              <p:custDataLst>
                <p:tags r:id="rId13"/>
              </p:custDataLst>
            </p:nvPr>
          </p:nvSpPr>
          <p:spPr bwMode="auto">
            <a:xfrm>
              <a:off x="4998800" y="4988162"/>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箭头连接符 30"/>
            <p:cNvCxnSpPr>
              <a:stCxn id="29" idx="7"/>
              <a:endCxn id="26" idx="2"/>
            </p:cNvCxnSpPr>
            <p:nvPr/>
          </p:nvCxnSpPr>
          <p:spPr>
            <a:xfrm rot="5400000" flipH="1" flipV="1">
              <a:off x="4516910" y="3900463"/>
              <a:ext cx="491778" cy="474145"/>
            </a:xfrm>
            <a:prstGeom prst="straightConnector1">
              <a:avLst/>
            </a:prstGeom>
            <a:ln w="1905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a:stCxn id="26" idx="4"/>
              <a:endCxn id="30" idx="0"/>
            </p:cNvCxnSpPr>
            <p:nvPr/>
          </p:nvCxnSpPr>
          <p:spPr>
            <a:xfrm rot="5400000">
              <a:off x="4691432" y="4528083"/>
              <a:ext cx="919622" cy="537"/>
            </a:xfrm>
            <a:prstGeom prst="straightConnector1">
              <a:avLst/>
            </a:prstGeom>
            <a:ln w="1905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33" name="直接箭头连接符 32"/>
            <p:cNvCxnSpPr>
              <a:stCxn id="30" idx="2"/>
              <a:endCxn id="29" idx="5"/>
            </p:cNvCxnSpPr>
            <p:nvPr/>
          </p:nvCxnSpPr>
          <p:spPr>
            <a:xfrm rot="10800000">
              <a:off x="4525728" y="4633590"/>
              <a:ext cx="473073" cy="531466"/>
            </a:xfrm>
            <a:prstGeom prst="straightConnector1">
              <a:avLst/>
            </a:prstGeom>
            <a:ln w="1905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a:stCxn id="26" idx="6"/>
              <a:endCxn id="28" idx="1"/>
            </p:cNvCxnSpPr>
            <p:nvPr>
              <p:custDataLst>
                <p:tags r:id="rId14"/>
              </p:custDataLst>
            </p:nvPr>
          </p:nvCxnSpPr>
          <p:spPr>
            <a:xfrm>
              <a:off x="5303149" y="3891646"/>
              <a:ext cx="513794" cy="49177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5" name="直接箭头连接符 34"/>
            <p:cNvCxnSpPr>
              <a:stCxn id="28" idx="3"/>
              <a:endCxn id="30" idx="6"/>
            </p:cNvCxnSpPr>
            <p:nvPr>
              <p:custDataLst>
                <p:tags r:id="rId15"/>
              </p:custDataLst>
            </p:nvPr>
          </p:nvCxnSpPr>
          <p:spPr>
            <a:xfrm rot="5400000">
              <a:off x="5294313" y="4642426"/>
              <a:ext cx="531466" cy="513795"/>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6" name="右箭头 35"/>
            <p:cNvSpPr/>
            <p:nvPr>
              <p:custDataLst>
                <p:tags r:id="rId16"/>
              </p:custDataLst>
            </p:nvPr>
          </p:nvSpPr>
          <p:spPr>
            <a:xfrm>
              <a:off x="3714744" y="4429132"/>
              <a:ext cx="357190" cy="214314"/>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C0262E"/>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2">
            <a:extLst>
              <a:ext uri="{28A0092B-C50C-407E-A947-70E740481C1C}">
                <a14:useLocalDpi xmlns:a14="http://schemas.microsoft.com/office/drawing/2010/main" val="0"/>
              </a:ext>
            </a:extLst>
          </a:blip>
          <a:srcRect l="8356" t="7201" r="6180"/>
          <a:stretch>
            <a:fillRect/>
          </a:stretch>
        </p:blipFill>
        <p:spPr>
          <a:xfrm>
            <a:off x="1053073" y="1609782"/>
            <a:ext cx="5388939" cy="5206264"/>
          </a:xfrm>
          <a:prstGeom prst="rect">
            <a:avLst/>
          </a:prstGeom>
        </p:spPr>
      </p:pic>
      <p:sp>
        <p:nvSpPr>
          <p:cNvPr id="5" name="Text Box 4"/>
          <p:cNvSpPr txBox="1">
            <a:spLocks noChangeArrowheads="1"/>
          </p:cNvSpPr>
          <p:nvPr/>
        </p:nvSpPr>
        <p:spPr bwMode="auto">
          <a:xfrm>
            <a:off x="3404293" y="2965026"/>
            <a:ext cx="2611107" cy="1015663"/>
          </a:xfrm>
          <a:prstGeom prst="rect">
            <a:avLst/>
          </a:prstGeom>
          <a:noFill/>
          <a:ln w="9525">
            <a:noFill/>
            <a:miter lim="800000"/>
          </a:ln>
          <a:effectLst/>
        </p:spPr>
        <p:txBody>
          <a:bodyPr wrap="square">
            <a:spAutoFit/>
          </a:bodyPr>
          <a:lstStyle/>
          <a:p>
            <a:pPr algn="just">
              <a:lnSpc>
                <a:spcPct val="150000"/>
              </a:lnSpc>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边上</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带有权的图称为带权图，也称作网。</a:t>
            </a:r>
          </a:p>
        </p:txBody>
      </p:sp>
      <p:sp>
        <p:nvSpPr>
          <p:cNvPr id="19" name="TextBox 4"/>
          <p:cNvSpPr txBox="1"/>
          <p:nvPr/>
        </p:nvSpPr>
        <p:spPr>
          <a:xfrm>
            <a:off x="6616502" y="1372023"/>
            <a:ext cx="5078201" cy="2064769"/>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图中每一条边都可以附有一个对应的数值，这种与边相关的数值称为权。权可以表示从一个顶点到另一个顶点的距离或花费的代价</a:t>
            </a: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20" name="组合 19"/>
          <p:cNvGrpSpPr/>
          <p:nvPr/>
        </p:nvGrpSpPr>
        <p:grpSpPr>
          <a:xfrm>
            <a:off x="7261765" y="3809706"/>
            <a:ext cx="2694665" cy="1764845"/>
            <a:chOff x="2224535" y="2510284"/>
            <a:chExt cx="2694665" cy="1764845"/>
          </a:xfrm>
        </p:grpSpPr>
        <p:sp>
          <p:nvSpPr>
            <p:cNvPr id="21" name="Freeform 16"/>
            <p:cNvSpPr/>
            <p:nvPr>
              <p:custDataLst>
                <p:tags r:id="rId1"/>
              </p:custDataLst>
            </p:nvPr>
          </p:nvSpPr>
          <p:spPr bwMode="auto">
            <a:xfrm>
              <a:off x="3210998" y="3587899"/>
              <a:ext cx="412066" cy="407847"/>
            </a:xfrm>
            <a:custGeom>
              <a:avLst/>
              <a:gdLst/>
              <a:ahLst/>
              <a:cxnLst>
                <a:cxn ang="0">
                  <a:pos x="0" y="327"/>
                </a:cxn>
                <a:cxn ang="0">
                  <a:pos x="330" y="0"/>
                </a:cxn>
              </a:cxnLst>
              <a:rect l="0" t="0" r="r" b="b"/>
              <a:pathLst>
                <a:path w="330" h="327">
                  <a:moveTo>
                    <a:pt x="0" y="327"/>
                  </a:moveTo>
                  <a:lnTo>
                    <a:pt x="33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Freeform 15"/>
            <p:cNvSpPr/>
            <p:nvPr>
              <p:custDataLst>
                <p:tags r:id="rId2"/>
              </p:custDataLst>
            </p:nvPr>
          </p:nvSpPr>
          <p:spPr bwMode="auto">
            <a:xfrm>
              <a:off x="2521723" y="3600371"/>
              <a:ext cx="418310" cy="349227"/>
            </a:xfrm>
            <a:custGeom>
              <a:avLst/>
              <a:gdLst/>
              <a:ahLst/>
              <a:cxnLst>
                <a:cxn ang="0">
                  <a:pos x="0" y="0"/>
                </a:cxn>
                <a:cxn ang="0">
                  <a:pos x="335" y="280"/>
                </a:cxn>
              </a:cxnLst>
              <a:rect l="0" t="0" r="r" b="b"/>
              <a:pathLst>
                <a:path w="335" h="280">
                  <a:moveTo>
                    <a:pt x="0" y="0"/>
                  </a:moveTo>
                  <a:lnTo>
                    <a:pt x="335" y="2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4" name="Freeform 14"/>
            <p:cNvSpPr/>
            <p:nvPr>
              <p:custDataLst>
                <p:tags r:id="rId3"/>
              </p:custDataLst>
            </p:nvPr>
          </p:nvSpPr>
          <p:spPr bwMode="auto">
            <a:xfrm>
              <a:off x="3209429" y="2787171"/>
              <a:ext cx="437040" cy="452748"/>
            </a:xfrm>
            <a:custGeom>
              <a:avLst/>
              <a:gdLst/>
              <a:ahLst/>
              <a:cxnLst>
                <a:cxn ang="0">
                  <a:pos x="0" y="0"/>
                </a:cxn>
                <a:cxn ang="0">
                  <a:pos x="350" y="363"/>
                </a:cxn>
              </a:cxnLst>
              <a:rect l="0" t="0" r="r" b="b"/>
              <a:pathLst>
                <a:path w="350" h="363">
                  <a:moveTo>
                    <a:pt x="0" y="0"/>
                  </a:moveTo>
                  <a:lnTo>
                    <a:pt x="350" y="3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Oval 13"/>
            <p:cNvSpPr>
              <a:spLocks noChangeArrowheads="1"/>
            </p:cNvSpPr>
            <p:nvPr>
              <p:custDataLst>
                <p:tags r:id="rId4"/>
              </p:custDataLst>
            </p:nvPr>
          </p:nvSpPr>
          <p:spPr bwMode="auto">
            <a:xfrm>
              <a:off x="2861365" y="2510284"/>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6" name="Oval 12"/>
            <p:cNvSpPr>
              <a:spLocks noChangeArrowheads="1"/>
            </p:cNvSpPr>
            <p:nvPr>
              <p:custDataLst>
                <p:tags r:id="rId5"/>
              </p:custDataLst>
            </p:nvPr>
          </p:nvSpPr>
          <p:spPr bwMode="auto">
            <a:xfrm>
              <a:off x="2224535" y="3266111"/>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7" name="Oval 11"/>
            <p:cNvSpPr>
              <a:spLocks noChangeArrowheads="1"/>
            </p:cNvSpPr>
            <p:nvPr>
              <p:custDataLst>
                <p:tags r:id="rId6"/>
              </p:custDataLst>
            </p:nvPr>
          </p:nvSpPr>
          <p:spPr bwMode="auto">
            <a:xfrm>
              <a:off x="2892583" y="3887237"/>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8" name="Oval 10"/>
            <p:cNvSpPr>
              <a:spLocks noChangeArrowheads="1"/>
            </p:cNvSpPr>
            <p:nvPr>
              <p:custDataLst>
                <p:tags r:id="rId7"/>
              </p:custDataLst>
            </p:nvPr>
          </p:nvSpPr>
          <p:spPr bwMode="auto">
            <a:xfrm>
              <a:off x="3535656" y="3247403"/>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9" name="Oval 9"/>
            <p:cNvSpPr>
              <a:spLocks noChangeArrowheads="1"/>
            </p:cNvSpPr>
            <p:nvPr>
              <p:custDataLst>
                <p:tags r:id="rId8"/>
              </p:custDataLst>
            </p:nvPr>
          </p:nvSpPr>
          <p:spPr bwMode="auto">
            <a:xfrm>
              <a:off x="4565822" y="3284820"/>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0" name="Freeform 8"/>
            <p:cNvSpPr/>
            <p:nvPr>
              <p:custDataLst>
                <p:tags r:id="rId9"/>
              </p:custDataLst>
            </p:nvPr>
          </p:nvSpPr>
          <p:spPr bwMode="auto">
            <a:xfrm>
              <a:off x="2514231" y="2815858"/>
              <a:ext cx="393336" cy="460231"/>
            </a:xfrm>
            <a:custGeom>
              <a:avLst/>
              <a:gdLst/>
              <a:ahLst/>
              <a:cxnLst>
                <a:cxn ang="0">
                  <a:pos x="0" y="369"/>
                </a:cxn>
                <a:cxn ang="0">
                  <a:pos x="315" y="0"/>
                </a:cxn>
              </a:cxnLst>
              <a:rect l="0" t="0" r="r" b="b"/>
              <a:pathLst>
                <a:path w="315" h="369">
                  <a:moveTo>
                    <a:pt x="0" y="369"/>
                  </a:moveTo>
                  <a:lnTo>
                    <a:pt x="315"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Line 7"/>
            <p:cNvSpPr>
              <a:spLocks noChangeShapeType="1"/>
            </p:cNvSpPr>
            <p:nvPr>
              <p:custDataLst>
                <p:tags r:id="rId10"/>
              </p:custDataLst>
            </p:nvPr>
          </p:nvSpPr>
          <p:spPr bwMode="auto">
            <a:xfrm flipV="1">
              <a:off x="3895278" y="3451950"/>
              <a:ext cx="668047" cy="748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2" name="Text Box 6"/>
            <p:cNvSpPr txBox="1">
              <a:spLocks noChangeArrowheads="1"/>
            </p:cNvSpPr>
            <p:nvPr/>
          </p:nvSpPr>
          <p:spPr bwMode="auto">
            <a:xfrm>
              <a:off x="3366909" y="3793011"/>
              <a:ext cx="273462"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9</a:t>
              </a:r>
            </a:p>
          </p:txBody>
        </p:sp>
        <p:sp>
          <p:nvSpPr>
            <p:cNvPr id="33" name="Text Box 5"/>
            <p:cNvSpPr txBox="1">
              <a:spLocks noChangeArrowheads="1"/>
            </p:cNvSpPr>
            <p:nvPr/>
          </p:nvSpPr>
          <p:spPr bwMode="auto">
            <a:xfrm>
              <a:off x="2433066" y="369266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4" name="Text Box 4"/>
            <p:cNvSpPr txBox="1">
              <a:spLocks noChangeArrowheads="1"/>
            </p:cNvSpPr>
            <p:nvPr/>
          </p:nvSpPr>
          <p:spPr bwMode="auto">
            <a:xfrm>
              <a:off x="2448370" y="2849422"/>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8</a:t>
              </a:r>
            </a:p>
          </p:txBody>
        </p:sp>
        <p:sp>
          <p:nvSpPr>
            <p:cNvPr id="35" name="Text Box 3"/>
            <p:cNvSpPr txBox="1">
              <a:spLocks noChangeArrowheads="1"/>
            </p:cNvSpPr>
            <p:nvPr/>
          </p:nvSpPr>
          <p:spPr bwMode="auto">
            <a:xfrm>
              <a:off x="3417960" y="275723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6" name="Text Box 2"/>
            <p:cNvSpPr txBox="1">
              <a:spLocks noChangeArrowheads="1"/>
            </p:cNvSpPr>
            <p:nvPr/>
          </p:nvSpPr>
          <p:spPr bwMode="auto">
            <a:xfrm>
              <a:off x="4090218" y="3138893"/>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6</a:t>
              </a:r>
            </a:p>
          </p:txBody>
        </p:sp>
      </p:grpSp>
      <p:sp>
        <p:nvSpPr>
          <p:cNvPr id="37" name="文本框 36"/>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术语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2000"/>
                                        <p:tgtEl>
                                          <p:spTgt spid="19"/>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1250"/>
                                        <p:tgtEl>
                                          <p:spTgt spid="5"/>
                                        </p:tgtEl>
                                      </p:cBhvr>
                                    </p:animEffect>
                                  </p:childTnLst>
                                </p:cTn>
                              </p:par>
                            </p:childTnLst>
                          </p:cTn>
                        </p:par>
                        <p:par>
                          <p:cTn id="16" fill="hold">
                            <p:stCondLst>
                              <p:cond delay="4000"/>
                            </p:stCondLst>
                            <p:childTnLst>
                              <p:par>
                                <p:cTn id="17" presetID="1"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5" y="147128"/>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
        <p:nvSpPr>
          <p:cNvPr id="9" name="Text Box 4"/>
          <p:cNvSpPr txBox="1">
            <a:spLocks noChangeArrowheads="1"/>
          </p:cNvSpPr>
          <p:nvPr/>
        </p:nvSpPr>
        <p:spPr bwMode="auto">
          <a:xfrm>
            <a:off x="4735178" y="3151296"/>
            <a:ext cx="6823687" cy="1292662"/>
          </a:xfrm>
          <a:prstGeom prst="rect">
            <a:avLst/>
          </a:prstGeom>
          <a:noFill/>
          <a:ln w="9525">
            <a:noFill/>
            <a:miter lim="800000"/>
          </a:ln>
          <a:effectLst/>
        </p:spPr>
        <p:txBody>
          <a:bodyPr wrap="square">
            <a:spAutoFit/>
          </a:bodyPr>
          <a:lstStyle>
            <a:defPPr>
              <a:defRPr lang="zh-CN"/>
            </a:defPPr>
            <a:lvl1pPr algn="just">
              <a:lnSpc>
                <a:spcPct val="13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252095" indent="-252095">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邻接矩阵</a:t>
            </a:r>
            <a:r>
              <a:rPr lang="zh-CN" altLang="en-US" dirty="0">
                <a:solidFill>
                  <a:srgbClr val="000000"/>
                </a:solidFill>
                <a:latin typeface="微软雅黑" panose="020B0503020204020204" pitchFamily="34" charset="-122"/>
                <a:ea typeface="微软雅黑" panose="020B0503020204020204" pitchFamily="34" charset="-122"/>
              </a:rPr>
              <a:t>是表示顶点之间邻接关系的矩阵。设</a:t>
            </a:r>
            <a:r>
              <a:rPr lang="en-US" altLang="zh-CN" dirty="0">
                <a:solidFill>
                  <a:srgbClr val="000000"/>
                </a:solidFill>
                <a:latin typeface="微软雅黑" panose="020B0503020204020204" pitchFamily="34" charset="-122"/>
                <a:ea typeface="微软雅黑" panose="020B0503020204020204" pitchFamily="34" charset="-122"/>
              </a:rPr>
              <a:t>G=(V</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E)</a:t>
            </a:r>
            <a:r>
              <a:rPr lang="zh-CN" altLang="en-US" dirty="0">
                <a:solidFill>
                  <a:srgbClr val="000000"/>
                </a:solidFill>
                <a:latin typeface="微软雅黑" panose="020B0503020204020204" pitchFamily="34" charset="-122"/>
                <a:ea typeface="微软雅黑" panose="020B0503020204020204" pitchFamily="34" charset="-122"/>
              </a:rPr>
              <a:t>是含有</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（设</a:t>
            </a:r>
            <a:r>
              <a:rPr lang="en-US" altLang="zh-CN" dirty="0">
                <a:solidFill>
                  <a:srgbClr val="000000"/>
                </a:solidFill>
                <a:latin typeface="微软雅黑" panose="020B0503020204020204" pitchFamily="34" charset="-122"/>
                <a:ea typeface="微软雅黑" panose="020B0503020204020204" pitchFamily="34" charset="-122"/>
              </a:rPr>
              <a:t>n&gt;0</a:t>
            </a:r>
            <a:r>
              <a:rPr lang="zh-CN" altLang="en-US" dirty="0">
                <a:solidFill>
                  <a:srgbClr val="000000"/>
                </a:solidFill>
                <a:latin typeface="微软雅黑" panose="020B0503020204020204" pitchFamily="34" charset="-122"/>
                <a:ea typeface="微软雅黑" panose="020B0503020204020204" pitchFamily="34" charset="-122"/>
              </a:rPr>
              <a:t>）个顶点的图，各顶点的编号为</a:t>
            </a:r>
            <a:r>
              <a:rPr lang="en-US" altLang="zh-CN" dirty="0">
                <a:solidFill>
                  <a:srgbClr val="000000"/>
                </a:solidFill>
                <a:latin typeface="微软雅黑" panose="020B0503020204020204" pitchFamily="34" charset="-122"/>
                <a:ea typeface="微软雅黑" panose="020B0503020204020204" pitchFamily="34" charset="-122"/>
              </a:rPr>
              <a:t>0</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n-1</a:t>
            </a:r>
            <a:r>
              <a:rPr lang="zh-CN" altLang="en-US" dirty="0">
                <a:solidFill>
                  <a:srgbClr val="000000"/>
                </a:solidFill>
                <a:latin typeface="微软雅黑" panose="020B0503020204020204" pitchFamily="34" charset="-122"/>
                <a:ea typeface="微软雅黑" panose="020B0503020204020204" pitchFamily="34" charset="-122"/>
              </a:rPr>
              <a:t>，则</a:t>
            </a:r>
            <a:r>
              <a:rPr lang="en-US" altLang="zh-CN" dirty="0">
                <a:solidFill>
                  <a:srgbClr val="000000"/>
                </a:solidFill>
                <a:latin typeface="微软雅黑" panose="020B0503020204020204" pitchFamily="34" charset="-122"/>
                <a:ea typeface="微软雅黑" panose="020B0503020204020204" pitchFamily="34" charset="-122"/>
              </a:rPr>
              <a:t>G</a:t>
            </a:r>
            <a:r>
              <a:rPr lang="zh-CN" altLang="en-US" dirty="0">
                <a:solidFill>
                  <a:srgbClr val="000000"/>
                </a:solidFill>
                <a:latin typeface="微软雅黑" panose="020B0503020204020204" pitchFamily="34" charset="-122"/>
                <a:ea typeface="微软雅黑" panose="020B0503020204020204" pitchFamily="34" charset="-122"/>
              </a:rPr>
              <a:t>的邻接矩阵数组</a:t>
            </a:r>
            <a:r>
              <a:rPr lang="en-US" altLang="zh-CN" dirty="0">
                <a:solidFill>
                  <a:srgbClr val="000000"/>
                </a:solidFill>
                <a:latin typeface="微软雅黑" panose="020B0503020204020204" pitchFamily="34" charset="-122"/>
                <a:ea typeface="微软雅黑" panose="020B0503020204020204" pitchFamily="34" charset="-122"/>
              </a:rPr>
              <a:t>A</a:t>
            </a:r>
            <a:r>
              <a:rPr lang="zh-CN" altLang="en-US" dirty="0">
                <a:solidFill>
                  <a:srgbClr val="000000"/>
                </a:solidFill>
                <a:latin typeface="微软雅黑" panose="020B0503020204020204" pitchFamily="34" charset="-122"/>
                <a:ea typeface="微软雅黑" panose="020B0503020204020204" pitchFamily="34" charset="-122"/>
              </a:rPr>
              <a:t>是</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阶方阵。</a:t>
            </a:r>
          </a:p>
        </p:txBody>
      </p:sp>
      <p:grpSp>
        <p:nvGrpSpPr>
          <p:cNvPr id="28" name="组合 27"/>
          <p:cNvGrpSpPr/>
          <p:nvPr/>
        </p:nvGrpSpPr>
        <p:grpSpPr>
          <a:xfrm>
            <a:off x="1235749" y="1363553"/>
            <a:ext cx="3082335" cy="517274"/>
            <a:chOff x="1396240" y="2304668"/>
            <a:chExt cx="2107000" cy="480002"/>
          </a:xfrm>
        </p:grpSpPr>
        <p:sp>
          <p:nvSpPr>
            <p:cNvPr id="29" name="矩形: 圆角 28"/>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文本框 29"/>
            <p:cNvSpPr txBox="1"/>
            <p:nvPr>
              <p:custDataLst>
                <p:tags r:id="rId2"/>
              </p:custDataLst>
            </p:nvPr>
          </p:nvSpPr>
          <p:spPr>
            <a:xfrm>
              <a:off x="1433295" y="2360437"/>
              <a:ext cx="2069945" cy="341762"/>
            </a:xfrm>
            <a:prstGeom prst="rect">
              <a:avLst/>
            </a:prstGeom>
            <a:noFill/>
          </p:spPr>
          <p:txBody>
            <a:bodyPr wrap="square" rtlCol="0">
              <a:spAutoFit/>
            </a:bodyPr>
            <a:lstStyle/>
            <a:p>
              <a:pPr algn="ctr"/>
              <a:r>
                <a:rPr lang="en-US" altLang="zh-CN" b="1" dirty="0" smtClean="0">
                  <a:solidFill>
                    <a:schemeClr val="lt1"/>
                  </a:solidFill>
                  <a:latin typeface="微软雅黑" panose="020B0503020204020204" pitchFamily="34" charset="-122"/>
                  <a:ea typeface="微软雅黑" panose="020B0503020204020204" pitchFamily="34" charset="-122"/>
                </a:rPr>
                <a:t>7.2.1 </a:t>
              </a:r>
              <a:r>
                <a:rPr lang="zh-CN" altLang="en-US" b="1" dirty="0" smtClean="0">
                  <a:solidFill>
                    <a:schemeClr val="lt1"/>
                  </a:solidFill>
                  <a:latin typeface="微软雅黑" panose="020B0503020204020204" pitchFamily="34" charset="-122"/>
                  <a:ea typeface="微软雅黑" panose="020B0503020204020204" pitchFamily="34" charset="-122"/>
                </a:rPr>
                <a:t>邻接矩阵</a:t>
              </a:r>
            </a:p>
          </p:txBody>
        </p:sp>
      </p:grpSp>
      <p:grpSp>
        <p:nvGrpSpPr>
          <p:cNvPr id="5" name="组合 4"/>
          <p:cNvGrpSpPr/>
          <p:nvPr/>
        </p:nvGrpSpPr>
        <p:grpSpPr>
          <a:xfrm>
            <a:off x="624260" y="2103833"/>
            <a:ext cx="3732477" cy="3886565"/>
            <a:chOff x="624260" y="2103833"/>
            <a:chExt cx="3732477" cy="3886565"/>
          </a:xfrm>
        </p:grpSpPr>
        <p:pic>
          <p:nvPicPr>
            <p:cNvPr id="20" name="图片 19"/>
            <p:cNvPicPr>
              <a:picLocks noChangeAspect="1"/>
            </p:cNvPicPr>
            <p:nvPr/>
          </p:nvPicPr>
          <p:blipFill rotWithShape="1">
            <a:blip r:embed="rId4" cstate="print">
              <a:extLst>
                <a:ext uri="{28A0092B-C50C-407E-A947-70E740481C1C}">
                  <a14:useLocalDpi xmlns:a14="http://schemas.microsoft.com/office/drawing/2010/main" val="0"/>
                </a:ext>
              </a:extLst>
            </a:blip>
            <a:srcRect l="9547" t="2443" r="7739" b="5173"/>
            <a:stretch>
              <a:fillRect/>
            </a:stretch>
          </p:blipFill>
          <p:spPr>
            <a:xfrm>
              <a:off x="624260" y="2103833"/>
              <a:ext cx="3732477" cy="3886565"/>
            </a:xfrm>
            <a:prstGeom prst="rect">
              <a:avLst/>
            </a:prstGeom>
          </p:spPr>
        </p:pic>
        <p:sp>
          <p:nvSpPr>
            <p:cNvPr id="3" name="文本框 2"/>
            <p:cNvSpPr txBox="1"/>
            <p:nvPr/>
          </p:nvSpPr>
          <p:spPr>
            <a:xfrm>
              <a:off x="2359683" y="2967789"/>
              <a:ext cx="1121455" cy="646331"/>
            </a:xfrm>
            <a:prstGeom prst="rect">
              <a:avLst/>
            </a:prstGeom>
            <a:noFill/>
          </p:spPr>
          <p:txBody>
            <a:bodyPr wrap="square" rtlCol="0">
              <a:spAutoFit/>
            </a:bodyPr>
            <a:lstStyle/>
            <a:p>
              <a:r>
                <a:rPr lang="zh-CN" altLang="en-US" dirty="0" smtClean="0">
                  <a:solidFill>
                    <a:srgbClr val="000000"/>
                  </a:solidFill>
                  <a:latin typeface="微软雅黑" panose="020B0503020204020204" pitchFamily="34" charset="-122"/>
                  <a:ea typeface="微软雅黑" panose="020B0503020204020204" pitchFamily="34" charset="-122"/>
                </a:rPr>
                <a:t>邻接矩阵存储方法</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9821" y="1492333"/>
            <a:ext cx="5388939" cy="5206264"/>
            <a:chOff x="709822" y="1492333"/>
            <a:chExt cx="5388938" cy="5206264"/>
          </a:xfrm>
        </p:grpSpPr>
        <p:pic>
          <p:nvPicPr>
            <p:cNvPr id="23" name="图片 22"/>
            <p:cNvPicPr>
              <a:picLocks noChangeAspect="1"/>
            </p:cNvPicPr>
            <p:nvPr/>
          </p:nvPicPr>
          <p:blipFill rotWithShape="1">
            <a:blip r:embed="rId4">
              <a:extLst>
                <a:ext uri="{28A0092B-C50C-407E-A947-70E740481C1C}">
                  <a14:useLocalDpi xmlns:a14="http://schemas.microsoft.com/office/drawing/2010/main" val="0"/>
                </a:ext>
              </a:extLst>
            </a:blip>
            <a:srcRect l="8356" t="7201" r="6180"/>
            <a:stretch>
              <a:fillRect/>
            </a:stretch>
          </p:blipFill>
          <p:spPr>
            <a:xfrm>
              <a:off x="709822" y="1492333"/>
              <a:ext cx="5388938" cy="5206264"/>
            </a:xfrm>
            <a:prstGeom prst="rect">
              <a:avLst/>
            </a:prstGeom>
          </p:spPr>
        </p:pic>
        <p:sp>
          <p:nvSpPr>
            <p:cNvPr id="5" name="Text Box 4"/>
            <p:cNvSpPr txBox="1">
              <a:spLocks noChangeArrowheads="1"/>
            </p:cNvSpPr>
            <p:nvPr/>
          </p:nvSpPr>
          <p:spPr bwMode="auto">
            <a:xfrm>
              <a:off x="3029412" y="3108529"/>
              <a:ext cx="2611106" cy="553998"/>
            </a:xfrm>
            <a:prstGeom prst="rect">
              <a:avLst/>
            </a:prstGeom>
            <a:noFill/>
            <a:ln w="9525">
              <a:noFill/>
              <a:miter lim="800000"/>
            </a:ln>
            <a:effectLst/>
          </p:spPr>
          <p:txBody>
            <a:bodyPr wrap="square">
              <a:spAutoFit/>
            </a:bodyPr>
            <a:lstStyle/>
            <a:p>
              <a:pPr algn="just">
                <a:lnSpc>
                  <a:spcPct val="150000"/>
                </a:lnSpc>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不带权图和带权图</a:t>
              </a:r>
            </a:p>
          </p:txBody>
        </p:sp>
      </p:grpSp>
      <p:sp>
        <p:nvSpPr>
          <p:cNvPr id="39" name="文本框 38"/>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grpSp>
        <p:nvGrpSpPr>
          <p:cNvPr id="40" name="组合 39"/>
          <p:cNvGrpSpPr/>
          <p:nvPr/>
        </p:nvGrpSpPr>
        <p:grpSpPr>
          <a:xfrm>
            <a:off x="6207904" y="1796193"/>
            <a:ext cx="5807635" cy="1500198"/>
            <a:chOff x="1071538" y="642918"/>
            <a:chExt cx="6215106" cy="1500198"/>
          </a:xfrm>
        </p:grpSpPr>
        <p:sp>
          <p:nvSpPr>
            <p:cNvPr id="41" name="TextBox 4"/>
            <p:cNvSpPr txBox="1"/>
            <p:nvPr/>
          </p:nvSpPr>
          <p:spPr>
            <a:xfrm>
              <a:off x="1071538" y="642918"/>
              <a:ext cx="3357586" cy="706755"/>
            </a:xfrm>
            <a:prstGeom prst="rect">
              <a:avLst/>
            </a:prstGeom>
            <a:noFill/>
          </p:spPr>
          <p:txBody>
            <a:bodyPr wrap="square" rtlCol="0">
              <a:spAutoFit/>
            </a:bodyPr>
            <a:lstStyle/>
            <a:p>
              <a:pPr algn="l">
                <a:lnSpc>
                  <a:spcPct val="100000"/>
                </a:lnSpc>
                <a:spcBef>
                  <a:spcPts val="0"/>
                </a:spcBef>
              </a:pP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是不带权图，则：</a:t>
              </a:r>
            </a:p>
          </p:txBody>
        </p:sp>
        <p:sp>
          <p:nvSpPr>
            <p:cNvPr id="42" name="Rectangle 5"/>
            <p:cNvSpPr>
              <a:spLocks noChangeArrowheads="1"/>
            </p:cNvSpPr>
            <p:nvPr/>
          </p:nvSpPr>
          <p:spPr bwMode="auto">
            <a:xfrm>
              <a:off x="1857356" y="1520148"/>
              <a:ext cx="1118207" cy="363848"/>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u="none" strike="noStrike" cap="none" normalizeH="0" baseline="0" dirty="0" err="1"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43" name="Rectangle 4"/>
            <p:cNvSpPr>
              <a:spLocks noChangeArrowheads="1"/>
            </p:cNvSpPr>
            <p:nvPr/>
          </p:nvSpPr>
          <p:spPr bwMode="auto">
            <a:xfrm>
              <a:off x="3355397" y="1285860"/>
              <a:ext cx="3931247" cy="363848"/>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若</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dirty="0" err="1"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)∈E(G)</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或者</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&lt;</a:t>
              </a:r>
              <a:r>
                <a:rPr kumimoji="0" lang="en-US" altLang="zh-CN" sz="1600" i="1" u="none" strike="noStrike" cap="none" normalizeH="0" baseline="0" dirty="0" err="1"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&gt;∈E(G)</a:t>
              </a:r>
            </a:p>
          </p:txBody>
        </p:sp>
        <p:sp>
          <p:nvSpPr>
            <p:cNvPr id="44" name="Rectangle 3"/>
            <p:cNvSpPr>
              <a:spLocks noChangeArrowheads="1"/>
            </p:cNvSpPr>
            <p:nvPr/>
          </p:nvSpPr>
          <p:spPr bwMode="auto">
            <a:xfrm>
              <a:off x="3346771" y="1779268"/>
              <a:ext cx="1582419" cy="363848"/>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   </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其他</a:t>
              </a:r>
            </a:p>
          </p:txBody>
        </p:sp>
        <p:sp>
          <p:nvSpPr>
            <p:cNvPr id="45" name="AutoShape 2"/>
            <p:cNvSpPr/>
            <p:nvPr>
              <p:custDataLst>
                <p:tags r:id="rId2"/>
              </p:custDataLst>
            </p:nvPr>
          </p:nvSpPr>
          <p:spPr bwMode="auto">
            <a:xfrm>
              <a:off x="3057514" y="1400305"/>
              <a:ext cx="195174" cy="554949"/>
            </a:xfrm>
            <a:prstGeom prst="leftBrace">
              <a:avLst>
                <a:gd name="adj1" fmla="val 23665"/>
                <a:gd name="adj2" fmla="val 50000"/>
              </a:avLst>
            </a:prstGeom>
            <a:ln w="19050">
              <a:solidFill>
                <a:schemeClr val="accent2"/>
              </a:solidFill>
              <a:tailEnd type="none" w="sm" len="sm"/>
            </a:ln>
          </p:spPr>
          <p:style>
            <a:lnRef idx="2">
              <a:schemeClr val="accent2"/>
            </a:lnRef>
            <a:fillRef idx="0">
              <a:schemeClr val="accent2"/>
            </a:fillRef>
            <a:effectRef idx="1">
              <a:schemeClr val="accent2"/>
            </a:effectRef>
            <a:fontRef idx="minor">
              <a:schemeClr val="tx1"/>
            </a:fontRef>
          </p:style>
          <p:txBody>
            <a:bodyPr vert="horz" wrap="square" lIns="126000" tIns="0" rIns="0" bIns="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46" name="组合 45"/>
          <p:cNvGrpSpPr/>
          <p:nvPr/>
        </p:nvGrpSpPr>
        <p:grpSpPr>
          <a:xfrm>
            <a:off x="6078689" y="3585649"/>
            <a:ext cx="5936851" cy="1785950"/>
            <a:chOff x="1071538" y="2428868"/>
            <a:chExt cx="6929486" cy="1785950"/>
          </a:xfrm>
        </p:grpSpPr>
        <p:sp>
          <p:nvSpPr>
            <p:cNvPr id="47" name="TextBox 12"/>
            <p:cNvSpPr txBox="1"/>
            <p:nvPr/>
          </p:nvSpPr>
          <p:spPr>
            <a:xfrm>
              <a:off x="1071538" y="2428868"/>
              <a:ext cx="4857784" cy="398780"/>
            </a:xfrm>
            <a:prstGeom prst="rect">
              <a:avLst/>
            </a:prstGeom>
            <a:noFill/>
          </p:spPr>
          <p:txBody>
            <a:bodyPr wrap="square" rtlCol="0">
              <a:spAutoFit/>
            </a:bodyPr>
            <a:lstStyle/>
            <a:p>
              <a:pPr algn="l">
                <a:lnSpc>
                  <a:spcPct val="100000"/>
                </a:lnSpc>
                <a:spcBef>
                  <a:spcPts val="0"/>
                </a:spcBef>
              </a:pP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是带权图，则：</a:t>
              </a:r>
            </a:p>
          </p:txBody>
        </p:sp>
        <p:sp>
          <p:nvSpPr>
            <p:cNvPr id="48" name="Rectangle 16"/>
            <p:cNvSpPr>
              <a:spLocks noChangeArrowheads="1"/>
            </p:cNvSpPr>
            <p:nvPr/>
          </p:nvSpPr>
          <p:spPr bwMode="auto">
            <a:xfrm>
              <a:off x="1978834" y="3562432"/>
              <a:ext cx="916754" cy="33805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49" name="Rectangle 15"/>
            <p:cNvSpPr>
              <a:spLocks noChangeArrowheads="1"/>
            </p:cNvSpPr>
            <p:nvPr/>
          </p:nvSpPr>
          <p:spPr bwMode="auto">
            <a:xfrm>
              <a:off x="3275118" y="3214686"/>
              <a:ext cx="4725906" cy="33805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w</a:t>
              </a:r>
              <a:r>
                <a:rPr kumimoji="0" lang="en-US" altLang="zh-CN" sz="1600" i="1" u="none" strike="noStrike" cap="none" normalizeH="0" baseline="-3000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ij</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若</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并且</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)∈E(G)</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或者</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&lt;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&gt;∈E(G)</a:t>
              </a:r>
            </a:p>
          </p:txBody>
        </p:sp>
        <p:sp>
          <p:nvSpPr>
            <p:cNvPr id="50" name="Rectangle 14"/>
            <p:cNvSpPr>
              <a:spLocks noChangeArrowheads="1"/>
            </p:cNvSpPr>
            <p:nvPr/>
          </p:nvSpPr>
          <p:spPr bwMode="auto">
            <a:xfrm>
              <a:off x="3275118" y="3538701"/>
              <a:ext cx="1475107" cy="33805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若</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51" name="AutoShape 13"/>
            <p:cNvSpPr/>
            <p:nvPr>
              <p:custDataLst>
                <p:tags r:id="rId1"/>
              </p:custDataLst>
            </p:nvPr>
          </p:nvSpPr>
          <p:spPr bwMode="auto">
            <a:xfrm>
              <a:off x="3033238" y="3321019"/>
              <a:ext cx="181440" cy="725271"/>
            </a:xfrm>
            <a:prstGeom prst="leftBrace">
              <a:avLst>
                <a:gd name="adj1" fmla="val 33287"/>
                <a:gd name="adj2" fmla="val 50000"/>
              </a:avLst>
            </a:prstGeom>
            <a:ln w="19050">
              <a:solidFill>
                <a:schemeClr val="accent2"/>
              </a:solidFill>
              <a:tailEnd type="none" w="sm" len="sm"/>
            </a:ln>
          </p:spPr>
          <p:style>
            <a:lnRef idx="2">
              <a:schemeClr val="accent2"/>
            </a:lnRef>
            <a:fillRef idx="0">
              <a:schemeClr val="accent2"/>
            </a:fillRef>
            <a:effectRef idx="1">
              <a:schemeClr val="accent2"/>
            </a:effectRef>
            <a:fontRef idx="minor">
              <a:schemeClr val="tx1"/>
            </a:fontRef>
          </p:style>
          <p:txBody>
            <a:bodyPr vert="horz" wrap="square" lIns="126000" tIns="0" rIns="0" bIns="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Rectangle 12"/>
            <p:cNvSpPr>
              <a:spLocks noChangeArrowheads="1"/>
            </p:cNvSpPr>
            <p:nvPr/>
          </p:nvSpPr>
          <p:spPr bwMode="auto">
            <a:xfrm>
              <a:off x="3275118" y="3876759"/>
              <a:ext cx="1613974" cy="338059"/>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其他</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1000"/>
                                        <p:tgtEl>
                                          <p:spTgt spid="46"/>
                                        </p:tgtEl>
                                      </p:cBhvr>
                                    </p:animEffect>
                                    <p:anim calcmode="lin" valueType="num">
                                      <p:cBhvr>
                                        <p:cTn id="17" dur="1000" fill="hold"/>
                                        <p:tgtEl>
                                          <p:spTgt spid="46"/>
                                        </p:tgtEl>
                                        <p:attrNameLst>
                                          <p:attrName>ppt_x</p:attrName>
                                        </p:attrNameLst>
                                      </p:cBhvr>
                                      <p:tavLst>
                                        <p:tav tm="0">
                                          <p:val>
                                            <p:strVal val="#ppt_x"/>
                                          </p:val>
                                        </p:tav>
                                        <p:tav tm="100000">
                                          <p:val>
                                            <p:strVal val="#ppt_x"/>
                                          </p:val>
                                        </p:tav>
                                      </p:tavLst>
                                    </p:anim>
                                    <p:anim calcmode="lin" valueType="num">
                                      <p:cBhvr>
                                        <p:cTn id="1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85189" y="1244433"/>
            <a:ext cx="3365403" cy="4646688"/>
          </a:xfrm>
          <a:prstGeom prst="rect">
            <a:avLst/>
          </a:prstGeom>
        </p:spPr>
      </p:pic>
      <p:grpSp>
        <p:nvGrpSpPr>
          <p:cNvPr id="13" name="组合 39"/>
          <p:cNvGrpSpPr/>
          <p:nvPr/>
        </p:nvGrpSpPr>
        <p:grpSpPr>
          <a:xfrm>
            <a:off x="5474351" y="1372078"/>
            <a:ext cx="2000263" cy="2306198"/>
            <a:chOff x="1785918" y="3786190"/>
            <a:chExt cx="1843238" cy="2162060"/>
          </a:xfrm>
        </p:grpSpPr>
        <p:sp>
          <p:nvSpPr>
            <p:cNvPr id="14" name="Line 27"/>
            <p:cNvSpPr>
              <a:spLocks noChangeShapeType="1"/>
            </p:cNvSpPr>
            <p:nvPr>
              <p:custDataLst>
                <p:tags r:id="rId7"/>
              </p:custDataLst>
            </p:nvPr>
          </p:nvSpPr>
          <p:spPr bwMode="auto">
            <a:xfrm>
              <a:off x="2656096" y="4001638"/>
              <a:ext cx="11788" cy="39347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Line 26"/>
            <p:cNvSpPr>
              <a:spLocks noChangeShapeType="1"/>
            </p:cNvSpPr>
            <p:nvPr>
              <p:custDataLst>
                <p:tags r:id="rId8"/>
              </p:custDataLst>
            </p:nvPr>
          </p:nvSpPr>
          <p:spPr bwMode="auto">
            <a:xfrm flipV="1">
              <a:off x="2673242" y="4742099"/>
              <a:ext cx="1071" cy="3526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Freeform 25"/>
            <p:cNvSpPr/>
            <p:nvPr>
              <p:custDataLst>
                <p:tags r:id="rId9"/>
              </p:custDataLst>
            </p:nvPr>
          </p:nvSpPr>
          <p:spPr bwMode="auto">
            <a:xfrm>
              <a:off x="2824345" y="4592418"/>
              <a:ext cx="465095" cy="1134"/>
            </a:xfrm>
            <a:custGeom>
              <a:avLst/>
              <a:gdLst/>
              <a:ahLst/>
              <a:cxnLst>
                <a:cxn ang="0">
                  <a:pos x="434" y="0"/>
                </a:cxn>
                <a:cxn ang="0">
                  <a:pos x="0" y="22"/>
                </a:cxn>
              </a:cxnLst>
              <a:rect l="0" t="0" r="r" b="b"/>
              <a:pathLst>
                <a:path w="434" h="22">
                  <a:moveTo>
                    <a:pt x="434" y="0"/>
                  </a:moveTo>
                  <a:lnTo>
                    <a:pt x="0" y="2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Line 24"/>
            <p:cNvSpPr>
              <a:spLocks noChangeShapeType="1"/>
            </p:cNvSpPr>
            <p:nvPr>
              <p:custDataLst>
                <p:tags r:id="rId10"/>
              </p:custDataLst>
            </p:nvPr>
          </p:nvSpPr>
          <p:spPr bwMode="auto">
            <a:xfrm>
              <a:off x="2118129" y="4595820"/>
              <a:ext cx="384722" cy="113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Freeform 23"/>
            <p:cNvSpPr/>
            <p:nvPr>
              <p:custDataLst>
                <p:tags r:id="rId11"/>
              </p:custDataLst>
            </p:nvPr>
          </p:nvSpPr>
          <p:spPr bwMode="auto">
            <a:xfrm>
              <a:off x="2033469" y="4697875"/>
              <a:ext cx="503675" cy="446771"/>
            </a:xfrm>
            <a:custGeom>
              <a:avLst/>
              <a:gdLst/>
              <a:ahLst/>
              <a:cxnLst>
                <a:cxn ang="0">
                  <a:pos x="0" y="0"/>
                </a:cxn>
                <a:cxn ang="0">
                  <a:pos x="470" y="394"/>
                </a:cxn>
              </a:cxnLst>
              <a:rect l="0" t="0" r="r" b="b"/>
              <a:pathLst>
                <a:path w="470" h="394">
                  <a:moveTo>
                    <a:pt x="0" y="0"/>
                  </a:moveTo>
                  <a:lnTo>
                    <a:pt x="470" y="39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Freeform 22"/>
            <p:cNvSpPr/>
            <p:nvPr>
              <p:custDataLst>
                <p:tags r:id="rId12"/>
              </p:custDataLst>
            </p:nvPr>
          </p:nvSpPr>
          <p:spPr bwMode="auto">
            <a:xfrm>
              <a:off x="2787909" y="4699009"/>
              <a:ext cx="571189" cy="455843"/>
            </a:xfrm>
            <a:custGeom>
              <a:avLst/>
              <a:gdLst/>
              <a:ahLst/>
              <a:cxnLst>
                <a:cxn ang="0">
                  <a:pos x="0" y="402"/>
                </a:cxn>
                <a:cxn ang="0">
                  <a:pos x="533" y="0"/>
                </a:cxn>
              </a:cxnLst>
              <a:rect l="0" t="0" r="r" b="b"/>
              <a:pathLst>
                <a:path w="533" h="402">
                  <a:moveTo>
                    <a:pt x="0" y="402"/>
                  </a:moveTo>
                  <a:lnTo>
                    <a:pt x="53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Freeform 21"/>
            <p:cNvSpPr/>
            <p:nvPr>
              <p:custDataLst>
                <p:tags r:id="rId13"/>
              </p:custDataLst>
            </p:nvPr>
          </p:nvSpPr>
          <p:spPr bwMode="auto">
            <a:xfrm>
              <a:off x="2833990" y="4020914"/>
              <a:ext cx="498316" cy="400279"/>
            </a:xfrm>
            <a:custGeom>
              <a:avLst/>
              <a:gdLst/>
              <a:ahLst/>
              <a:cxnLst>
                <a:cxn ang="0">
                  <a:pos x="465" y="353"/>
                </a:cxn>
                <a:cxn ang="0">
                  <a:pos x="0" y="0"/>
                </a:cxn>
              </a:cxnLst>
              <a:rect l="0" t="0" r="r" b="b"/>
              <a:pathLst>
                <a:path w="465" h="353">
                  <a:moveTo>
                    <a:pt x="465" y="353"/>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Freeform 9"/>
            <p:cNvSpPr/>
            <p:nvPr>
              <p:custDataLst>
                <p:tags r:id="rId14"/>
              </p:custDataLst>
            </p:nvPr>
          </p:nvSpPr>
          <p:spPr bwMode="auto">
            <a:xfrm>
              <a:off x="2032397" y="4037924"/>
              <a:ext cx="521893" cy="419557"/>
            </a:xfrm>
            <a:custGeom>
              <a:avLst/>
              <a:gdLst/>
              <a:ahLst/>
              <a:cxnLst>
                <a:cxn ang="0">
                  <a:pos x="487" y="0"/>
                </a:cxn>
                <a:cxn ang="0">
                  <a:pos x="0" y="369"/>
                </a:cxn>
              </a:cxnLst>
              <a:rect l="0" t="0" r="r" b="b"/>
              <a:pathLst>
                <a:path w="487" h="369">
                  <a:moveTo>
                    <a:pt x="487" y="0"/>
                  </a:moveTo>
                  <a:lnTo>
                    <a:pt x="0" y="36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Oval 8"/>
            <p:cNvSpPr>
              <a:spLocks noChangeArrowheads="1"/>
            </p:cNvSpPr>
            <p:nvPr>
              <p:custDataLst>
                <p:tags r:id="rId15"/>
              </p:custDataLst>
            </p:nvPr>
          </p:nvSpPr>
          <p:spPr bwMode="auto">
            <a:xfrm>
              <a:off x="2500298" y="3786190"/>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Consolas" panose="020B0609020204030204" pitchFamily="49" charset="0"/>
                  <a:ea typeface="仿宋" panose="02010609060101010101" pitchFamily="49" charset="-122"/>
                  <a:cs typeface="Consolas" panose="020B0609020204030204" pitchFamily="49" charset="0"/>
                </a:rPr>
                <a:t>1</a:t>
              </a:r>
            </a:p>
          </p:txBody>
        </p:sp>
        <p:sp>
          <p:nvSpPr>
            <p:cNvPr id="23" name="Oval 7"/>
            <p:cNvSpPr>
              <a:spLocks noChangeArrowheads="1"/>
            </p:cNvSpPr>
            <p:nvPr>
              <p:custDataLst>
                <p:tags r:id="rId16"/>
              </p:custDataLst>
            </p:nvPr>
          </p:nvSpPr>
          <p:spPr bwMode="auto">
            <a:xfrm>
              <a:off x="2518926" y="44030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Consolas" panose="020B0609020204030204" pitchFamily="49" charset="0"/>
                  <a:ea typeface="仿宋" panose="02010609060101010101" pitchFamily="49" charset="-122"/>
                  <a:cs typeface="Consolas" panose="020B0609020204030204" pitchFamily="49" charset="0"/>
                </a:rPr>
                <a:t>3</a:t>
              </a:r>
            </a:p>
          </p:txBody>
        </p:sp>
        <p:sp>
          <p:nvSpPr>
            <p:cNvPr id="24" name="Oval 6"/>
            <p:cNvSpPr>
              <a:spLocks noChangeArrowheads="1"/>
            </p:cNvSpPr>
            <p:nvPr>
              <p:custDataLst>
                <p:tags r:id="rId17"/>
              </p:custDataLst>
            </p:nvPr>
          </p:nvSpPr>
          <p:spPr bwMode="auto">
            <a:xfrm>
              <a:off x="3291583" y="44030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Consolas" panose="020B0609020204030204" pitchFamily="49" charset="0"/>
                  <a:ea typeface="仿宋" panose="02010609060101010101" pitchFamily="49" charset="-122"/>
                  <a:cs typeface="Consolas" panose="020B0609020204030204" pitchFamily="49" charset="0"/>
                </a:rPr>
                <a:t>0</a:t>
              </a:r>
            </a:p>
          </p:txBody>
        </p:sp>
        <p:sp>
          <p:nvSpPr>
            <p:cNvPr id="25" name="Oval 5"/>
            <p:cNvSpPr>
              <a:spLocks noChangeArrowheads="1"/>
            </p:cNvSpPr>
            <p:nvPr>
              <p:custDataLst>
                <p:tags r:id="rId18"/>
              </p:custDataLst>
            </p:nvPr>
          </p:nvSpPr>
          <p:spPr bwMode="auto">
            <a:xfrm>
              <a:off x="1785918" y="44030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Consolas" panose="020B0609020204030204" pitchFamily="49" charset="0"/>
                  <a:ea typeface="仿宋" panose="02010609060101010101" pitchFamily="49" charset="-122"/>
                  <a:cs typeface="Consolas" panose="020B0609020204030204" pitchFamily="49" charset="0"/>
                </a:rPr>
                <a:t>2</a:t>
              </a:r>
            </a:p>
          </p:txBody>
        </p:sp>
        <p:sp>
          <p:nvSpPr>
            <p:cNvPr id="26" name="Oval 4"/>
            <p:cNvSpPr>
              <a:spLocks noChangeArrowheads="1"/>
            </p:cNvSpPr>
            <p:nvPr>
              <p:custDataLst>
                <p:tags r:id="rId19"/>
              </p:custDataLst>
            </p:nvPr>
          </p:nvSpPr>
          <p:spPr bwMode="auto">
            <a:xfrm>
              <a:off x="2517854" y="5059600"/>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Consolas" panose="020B0609020204030204" pitchFamily="49" charset="0"/>
                  <a:ea typeface="仿宋" panose="02010609060101010101" pitchFamily="49" charset="-122"/>
                  <a:cs typeface="Consolas" panose="020B0609020204030204" pitchFamily="49" charset="0"/>
                </a:rPr>
                <a:t>4</a:t>
              </a:r>
            </a:p>
          </p:txBody>
        </p:sp>
        <p:sp>
          <p:nvSpPr>
            <p:cNvPr id="27" name="Text Box 2"/>
            <p:cNvSpPr txBox="1">
              <a:spLocks noChangeArrowheads="1"/>
            </p:cNvSpPr>
            <p:nvPr/>
          </p:nvSpPr>
          <p:spPr bwMode="auto">
            <a:xfrm>
              <a:off x="1862219" y="5594462"/>
              <a:ext cx="1766937" cy="353788"/>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）一个有向图</a:t>
              </a:r>
            </a:p>
          </p:txBody>
        </p:sp>
      </p:grpSp>
      <p:sp>
        <p:nvSpPr>
          <p:cNvPr id="28" name="右箭头 27"/>
          <p:cNvSpPr/>
          <p:nvPr>
            <p:custDataLst>
              <p:tags r:id="rId2"/>
            </p:custDataLst>
          </p:nvPr>
        </p:nvSpPr>
        <p:spPr>
          <a:xfrm>
            <a:off x="7831799" y="2157896"/>
            <a:ext cx="428628"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29" name="Rectangle 5"/>
          <p:cNvSpPr>
            <a:spLocks noChangeArrowheads="1"/>
          </p:cNvSpPr>
          <p:nvPr>
            <p:custDataLst>
              <p:tags r:id="rId3"/>
            </p:custDataLst>
          </p:nvPr>
        </p:nvSpPr>
        <p:spPr bwMode="auto">
          <a:xfrm>
            <a:off x="8546179" y="1300640"/>
            <a:ext cx="2428892" cy="2000264"/>
          </a:xfrm>
          <a:prstGeom prst="rect">
            <a:avLst/>
          </a:prstGeom>
          <a:solidFill>
            <a:schemeClr val="lt1"/>
          </a:solidFill>
          <a:ln>
            <a:solidFill>
              <a:schemeClr val="accent5"/>
            </a:solidFill>
            <a:tailEnd type="none" w="sm" len="sm"/>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vert="horz" wrap="square" lIns="216000" tIns="108000" rIns="0" bIns="10800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p>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30" name="组合 72"/>
          <p:cNvGrpSpPr/>
          <p:nvPr/>
        </p:nvGrpSpPr>
        <p:grpSpPr>
          <a:xfrm>
            <a:off x="8699445" y="3515230"/>
            <a:ext cx="3061443" cy="2320219"/>
            <a:chOff x="4368077" y="2857496"/>
            <a:chExt cx="3061443" cy="2320219"/>
          </a:xfrm>
        </p:grpSpPr>
        <p:graphicFrame>
          <p:nvGraphicFramePr>
            <p:cNvPr id="31" name="Object 3"/>
            <p:cNvGraphicFramePr>
              <a:graphicFrameLocks noChangeAspect="1"/>
            </p:cNvGraphicFramePr>
            <p:nvPr/>
          </p:nvGraphicFramePr>
          <p:xfrm>
            <a:off x="4368077" y="3601750"/>
            <a:ext cx="2000264" cy="1575965"/>
          </p:xfrm>
          <a:graphic>
            <a:graphicData uri="http://schemas.openxmlformats.org/presentationml/2006/ole">
              <mc:AlternateContent xmlns:mc="http://schemas.openxmlformats.org/markup-compatibility/2006">
                <mc:Choice xmlns:v="urn:schemas-microsoft-com:vml" Requires="v">
                  <p:oleObj spid="_x0000_s2072" r:id="rId22" imgW="1257300" imgH="990600" progId="">
                    <p:embed/>
                  </p:oleObj>
                </mc:Choice>
                <mc:Fallback>
                  <p:oleObj r:id="rId22" imgW="1257300" imgH="990600" progId="">
                    <p:embed/>
                    <p:pic>
                      <p:nvPicPr>
                        <p:cNvPr id="0" name="Object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68077" y="3601750"/>
                          <a:ext cx="2000264" cy="1575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下箭头 31"/>
            <p:cNvSpPr/>
            <p:nvPr>
              <p:custDataLst>
                <p:tags r:id="rId6"/>
              </p:custDataLst>
            </p:nvPr>
          </p:nvSpPr>
          <p:spPr>
            <a:xfrm>
              <a:off x="5357818" y="2857496"/>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33" name="TextBox 61"/>
            <p:cNvSpPr txBox="1"/>
            <p:nvPr/>
          </p:nvSpPr>
          <p:spPr>
            <a:xfrm>
              <a:off x="5572132" y="2857496"/>
              <a:ext cx="1857388" cy="338554"/>
            </a:xfrm>
            <a:prstGeom prst="rect">
              <a:avLst/>
            </a:prstGeom>
            <a:noFill/>
          </p:spPr>
          <p:txBody>
            <a:bodyPr wrap="square" rtlCol="0">
              <a:spAutoFit/>
            </a:bodyPr>
            <a:lstStyle/>
            <a:p>
              <a:pPr algn="l">
                <a:lnSpc>
                  <a:spcPct val="100000"/>
                </a:lnSpc>
                <a:spcBef>
                  <a:spcPts val="0"/>
                </a:spcBef>
              </a:pPr>
              <a:r>
                <a:rPr lang="zh-CN" altLang="en-US" sz="16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更直观的表示</a:t>
              </a:r>
            </a:p>
          </p:txBody>
        </p:sp>
      </p:grpSp>
      <p:grpSp>
        <p:nvGrpSpPr>
          <p:cNvPr id="34" name="组合 73"/>
          <p:cNvGrpSpPr/>
          <p:nvPr/>
        </p:nvGrpSpPr>
        <p:grpSpPr>
          <a:xfrm>
            <a:off x="9046243" y="4158166"/>
            <a:ext cx="2714644" cy="2226720"/>
            <a:chOff x="4714876" y="3500438"/>
            <a:chExt cx="2714644" cy="2226720"/>
          </a:xfrm>
        </p:grpSpPr>
        <p:cxnSp>
          <p:nvCxnSpPr>
            <p:cNvPr id="35" name="直接连接符 34"/>
            <p:cNvCxnSpPr/>
            <p:nvPr/>
          </p:nvCxnSpPr>
          <p:spPr>
            <a:xfrm>
              <a:off x="4714876" y="3500438"/>
              <a:ext cx="1928826" cy="1857388"/>
            </a:xfrm>
            <a:prstGeom prst="line">
              <a:avLst/>
            </a:pr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cxnSp>
        <p:sp>
          <p:nvSpPr>
            <p:cNvPr id="36" name="TextBox 66"/>
            <p:cNvSpPr txBox="1"/>
            <p:nvPr/>
          </p:nvSpPr>
          <p:spPr>
            <a:xfrm>
              <a:off x="6429388" y="5357826"/>
              <a:ext cx="1000132" cy="369332"/>
            </a:xfrm>
            <a:prstGeom prst="rect">
              <a:avLst/>
            </a:prstGeom>
            <a:noFill/>
          </p:spPr>
          <p:txBody>
            <a:bodyPr wrap="square" rtlCol="0">
              <a:spAutoFit/>
            </a:bodyPr>
            <a:lstStyle/>
            <a:p>
              <a:pPr algn="l">
                <a:lnSpc>
                  <a:spcPct val="100000"/>
                </a:lnSpc>
                <a:spcBef>
                  <a:spcPts val="0"/>
                </a:spcBef>
              </a:pP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不对称</a:t>
              </a:r>
            </a:p>
          </p:txBody>
        </p:sp>
      </p:grpSp>
      <p:grpSp>
        <p:nvGrpSpPr>
          <p:cNvPr id="37" name="组合 74"/>
          <p:cNvGrpSpPr/>
          <p:nvPr/>
        </p:nvGrpSpPr>
        <p:grpSpPr>
          <a:xfrm>
            <a:off x="4261078" y="5303319"/>
            <a:ext cx="4429159" cy="896901"/>
            <a:chOff x="3500430" y="5592922"/>
            <a:chExt cx="4429158" cy="896901"/>
          </a:xfrm>
        </p:grpSpPr>
        <p:sp>
          <p:nvSpPr>
            <p:cNvPr id="38" name="TextBox 67"/>
            <p:cNvSpPr txBox="1"/>
            <p:nvPr/>
          </p:nvSpPr>
          <p:spPr>
            <a:xfrm>
              <a:off x="4429125" y="5857894"/>
              <a:ext cx="3500463" cy="400110"/>
            </a:xfrm>
            <a:prstGeom prst="rect">
              <a:avLst/>
            </a:prstGeom>
            <a:noFill/>
          </p:spPr>
          <p:txBody>
            <a:bodyPr wrap="square" rtlCol="0">
              <a:spAutoFit/>
            </a:bodyPr>
            <a:lstStyle/>
            <a:p>
              <a:pPr algn="l">
                <a:lnSpc>
                  <a:spcPct val="100000"/>
                </a:lnSpc>
                <a:spcBef>
                  <a:spcPts val="0"/>
                </a:spcBef>
              </a:pPr>
              <a:r>
                <a:rPr lang="zh-CN" altLang="en-US"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有向图的邻接矩阵不一定对称！</a:t>
              </a:r>
            </a:p>
          </p:txBody>
        </p:sp>
        <p:grpSp>
          <p:nvGrpSpPr>
            <p:cNvPr id="39" name="组合 68"/>
            <p:cNvGrpSpPr/>
            <p:nvPr/>
          </p:nvGrpSpPr>
          <p:grpSpPr>
            <a:xfrm>
              <a:off x="3500430" y="5592922"/>
              <a:ext cx="896901" cy="896901"/>
              <a:chOff x="388951" y="5103867"/>
              <a:chExt cx="896901" cy="896901"/>
            </a:xfrm>
          </p:grpSpPr>
          <p:sp>
            <p:nvSpPr>
              <p:cNvPr id="40" name="椭圆 39"/>
              <p:cNvSpPr/>
              <p:nvPr>
                <p:custDataLst>
                  <p:tags r:id="rId4"/>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endParaRPr>
              </a:p>
            </p:txBody>
          </p:sp>
          <p:sp>
            <p:nvSpPr>
              <p:cNvPr id="41" name="椭圆 40"/>
              <p:cNvSpPr/>
              <p:nvPr>
                <p:custDataLst>
                  <p:tags r:id="rId5"/>
                </p:custDataLst>
              </p:nvPr>
            </p:nvSpPr>
            <p:spPr>
              <a:xfrm>
                <a:off x="479938" y="5204902"/>
                <a:ext cx="714380" cy="714380"/>
              </a:xfrm>
              <a:prstGeom prst="ellipse">
                <a:avLst/>
              </a:prstGeom>
              <a:solidFill>
                <a:schemeClr val="accent4"/>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endParaRPr>
              </a:p>
            </p:txBody>
          </p:sp>
          <p:sp>
            <p:nvSpPr>
              <p:cNvPr id="42" name="文本框 14"/>
              <p:cNvSpPr txBox="1"/>
              <p:nvPr/>
            </p:nvSpPr>
            <p:spPr>
              <a:xfrm>
                <a:off x="525186" y="5431228"/>
                <a:ext cx="646331" cy="369332"/>
              </a:xfrm>
              <a:prstGeom prst="rect">
                <a:avLst/>
              </a:prstGeom>
              <a:noFill/>
            </p:spPr>
            <p:txBody>
              <a:bodyPr wrap="none" rtlCol="0">
                <a:spAutoFit/>
              </a:bodyPr>
              <a:lstStyle/>
              <a:p>
                <a:r>
                  <a:rPr lang="zh-CN" altLang="en-US" sz="1800" b="1" smtClean="0">
                    <a:solidFill>
                      <a:srgbClr val="FFFFFF"/>
                    </a:solidFill>
                    <a:latin typeface="微软雅黑" panose="020B0503020204020204" pitchFamily="34" charset="-122"/>
                    <a:ea typeface="微软雅黑" panose="020B0503020204020204" pitchFamily="34" charset="-122"/>
                  </a:rPr>
                  <a:t>说明</a:t>
                </a:r>
                <a:endParaRPr lang="zh-CN" altLang="en-US" sz="1800" b="1" dirty="0" smtClean="0">
                  <a:solidFill>
                    <a:srgbClr val="FFFFFF"/>
                  </a:solidFill>
                  <a:latin typeface="微软雅黑" panose="020B0503020204020204" pitchFamily="34" charset="-122"/>
                  <a:ea typeface="微软雅黑" panose="020B0503020204020204" pitchFamily="34" charset="-122"/>
                </a:endParaRPr>
              </a:p>
            </p:txBody>
          </p:sp>
        </p:grpSp>
      </p:grpSp>
      <p:sp>
        <p:nvSpPr>
          <p:cNvPr id="43" name="文本框 42"/>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v="urn:schemas-microsoft-com:vml"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0-#ppt_w/2"/>
                                          </p:val>
                                        </p:tav>
                                        <p:tav tm="100000">
                                          <p:val>
                                            <p:strVal val="#ppt_x"/>
                                          </p:val>
                                        </p:tav>
                                      </p:tavLst>
                                    </p:anim>
                                    <p:anim calcmode="lin" valueType="num">
                                      <p:cBhvr additive="base">
                                        <p:cTn id="15" dur="500" fill="hold"/>
                                        <p:tgtEl>
                                          <p:spTgt spid="28"/>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5" y="147128"/>
            <a:ext cx="2339102" cy="46166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smtClean="0">
                <a:solidFill>
                  <a:schemeClr val="accent1"/>
                </a:solidFill>
                <a:latin typeface="微软雅黑" panose="020B0503020204020204" pitchFamily="34" charset="-122"/>
                <a:ea typeface="微软雅黑" panose="020B0503020204020204" pitchFamily="34" charset="-122"/>
              </a:rPr>
              <a:t>邻接矩阵的特点</a:t>
            </a:r>
          </a:p>
        </p:txBody>
      </p:sp>
      <p:sp>
        <p:nvSpPr>
          <p:cNvPr id="26" name="TextBox 60"/>
          <p:cNvSpPr txBox="1"/>
          <p:nvPr/>
        </p:nvSpPr>
        <p:spPr>
          <a:xfrm>
            <a:off x="288760" y="963836"/>
            <a:ext cx="8325853" cy="5632311"/>
          </a:xfrm>
          <a:prstGeom prst="rect">
            <a:avLst/>
          </a:prstGeom>
          <a:noFill/>
          <a:ln w="9525">
            <a:noFill/>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图的邻接矩阵表示是唯一的。</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对于含有</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个顶点的图，采用邻接矩阵存储时，无论是有向图还是无向图，也无论边的数目是多少，其存储空间均为</a:t>
            </a:r>
            <a:r>
              <a:rPr lang="en-US" altLang="zh-CN" dirty="0">
                <a:solidFill>
                  <a:srgbClr val="000000"/>
                </a:solidFill>
                <a:latin typeface="微软雅黑" panose="020B0503020204020204" pitchFamily="34" charset="-122"/>
                <a:ea typeface="微软雅黑" panose="020B0503020204020204" pitchFamily="34" charset="-122"/>
              </a:rPr>
              <a:t>O(n2)</a:t>
            </a:r>
            <a:r>
              <a:rPr lang="zh-CN" altLang="en-US" dirty="0">
                <a:solidFill>
                  <a:srgbClr val="000000"/>
                </a:solidFill>
                <a:latin typeface="微软雅黑" panose="020B0503020204020204" pitchFamily="34" charset="-122"/>
                <a:ea typeface="微软雅黑" panose="020B0503020204020204" pitchFamily="34" charset="-122"/>
              </a:rPr>
              <a:t>，所以邻接矩阵适合于存储边数较多的稠密图。</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无向图的邻接矩阵一定是一个对称矩阵。因此在顶点个数</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很大时可以采用对称矩阵的压缩存储方法减少存储空间</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对于无向图，邻接矩阵的第</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行（或第</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列）非零元素（或非∞元素）的个数正好是顶点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的度。</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有向图，邻接矩阵的第</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行（或第</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列）非零元素（或非∞元素）的个数正好是顶点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的出度（或入度）。</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用邻接矩阵方法存储图，确定任意两个顶点之间是否有边相连的时间为</a:t>
            </a:r>
            <a:r>
              <a:rPr lang="en-US" altLang="zh-CN" dirty="0">
                <a:solidFill>
                  <a:srgbClr val="000000"/>
                </a:solidFill>
                <a:latin typeface="微软雅黑" panose="020B0503020204020204" pitchFamily="34" charset="-122"/>
                <a:ea typeface="微软雅黑" panose="020B0503020204020204" pitchFamily="34" charset="-122"/>
              </a:rPr>
              <a:t>O(1)</a:t>
            </a:r>
            <a:r>
              <a:rPr lang="zh-CN" altLang="en-US" dirty="0" smtClean="0">
                <a:solidFill>
                  <a:srgbClr val="000000"/>
                </a:solidFill>
                <a:latin typeface="微软雅黑" panose="020B0503020204020204" pitchFamily="34" charset="-122"/>
                <a:ea typeface="微软雅黑" panose="020B0503020204020204" pitchFamily="34" charset="-122"/>
              </a:rPr>
              <a:t>。</a:t>
            </a: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10861" y="1592343"/>
            <a:ext cx="3365403" cy="464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9760" y="149579"/>
            <a:ext cx="2031325" cy="461665"/>
          </a:xfrm>
          <a:prstGeom prst="rect">
            <a:avLst/>
          </a:prstGeom>
          <a:noFill/>
        </p:spPr>
        <p:txBody>
          <a:bodyPr wrap="none" rtlCol="0" anchor="ctr">
            <a:spAutoFit/>
          </a:bodyPr>
          <a:lstStyle/>
          <a:p>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图邻接矩阵类</a:t>
            </a:r>
          </a:p>
        </p:txBody>
      </p:sp>
      <p:grpSp>
        <p:nvGrpSpPr>
          <p:cNvPr id="2" name="组合 1"/>
          <p:cNvGrpSpPr/>
          <p:nvPr/>
        </p:nvGrpSpPr>
        <p:grpSpPr>
          <a:xfrm>
            <a:off x="7296009" y="1607060"/>
            <a:ext cx="4826823" cy="4704575"/>
            <a:chOff x="6508390" y="1671394"/>
            <a:chExt cx="4826823" cy="4704575"/>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8076"/>
            <a:stretch>
              <a:fillRect/>
            </a:stretch>
          </p:blipFill>
          <p:spPr>
            <a:xfrm>
              <a:off x="6508390" y="1671394"/>
              <a:ext cx="4826823" cy="4704575"/>
            </a:xfrm>
            <a:prstGeom prst="rect">
              <a:avLst/>
            </a:prstGeom>
          </p:spPr>
        </p:pic>
        <p:sp>
          <p:nvSpPr>
            <p:cNvPr id="11" name="TextBox 10"/>
            <p:cNvSpPr txBox="1"/>
            <p:nvPr/>
          </p:nvSpPr>
          <p:spPr>
            <a:xfrm>
              <a:off x="7112819" y="2954729"/>
              <a:ext cx="1928825" cy="707886"/>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图的邻接矩阵类</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MatGraph</a:t>
              </a:r>
            </a:p>
          </p:txBody>
        </p:sp>
      </p:grpSp>
      <p:sp>
        <p:nvSpPr>
          <p:cNvPr id="18" name="TextBox 4"/>
          <p:cNvSpPr txBox="1"/>
          <p:nvPr>
            <p:custDataLst>
              <p:tags r:id="rId1"/>
            </p:custDataLst>
          </p:nvPr>
        </p:nvSpPr>
        <p:spPr>
          <a:xfrm>
            <a:off x="135123" y="1893127"/>
            <a:ext cx="7400575" cy="294538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import copy</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INF=0x3f3f3f3f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图邻接矩阵类</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__</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=0,e=0):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self.edges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邻接矩阵数组</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self.vexs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vexs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存放顶点</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的信息，暂未用</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顶点数</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=e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边数</a:t>
            </a:r>
          </a:p>
          <a:p>
            <a:pPr algn="l">
              <a:lnSpc>
                <a:spcPts val="23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图的基本运算算法</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grpSp>
        <p:nvGrpSpPr>
          <p:cNvPr id="19" name="组合 18"/>
          <p:cNvGrpSpPr/>
          <p:nvPr/>
        </p:nvGrpSpPr>
        <p:grpSpPr>
          <a:xfrm>
            <a:off x="688529" y="2697421"/>
            <a:ext cx="1643075" cy="3226058"/>
            <a:chOff x="1285852" y="2215348"/>
            <a:chExt cx="1643074" cy="3226058"/>
          </a:xfrm>
        </p:grpSpPr>
        <p:sp>
          <p:nvSpPr>
            <p:cNvPr id="20" name="TextBox 6"/>
            <p:cNvSpPr txBox="1"/>
            <p:nvPr/>
          </p:nvSpPr>
          <p:spPr>
            <a:xfrm>
              <a:off x="1285852" y="5072074"/>
              <a:ext cx="1643074" cy="369332"/>
            </a:xfrm>
            <a:prstGeom prst="rect">
              <a:avLst/>
            </a:prstGeom>
            <a:noFill/>
          </p:spPr>
          <p:txBody>
            <a:bodyPr wrap="square" rtlCol="0">
              <a:spAutoFit/>
            </a:bodyPr>
            <a:lstStyle/>
            <a:p>
              <a:pPr algn="l">
                <a:lnSpc>
                  <a:spcPct val="100000"/>
                </a:lnSpc>
                <a:spcBef>
                  <a:spcPts val="0"/>
                </a:spcBef>
              </a:pP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邻接矩阵</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p>
          </p:txBody>
        </p:sp>
        <p:cxnSp>
          <p:nvCxnSpPr>
            <p:cNvPr id="23" name="直接箭头连接符 22"/>
            <p:cNvCxnSpPr/>
            <p:nvPr/>
          </p:nvCxnSpPr>
          <p:spPr>
            <a:xfrm rot="5400000" flipH="1" flipV="1">
              <a:off x="571472" y="3643314"/>
              <a:ext cx="2857520" cy="1588"/>
            </a:xfrm>
            <a:prstGeom prst="straightConnector1">
              <a:avLst/>
            </a:prstGeom>
            <a:ln w="12700">
              <a:solidFill>
                <a:srgbClr val="525252"/>
              </a:solidFill>
              <a:prstDash val="dash"/>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4146949" y="1909682"/>
            <a:ext cx="2442343" cy="477054"/>
          </a:xfrm>
          <a:prstGeom prst="rect">
            <a:avLst/>
          </a:prstGeom>
          <a:noFill/>
        </p:spPr>
        <p:txBody>
          <a:bodyPr wrap="square" rtlCol="0">
            <a:spAutoFit/>
          </a:bodyPr>
          <a:lstStyle/>
          <a:p>
            <a:pPr algn="l">
              <a:lnSpc>
                <a:spcPts val="3000"/>
              </a:lnSpc>
              <a:spcBef>
                <a:spcPts val="0"/>
              </a:spcBef>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创建图的邻接矩阵</a:t>
            </a: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2109" y="1713815"/>
            <a:ext cx="3365403" cy="4646688"/>
          </a:xfrm>
          <a:prstGeom prst="rect">
            <a:avLst/>
          </a:prstGeom>
        </p:spPr>
      </p:pic>
      <p:sp>
        <p:nvSpPr>
          <p:cNvPr id="14" name="TextBox 7"/>
          <p:cNvSpPr txBox="1"/>
          <p:nvPr>
            <p:custDataLst>
              <p:tags r:id="rId1"/>
            </p:custDataLst>
          </p:nvPr>
        </p:nvSpPr>
        <p:spPr>
          <a:xfrm>
            <a:off x="4088953" y="2714127"/>
            <a:ext cx="2286016" cy="976403"/>
          </a:xfrm>
          <a:prstGeom prst="rect">
            <a:avLst/>
          </a:prstGeom>
          <a:solidFill>
            <a:schemeClr val="lt1"/>
          </a:solidFill>
          <a:ln>
            <a:solidFill>
              <a:schemeClr val="dk1"/>
            </a:solidFill>
          </a:ln>
        </p:spPr>
        <p:style>
          <a:lnRef idx="1">
            <a:schemeClr val="dk1"/>
          </a:lnRef>
          <a:fillRef idx="2">
            <a:schemeClr val="dk1"/>
          </a:fillRef>
          <a:effectRef idx="1">
            <a:schemeClr val="dk1"/>
          </a:effectRef>
          <a:fontRef idx="minor">
            <a:schemeClr val="dk1"/>
          </a:fontRef>
        </p:style>
        <p:txBody>
          <a:bodyPr wrap="square" lIns="144000" tIns="72000" bIns="72000" rtlCol="0">
            <a:spAutoFit/>
          </a:bodyPr>
          <a:lstStyle/>
          <a:p>
            <a:pPr marL="342900" indent="-342900" algn="l">
              <a:lnSpc>
                <a:spcPct val="100000"/>
              </a:lnSpc>
              <a:spcBef>
                <a:spcPts val="0"/>
              </a:spcBef>
              <a:buBlip>
                <a:blip r:embed="rId9"/>
              </a:buBlip>
            </a:pP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邻接矩阵数组</a:t>
            </a:r>
            <a:r>
              <a:rPr lang="en-US" altLang="zh-CN" sz="1800" i="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spcBef>
                <a:spcPts val="0"/>
              </a:spcBef>
              <a:buBlip>
                <a:blip r:embed="rId9"/>
              </a:buBlip>
            </a:pP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顶点数</a:t>
            </a:r>
            <a:r>
              <a:rPr lang="en-US" altLang="zh-CN" sz="1800" i="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a:p>
            <a:pPr marL="342900" indent="-342900" algn="l">
              <a:lnSpc>
                <a:spcPct val="100000"/>
              </a:lnSpc>
              <a:spcBef>
                <a:spcPts val="0"/>
              </a:spcBef>
              <a:buBlip>
                <a:blip r:embed="rId9"/>
              </a:buBlip>
            </a:pP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边数</a:t>
            </a:r>
            <a:r>
              <a:rPr lang="en-US" altLang="zh-CN" sz="1800" i="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5" name="TextBox 8"/>
          <p:cNvSpPr txBox="1"/>
          <p:nvPr>
            <p:custDataLst>
              <p:tags r:id="rId2"/>
            </p:custDataLst>
          </p:nvPr>
        </p:nvSpPr>
        <p:spPr>
          <a:xfrm>
            <a:off x="7232225" y="2987738"/>
            <a:ext cx="1428760" cy="369332"/>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00000"/>
              </a:lnSpc>
              <a:spcBef>
                <a:spcPts val="0"/>
              </a:spcBef>
            </a:pPr>
            <a:r>
              <a:rPr lang="zh-CN" altLang="zh-CN" sz="18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邻接矩阵</a:t>
            </a:r>
            <a:r>
              <a:rPr lang="en-US" altLang="zh-CN" sz="180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6" name="TextBox 9"/>
          <p:cNvSpPr txBox="1"/>
          <p:nvPr>
            <p:custDataLst>
              <p:tags r:id="rId3"/>
            </p:custDataLst>
          </p:nvPr>
        </p:nvSpPr>
        <p:spPr>
          <a:xfrm>
            <a:off x="3946079" y="3961631"/>
            <a:ext cx="8143932" cy="1398808"/>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CreateMatGraph(self,a,n,e):  #</a:t>
            </a: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通过数组</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建立图的邻接矩阵</a:t>
            </a:r>
          </a:p>
          <a:p>
            <a:pPr algn="l">
              <a:lnSpc>
                <a:spcPct val="100000"/>
              </a:lnSpc>
            </a:pP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self.n=n                       #</a:t>
            </a: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置顶点数和边数</a:t>
            </a:r>
          </a:p>
          <a:p>
            <a:pPr algn="l">
              <a:lnSpc>
                <a:spcPct val="100000"/>
              </a:lnSpc>
            </a:pP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self.e=e</a:t>
            </a:r>
            <a:endPar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self.edges=copy.deepcopy(a)    #</a:t>
            </a: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深拷贝</a:t>
            </a:r>
          </a:p>
        </p:txBody>
      </p:sp>
      <p:sp>
        <p:nvSpPr>
          <p:cNvPr id="17" name="右箭头 16"/>
          <p:cNvSpPr/>
          <p:nvPr>
            <p:custDataLst>
              <p:tags r:id="rId4"/>
            </p:custDataLst>
          </p:nvPr>
        </p:nvSpPr>
        <p:spPr>
          <a:xfrm>
            <a:off x="6446407" y="2999874"/>
            <a:ext cx="57150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grpSp>
        <p:nvGrpSpPr>
          <p:cNvPr id="18" name="组合 17"/>
          <p:cNvGrpSpPr/>
          <p:nvPr/>
        </p:nvGrpSpPr>
        <p:grpSpPr>
          <a:xfrm>
            <a:off x="1035551" y="1090144"/>
            <a:ext cx="3136543" cy="517275"/>
            <a:chOff x="1359185" y="2304668"/>
            <a:chExt cx="2144055" cy="480002"/>
          </a:xfrm>
        </p:grpSpPr>
        <p:sp>
          <p:nvSpPr>
            <p:cNvPr id="19" name="矩形: 圆角 28"/>
            <p:cNvSpPr/>
            <p:nvPr>
              <p:custDataLst>
                <p:tags r:id="rId5"/>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文本框 19"/>
            <p:cNvSpPr txBox="1"/>
            <p:nvPr>
              <p:custDataLst>
                <p:tags r:id="rId6"/>
              </p:custDataLst>
            </p:nvPr>
          </p:nvSpPr>
          <p:spPr>
            <a:xfrm>
              <a:off x="1359185" y="2405242"/>
              <a:ext cx="2144055" cy="314159"/>
            </a:xfrm>
            <a:prstGeom prst="rect">
              <a:avLst/>
            </a:prstGeom>
            <a:noFill/>
          </p:spPr>
          <p:txBody>
            <a:bodyPr wrap="square" rtlCol="0">
              <a:spAutoFit/>
            </a:bodyPr>
            <a:lstStyle/>
            <a:p>
              <a:pPr algn="ctr"/>
              <a:r>
                <a:rPr lang="zh-CN" altLang="en-US" sz="1600" b="1" dirty="0">
                  <a:solidFill>
                    <a:schemeClr val="lt1"/>
                  </a:solidFill>
                  <a:latin typeface="微软雅黑" panose="020B0503020204020204" pitchFamily="34" charset="-122"/>
                  <a:ea typeface="微软雅黑" panose="020B0503020204020204" pitchFamily="34" charset="-122"/>
                </a:rPr>
                <a:t>图基本运算在邻接矩阵中的实现</a:t>
              </a:r>
            </a:p>
          </p:txBody>
        </p:sp>
      </p:grpSp>
      <p:sp>
        <p:nvSpPr>
          <p:cNvPr id="21" name="文本框 20"/>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bldLvl="0" animBg="1"/>
      <p:bldP spid="15" grpId="0" bldLvl="0" animBg="1"/>
      <p:bldP spid="16" grpId="0" bldLvl="0" animBg="1"/>
      <p:bldP spid="1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338252" y="1849540"/>
            <a:ext cx="7185496" cy="3984131"/>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DispMatGraph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输出图的邻接矩阵</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self.edges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][j]==INF:</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print("%4s"%("∞"),end=' ')</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print("%5d"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self.edges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][j]),end=' ')</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p>
        </p:txBody>
      </p:sp>
      <p:sp>
        <p:nvSpPr>
          <p:cNvPr id="5" name="TextBox 4"/>
          <p:cNvSpPr txBox="1"/>
          <p:nvPr/>
        </p:nvSpPr>
        <p:spPr>
          <a:xfrm>
            <a:off x="674877" y="990630"/>
            <a:ext cx="1073455" cy="477054"/>
          </a:xfrm>
          <a:prstGeom prst="rect">
            <a:avLst/>
          </a:prstGeom>
          <a:noFill/>
        </p:spPr>
        <p:txBody>
          <a:bodyPr wrap="square" rtlCol="0">
            <a:spAutoFit/>
          </a:bodyPr>
          <a:lstStyle/>
          <a:p>
            <a:pPr algn="l">
              <a:lnSpc>
                <a:spcPts val="3000"/>
              </a:lnSpc>
              <a:spcBef>
                <a:spcPts val="0"/>
              </a:spcBef>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输出图</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7806" y="1907397"/>
            <a:ext cx="3713927" cy="3868405"/>
          </a:xfrm>
          <a:prstGeom prst="rect">
            <a:avLst/>
          </a:prstGeom>
        </p:spPr>
      </p:pic>
      <p:sp>
        <p:nvSpPr>
          <p:cNvPr id="19" name="文本框 18"/>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250"/>
                                        <p:tgtEl>
                                          <p:spTgt spid="5"/>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6377221" y="3047326"/>
            <a:ext cx="4308979" cy="3170099"/>
          </a:xfrm>
          <a:prstGeom prst="rect">
            <a:avLst/>
          </a:prstGeom>
          <a:noFill/>
          <a:ln w="9525">
            <a:noFill/>
            <a:miter lim="800000"/>
          </a:ln>
          <a:effectLst/>
        </p:spPr>
        <p:txBody>
          <a:bodyPr wrap="square">
            <a:spAutoFit/>
          </a:bodyPr>
          <a:lstStyle/>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if __name__ == '__main__':</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g=</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=5,5</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 [0,8,INF,5,INF],</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[INF,0,3,INF,INF],</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[INF,INF,0,INF,6],</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[INF,INF,9,0,INF],</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[INF,INF,INF,INF,0]]</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g.CreateMatGraph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a,n,e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g.DispMatGraph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18" name="组合 17"/>
          <p:cNvGrpSpPr/>
          <p:nvPr/>
        </p:nvGrpSpPr>
        <p:grpSpPr>
          <a:xfrm>
            <a:off x="6657786" y="1460417"/>
            <a:ext cx="1408711" cy="517274"/>
            <a:chOff x="1396240" y="2304668"/>
            <a:chExt cx="2107000" cy="480002"/>
          </a:xfrm>
        </p:grpSpPr>
        <p:sp>
          <p:nvSpPr>
            <p:cNvPr id="19" name="矩形: 圆角 18"/>
            <p:cNvSpPr/>
            <p:nvPr>
              <p:custDataLst>
                <p:tags r:id="rId1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文本框 19"/>
            <p:cNvSpPr txBox="1"/>
            <p:nvPr>
              <p:custDataLst>
                <p:tags r:id="rId12"/>
              </p:custDataLst>
            </p:nvPr>
          </p:nvSpPr>
          <p:spPr>
            <a:xfrm>
              <a:off x="1433293" y="2360437"/>
              <a:ext cx="2069947" cy="342720"/>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程序验证</a:t>
              </a:r>
            </a:p>
          </p:txBody>
        </p:sp>
      </p:grpSp>
      <p:pic>
        <p:nvPicPr>
          <p:cNvPr id="11" name="Picture 2"/>
          <p:cNvPicPr>
            <a:picLocks noChangeAspect="1" noChangeArrowheads="1"/>
          </p:cNvPicPr>
          <p:nvPr/>
        </p:nvPicPr>
        <p:blipFill>
          <a:blip r:embed="rId14" cstate="print"/>
          <a:srcRect/>
          <a:stretch>
            <a:fillRect/>
          </a:stretch>
        </p:blipFill>
        <p:spPr bwMode="auto">
          <a:xfrm>
            <a:off x="1296067" y="4072365"/>
            <a:ext cx="3086100" cy="2152650"/>
          </a:xfrm>
          <a:prstGeom prst="rect">
            <a:avLst/>
          </a:prstGeom>
          <a:noFill/>
          <a:ln w="9525">
            <a:noFill/>
            <a:miter lim="800000"/>
            <a:headEnd/>
            <a:tailEnd/>
          </a:ln>
        </p:spPr>
      </p:pic>
      <p:grpSp>
        <p:nvGrpSpPr>
          <p:cNvPr id="12" name="组合 11"/>
          <p:cNvGrpSpPr/>
          <p:nvPr/>
        </p:nvGrpSpPr>
        <p:grpSpPr>
          <a:xfrm>
            <a:off x="1370989" y="1204196"/>
            <a:ext cx="2694665" cy="2286016"/>
            <a:chOff x="1714480" y="4714884"/>
            <a:chExt cx="2694665" cy="2286016"/>
          </a:xfrm>
        </p:grpSpPr>
        <p:sp>
          <p:nvSpPr>
            <p:cNvPr id="13" name="Freeform 16"/>
            <p:cNvSpPr/>
            <p:nvPr>
              <p:custDataLst>
                <p:tags r:id="rId1"/>
              </p:custDataLst>
            </p:nvPr>
          </p:nvSpPr>
          <p:spPr bwMode="auto">
            <a:xfrm>
              <a:off x="2700943" y="5792499"/>
              <a:ext cx="412066" cy="407847"/>
            </a:xfrm>
            <a:custGeom>
              <a:avLst/>
              <a:gdLst/>
              <a:ahLst/>
              <a:cxnLst>
                <a:cxn ang="0">
                  <a:pos x="0" y="327"/>
                </a:cxn>
                <a:cxn ang="0">
                  <a:pos x="330" y="0"/>
                </a:cxn>
              </a:cxnLst>
              <a:rect l="0" t="0" r="r" b="b"/>
              <a:pathLst>
                <a:path w="330" h="327">
                  <a:moveTo>
                    <a:pt x="0" y="327"/>
                  </a:moveTo>
                  <a:lnTo>
                    <a:pt x="33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Freeform 15"/>
            <p:cNvSpPr/>
            <p:nvPr>
              <p:custDataLst>
                <p:tags r:id="rId2"/>
              </p:custDataLst>
            </p:nvPr>
          </p:nvSpPr>
          <p:spPr bwMode="auto">
            <a:xfrm>
              <a:off x="2011668" y="5804971"/>
              <a:ext cx="418310" cy="349227"/>
            </a:xfrm>
            <a:custGeom>
              <a:avLst/>
              <a:gdLst/>
              <a:ahLst/>
              <a:cxnLst>
                <a:cxn ang="0">
                  <a:pos x="0" y="0"/>
                </a:cxn>
                <a:cxn ang="0">
                  <a:pos x="335" y="280"/>
                </a:cxn>
              </a:cxnLst>
              <a:rect l="0" t="0" r="r" b="b"/>
              <a:pathLst>
                <a:path w="335" h="280">
                  <a:moveTo>
                    <a:pt x="0" y="0"/>
                  </a:moveTo>
                  <a:lnTo>
                    <a:pt x="335" y="2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Freeform 14"/>
            <p:cNvSpPr/>
            <p:nvPr>
              <p:custDataLst>
                <p:tags r:id="rId3"/>
              </p:custDataLst>
            </p:nvPr>
          </p:nvSpPr>
          <p:spPr bwMode="auto">
            <a:xfrm>
              <a:off x="2699374" y="4991771"/>
              <a:ext cx="437040" cy="452748"/>
            </a:xfrm>
            <a:custGeom>
              <a:avLst/>
              <a:gdLst/>
              <a:ahLst/>
              <a:cxnLst>
                <a:cxn ang="0">
                  <a:pos x="0" y="0"/>
                </a:cxn>
                <a:cxn ang="0">
                  <a:pos x="350" y="363"/>
                </a:cxn>
              </a:cxnLst>
              <a:rect l="0" t="0" r="r" b="b"/>
              <a:pathLst>
                <a:path w="350" h="363">
                  <a:moveTo>
                    <a:pt x="0" y="0"/>
                  </a:moveTo>
                  <a:lnTo>
                    <a:pt x="350" y="3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Oval 13"/>
            <p:cNvSpPr>
              <a:spLocks noChangeArrowheads="1"/>
            </p:cNvSpPr>
            <p:nvPr>
              <p:custDataLst>
                <p:tags r:id="rId4"/>
              </p:custDataLst>
            </p:nvPr>
          </p:nvSpPr>
          <p:spPr bwMode="auto">
            <a:xfrm>
              <a:off x="2351310" y="4714884"/>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1" name="Oval 12"/>
            <p:cNvSpPr>
              <a:spLocks noChangeArrowheads="1"/>
            </p:cNvSpPr>
            <p:nvPr>
              <p:custDataLst>
                <p:tags r:id="rId5"/>
              </p:custDataLst>
            </p:nvPr>
          </p:nvSpPr>
          <p:spPr bwMode="auto">
            <a:xfrm>
              <a:off x="1714480" y="5470711"/>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2" name="Oval 11"/>
            <p:cNvSpPr>
              <a:spLocks noChangeArrowheads="1"/>
            </p:cNvSpPr>
            <p:nvPr>
              <p:custDataLst>
                <p:tags r:id="rId6"/>
              </p:custDataLst>
            </p:nvPr>
          </p:nvSpPr>
          <p:spPr bwMode="auto">
            <a:xfrm>
              <a:off x="2382528" y="6091837"/>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3" name="Oval 10"/>
            <p:cNvSpPr>
              <a:spLocks noChangeArrowheads="1"/>
            </p:cNvSpPr>
            <p:nvPr>
              <p:custDataLst>
                <p:tags r:id="rId7"/>
              </p:custDataLst>
            </p:nvPr>
          </p:nvSpPr>
          <p:spPr bwMode="auto">
            <a:xfrm>
              <a:off x="3025601" y="5452003"/>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4" name="Oval 9"/>
            <p:cNvSpPr>
              <a:spLocks noChangeArrowheads="1"/>
            </p:cNvSpPr>
            <p:nvPr>
              <p:custDataLst>
                <p:tags r:id="rId8"/>
              </p:custDataLst>
            </p:nvPr>
          </p:nvSpPr>
          <p:spPr bwMode="auto">
            <a:xfrm>
              <a:off x="4055767" y="5489420"/>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5" name="Freeform 8"/>
            <p:cNvSpPr/>
            <p:nvPr>
              <p:custDataLst>
                <p:tags r:id="rId9"/>
              </p:custDataLst>
            </p:nvPr>
          </p:nvSpPr>
          <p:spPr bwMode="auto">
            <a:xfrm>
              <a:off x="2004176" y="5020458"/>
              <a:ext cx="393336" cy="460231"/>
            </a:xfrm>
            <a:custGeom>
              <a:avLst/>
              <a:gdLst/>
              <a:ahLst/>
              <a:cxnLst>
                <a:cxn ang="0">
                  <a:pos x="0" y="369"/>
                </a:cxn>
                <a:cxn ang="0">
                  <a:pos x="315" y="0"/>
                </a:cxn>
              </a:cxnLst>
              <a:rect l="0" t="0" r="r" b="b"/>
              <a:pathLst>
                <a:path w="315" h="369">
                  <a:moveTo>
                    <a:pt x="0" y="369"/>
                  </a:moveTo>
                  <a:lnTo>
                    <a:pt x="315"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6" name="Line 7"/>
            <p:cNvSpPr>
              <a:spLocks noChangeShapeType="1"/>
            </p:cNvSpPr>
            <p:nvPr>
              <p:custDataLst>
                <p:tags r:id="rId10"/>
              </p:custDataLst>
            </p:nvPr>
          </p:nvSpPr>
          <p:spPr bwMode="auto">
            <a:xfrm flipV="1">
              <a:off x="3385223" y="5656550"/>
              <a:ext cx="668047" cy="748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7" name="Text Box 6"/>
            <p:cNvSpPr txBox="1">
              <a:spLocks noChangeArrowheads="1"/>
            </p:cNvSpPr>
            <p:nvPr/>
          </p:nvSpPr>
          <p:spPr bwMode="auto">
            <a:xfrm>
              <a:off x="2856854" y="5997611"/>
              <a:ext cx="273462"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9</a:t>
              </a:r>
            </a:p>
          </p:txBody>
        </p:sp>
        <p:sp>
          <p:nvSpPr>
            <p:cNvPr id="28" name="Text Box 5"/>
            <p:cNvSpPr txBox="1">
              <a:spLocks noChangeArrowheads="1"/>
            </p:cNvSpPr>
            <p:nvPr/>
          </p:nvSpPr>
          <p:spPr bwMode="auto">
            <a:xfrm>
              <a:off x="1923011" y="589726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9" name="Text Box 4"/>
            <p:cNvSpPr txBox="1">
              <a:spLocks noChangeArrowheads="1"/>
            </p:cNvSpPr>
            <p:nvPr/>
          </p:nvSpPr>
          <p:spPr bwMode="auto">
            <a:xfrm>
              <a:off x="1938315" y="5054022"/>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8</a:t>
              </a:r>
            </a:p>
          </p:txBody>
        </p:sp>
        <p:sp>
          <p:nvSpPr>
            <p:cNvPr id="30" name="Text Box 3"/>
            <p:cNvSpPr txBox="1">
              <a:spLocks noChangeArrowheads="1"/>
            </p:cNvSpPr>
            <p:nvPr/>
          </p:nvSpPr>
          <p:spPr bwMode="auto">
            <a:xfrm>
              <a:off x="2907905" y="496183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1" name="Text Box 2"/>
            <p:cNvSpPr txBox="1">
              <a:spLocks noChangeArrowheads="1"/>
            </p:cNvSpPr>
            <p:nvPr/>
          </p:nvSpPr>
          <p:spPr bwMode="auto">
            <a:xfrm>
              <a:off x="3580163" y="5388800"/>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2" name="Text Box 2"/>
            <p:cNvSpPr txBox="1">
              <a:spLocks noChangeArrowheads="1"/>
            </p:cNvSpPr>
            <p:nvPr/>
          </p:nvSpPr>
          <p:spPr bwMode="auto">
            <a:xfrm>
              <a:off x="1900802" y="6715148"/>
              <a:ext cx="206033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一个带权有向图</a:t>
              </a:r>
            </a:p>
          </p:txBody>
        </p:sp>
      </p:grpSp>
      <p:sp>
        <p:nvSpPr>
          <p:cNvPr id="33" name="文本框 32"/>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5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25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a:lnSpc>
                <a:spcPct val="100000"/>
              </a:lnSpc>
              <a:spcBef>
                <a:spcPct val="50000"/>
              </a:spcBef>
              <a:buClrTx/>
              <a:buSzPct val="100000"/>
              <a:buFont typeface="Times New Roman" pitchFamily="18" charset="0"/>
              <a:buNone/>
            </a:pPr>
            <a:endParaRPr lang="zh-CN" altLang="zh-CN" sz="1400">
              <a:solidFill>
                <a:srgbClr val="00B050"/>
              </a:solidFill>
              <a:latin typeface="华文行楷" pitchFamily="2" charset="-122"/>
              <a:ea typeface="华文行楷" pitchFamily="2" charset="-122"/>
            </a:endParaRPr>
          </a:p>
        </p:txBody>
      </p:sp>
      <p:sp>
        <p:nvSpPr>
          <p:cNvPr id="21507" name="Rectangle 3"/>
          <p:cNvSpPr>
            <a:spLocks noChangeArrowheads="1"/>
          </p:cNvSpPr>
          <p:nvPr/>
        </p:nvSpPr>
        <p:spPr bwMode="auto">
          <a:xfrm>
            <a:off x="1" y="511175"/>
            <a:ext cx="8208433"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0"/>
              </a:spcBef>
              <a:buClrTx/>
              <a:buSzPct val="100000"/>
              <a:buFont typeface="Times New Roman" pitchFamily="18" charset="0"/>
              <a:buNone/>
            </a:pPr>
            <a:r>
              <a:rPr lang="zh-CN" altLang="zh-CN" sz="4000" dirty="0" smtClean="0">
                <a:solidFill>
                  <a:srgbClr val="CC00CC"/>
                </a:solidFill>
                <a:latin typeface="华文楷体" pitchFamily="2" charset="-122"/>
                <a:ea typeface="华文楷体" pitchFamily="2" charset="-122"/>
              </a:rPr>
              <a:t>案例</a:t>
            </a:r>
            <a:r>
              <a:rPr lang="zh-CN" altLang="zh-CN" sz="4000" dirty="0">
                <a:solidFill>
                  <a:srgbClr val="CC00CC"/>
                </a:solidFill>
                <a:latin typeface="华文楷体" pitchFamily="2" charset="-122"/>
                <a:ea typeface="华文楷体" pitchFamily="2" charset="-122"/>
              </a:rPr>
              <a:t>引入</a:t>
            </a:r>
          </a:p>
        </p:txBody>
      </p:sp>
      <p:sp>
        <p:nvSpPr>
          <p:cNvPr id="21508" name="Line 4"/>
          <p:cNvSpPr>
            <a:spLocks noChangeShapeType="1"/>
          </p:cNvSpPr>
          <p:nvPr/>
        </p:nvSpPr>
        <p:spPr bwMode="auto">
          <a:xfrm>
            <a:off x="0" y="1268413"/>
            <a:ext cx="121920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21509" name="Picture 5" descr="5539463521429596525578.wmf"/>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6917" y="509589"/>
            <a:ext cx="1081616"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0" name="Text Box 6"/>
          <p:cNvSpPr txBox="1">
            <a:spLocks noChangeArrowheads="1"/>
          </p:cNvSpPr>
          <p:nvPr/>
        </p:nvSpPr>
        <p:spPr bwMode="auto">
          <a:xfrm>
            <a:off x="0" y="1444625"/>
            <a:ext cx="6578600" cy="609600"/>
          </a:xfrm>
          <a:prstGeom prst="rect">
            <a:avLst/>
          </a:prstGeom>
          <a:solidFill>
            <a:srgbClr val="92D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20000"/>
              </a:spcBef>
              <a:buClrTx/>
              <a:buSzPct val="100000"/>
              <a:buFont typeface="Times New Roman" pitchFamily="18" charset="0"/>
              <a:buNone/>
            </a:pPr>
            <a:r>
              <a:rPr lang="zh-CN" altLang="zh-CN" sz="2800" dirty="0" smtClean="0">
                <a:solidFill>
                  <a:schemeClr val="tx1"/>
                </a:solidFill>
                <a:latin typeface="华文楷体" pitchFamily="2" charset="-122"/>
                <a:ea typeface="华文楷体" pitchFamily="2" charset="-122"/>
              </a:rPr>
              <a:t>案例：</a:t>
            </a:r>
            <a:r>
              <a:rPr lang="zh-CN" altLang="zh-CN" sz="2800" dirty="0">
                <a:solidFill>
                  <a:schemeClr val="tx1"/>
                </a:solidFill>
                <a:latin typeface="华文楷体" pitchFamily="2" charset="-122"/>
                <a:ea typeface="华文楷体" pitchFamily="2" charset="-122"/>
              </a:rPr>
              <a:t>六度空间理论</a:t>
            </a:r>
          </a:p>
        </p:txBody>
      </p:sp>
      <p:sp>
        <p:nvSpPr>
          <p:cNvPr id="21511" name="Rectangle 7"/>
          <p:cNvSpPr>
            <a:spLocks noChangeArrowheads="1"/>
          </p:cNvSpPr>
          <p:nvPr/>
        </p:nvSpPr>
        <p:spPr bwMode="auto">
          <a:xfrm>
            <a:off x="285751" y="2470812"/>
            <a:ext cx="4705349" cy="1951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2540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nSpc>
                <a:spcPct val="100000"/>
              </a:lnSpc>
              <a:spcBef>
                <a:spcPct val="20000"/>
              </a:spcBef>
              <a:buClrTx/>
              <a:buSzPct val="100000"/>
              <a:buFont typeface="Times New Roman" pitchFamily="18" charset="0"/>
              <a:buNone/>
            </a:pPr>
            <a:endParaRPr lang="zh-CN" altLang="zh-CN" sz="2000">
              <a:solidFill>
                <a:srgbClr val="FF0000"/>
              </a:solidFill>
              <a:latin typeface="华文楷体" pitchFamily="2" charset="-122"/>
              <a:ea typeface="华文楷体" pitchFamily="2" charset="-122"/>
            </a:endParaRPr>
          </a:p>
          <a:p>
            <a:pPr>
              <a:lnSpc>
                <a:spcPct val="100000"/>
              </a:lnSpc>
              <a:spcBef>
                <a:spcPct val="20000"/>
              </a:spcBef>
              <a:buClrTx/>
              <a:buSzPct val="100000"/>
              <a:buFont typeface="Times New Roman" pitchFamily="18" charset="0"/>
              <a:buNone/>
            </a:pPr>
            <a:r>
              <a:rPr lang="zh-CN" altLang="zh-CN">
                <a:solidFill>
                  <a:schemeClr val="tx1"/>
                </a:solidFill>
                <a:latin typeface="华文楷体" pitchFamily="2" charset="-122"/>
                <a:ea typeface="华文楷体" pitchFamily="2" charset="-122"/>
              </a:rPr>
              <a:t>你和任何一个陌生人之间所间隔的人不会超过6个，也就是说，最多通过6个中间人你就能够认识任何一个陌生人。</a:t>
            </a:r>
          </a:p>
        </p:txBody>
      </p:sp>
      <p:pic>
        <p:nvPicPr>
          <p:cNvPr id="20488" name="Picture 8" descr="60778403142959652557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1" y="0"/>
            <a:ext cx="4282017" cy="269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9" name="Picture 9" descr="C:\Users\Administrator\AppData\Roaming\Tencent\Users\597999009\QQ\WinTemp\RichOle\]P$UM_UWH`ZMN}7VZS`UEW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714626"/>
            <a:ext cx="5799667" cy="324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50023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488">
                                            <p:bg/>
                                          </p:spTgt>
                                        </p:tgtEl>
                                        <p:attrNameLst>
                                          <p:attrName>style.visibility</p:attrName>
                                        </p:attrNameLst>
                                      </p:cBhvr>
                                      <p:to>
                                        <p:strVal val="visible"/>
                                      </p:to>
                                    </p:set>
                                    <p:animEffect transition="in" filter="box(in)">
                                      <p:cBhvr>
                                        <p:cTn id="7" dur="500"/>
                                        <p:tgtEl>
                                          <p:spTgt spid="2048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489">
                                            <p:bg/>
                                          </p:spTgt>
                                        </p:tgtEl>
                                        <p:attrNameLst>
                                          <p:attrName>style.visibility</p:attrName>
                                        </p:attrNameLst>
                                      </p:cBhvr>
                                      <p:to>
                                        <p:strVal val="visible"/>
                                      </p:to>
                                    </p:set>
                                    <p:animEffect transition="in" filter="box(in)">
                                      <p:cBhvr>
                                        <p:cTn id="12" dur="500"/>
                                        <p:tgtEl>
                                          <p:spTgt spid="2048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例题</a:t>
            </a:r>
          </a:p>
        </p:txBody>
      </p:sp>
      <p:sp>
        <p:nvSpPr>
          <p:cNvPr id="6" name="TextBox 4"/>
          <p:cNvSpPr txBox="1"/>
          <p:nvPr/>
        </p:nvSpPr>
        <p:spPr>
          <a:xfrm>
            <a:off x="3913208" y="1152180"/>
            <a:ext cx="7940841" cy="1246495"/>
          </a:xfrm>
          <a:prstGeom prst="rect">
            <a:avLst/>
          </a:prstGeom>
          <a:noFill/>
        </p:spPr>
        <p:txBody>
          <a:bodyPr wrap="square" rtlCol="0">
            <a:spAutoFit/>
          </a:bodyPr>
          <a:lstStyle/>
          <a:p>
            <a:pPr>
              <a:lnSpc>
                <a:spcPts val="3000"/>
              </a:lnSpc>
            </a:pPr>
            <a:r>
              <a:rPr lang="en-US"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en-US"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个含有</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个顶点</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条边的图采用邻接矩阵</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存储，设计以下算法</a:t>
            </a:r>
            <a:r>
              <a:rPr lang="zh-CN" altLang="en-US"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3000"/>
              </a:lnSpc>
            </a:pP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）该图为无向图，求其中顶点</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p>
          <a:p>
            <a:pPr>
              <a:lnSpc>
                <a:spcPts val="3000"/>
              </a:lnSpc>
            </a:pP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）该图为有向图，求该图中顶点</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p:txBody>
      </p:sp>
      <p:sp>
        <p:nvSpPr>
          <p:cNvPr id="10" name="TextBox 9"/>
          <p:cNvSpPr txBox="1"/>
          <p:nvPr>
            <p:custDataLst>
              <p:tags r:id="rId1"/>
            </p:custDataLst>
          </p:nvPr>
        </p:nvSpPr>
        <p:spPr>
          <a:xfrm>
            <a:off x="4454597" y="3490777"/>
            <a:ext cx="6858048" cy="244524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Degree1(</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g,v</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无向图邻接矩阵</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中求顶点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p>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d=0</a:t>
            </a:r>
          </a:p>
          <a:p>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统计第</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行的非</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非∞元素个数</a:t>
            </a:r>
          </a:p>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if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[v][j]!=0 and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[v][j]!=INF:</a:t>
            </a:r>
          </a:p>
          <a:p>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d+=1</a:t>
            </a:r>
          </a:p>
          <a:p>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d</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145" y="1597114"/>
            <a:ext cx="3365403" cy="4646688"/>
          </a:xfrm>
          <a:prstGeom prst="rect">
            <a:avLst/>
          </a:prstGeom>
        </p:spPr>
      </p:pic>
      <p:sp>
        <p:nvSpPr>
          <p:cNvPr id="14" name="TextBox 9"/>
          <p:cNvSpPr txBox="1"/>
          <p:nvPr>
            <p:custDataLst>
              <p:tags r:id="rId2"/>
            </p:custDataLst>
          </p:nvPr>
        </p:nvSpPr>
        <p:spPr>
          <a:xfrm>
            <a:off x="4454597" y="2712735"/>
            <a:ext cx="6858048" cy="5943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无向图，求其中顶点</a:t>
            </a: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endPar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1500"/>
                                        <p:tgtEl>
                                          <p:spTgt spid="14"/>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ldLvl="0" animBg="1"/>
      <p:bldP spid="1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8592078" y="2151636"/>
            <a:ext cx="3501023" cy="3493337"/>
          </a:xfrm>
          <a:prstGeom prst="rect">
            <a:avLst/>
          </a:prstGeom>
        </p:spPr>
      </p:pic>
      <p:sp>
        <p:nvSpPr>
          <p:cNvPr id="6" name="TextBox 4"/>
          <p:cNvSpPr txBox="1"/>
          <p:nvPr>
            <p:custDataLst>
              <p:tags r:id="rId1"/>
            </p:custDataLst>
          </p:nvPr>
        </p:nvSpPr>
        <p:spPr>
          <a:xfrm>
            <a:off x="88229" y="2350724"/>
            <a:ext cx="8407599" cy="3230079"/>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Degree2(</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g,v</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有向图邻接矩阵</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中求顶点</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累计出度</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累计入度</a:t>
            </a:r>
          </a:p>
          <a:p>
            <a:pPr algn="l">
              <a:lnSpc>
                <a:spcPct val="1500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统计第</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行的非</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非∞元素个数为出度</a:t>
            </a: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[v][j]!=0 and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[v][j]!=INF:</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统计第</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列的非</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非∞元素个数为入度</a:t>
            </a: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][v]!=0 and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][v]!=INF:</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返回出度和入度</a:t>
            </a:r>
          </a:p>
        </p:txBody>
      </p:sp>
      <p:sp>
        <p:nvSpPr>
          <p:cNvPr id="9" name="TextBox 9"/>
          <p:cNvSpPr txBox="1"/>
          <p:nvPr>
            <p:custDataLst>
              <p:tags r:id="rId2"/>
            </p:custDataLst>
          </p:nvPr>
        </p:nvSpPr>
        <p:spPr>
          <a:xfrm>
            <a:off x="251565" y="1320072"/>
            <a:ext cx="6858048" cy="5943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有向图，求该图中顶点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p:txBody>
      </p:sp>
      <p:sp>
        <p:nvSpPr>
          <p:cNvPr id="10" name="文本框 9"/>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例题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500"/>
                                        <p:tgtEl>
                                          <p:spTgt spid="9"/>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8592078" y="2151636"/>
            <a:ext cx="3501023" cy="3493337"/>
          </a:xfrm>
          <a:prstGeom prst="rect">
            <a:avLst/>
          </a:prstGeom>
        </p:spPr>
      </p:pic>
      <p:sp>
        <p:nvSpPr>
          <p:cNvPr id="6" name="TextBox 4"/>
          <p:cNvSpPr txBox="1"/>
          <p:nvPr>
            <p:custDataLst>
              <p:tags r:id="rId1"/>
            </p:custDataLst>
          </p:nvPr>
        </p:nvSpPr>
        <p:spPr>
          <a:xfrm>
            <a:off x="88229" y="2350724"/>
            <a:ext cx="8407599" cy="3230079"/>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Degree2(</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g,v</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有向图邻接矩阵</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中求顶点</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累计出度</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累计入度</a:t>
            </a:r>
          </a:p>
          <a:p>
            <a:pPr algn="l">
              <a:lnSpc>
                <a:spcPct val="1500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统计第</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行的非</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非∞元素个数为出度</a:t>
            </a: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[v][j]!=0 and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[v][j]!=INF:</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[0]+=1</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统计第</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列的非</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非∞元素个数为入度</a:t>
            </a: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][v]!=0 and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g.edges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][v]!=INF:</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endPar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b="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返回出度和入度</a:t>
            </a:r>
          </a:p>
        </p:txBody>
      </p:sp>
      <p:sp>
        <p:nvSpPr>
          <p:cNvPr id="9" name="TextBox 9"/>
          <p:cNvSpPr txBox="1"/>
          <p:nvPr>
            <p:custDataLst>
              <p:tags r:id="rId2"/>
            </p:custDataLst>
          </p:nvPr>
        </p:nvSpPr>
        <p:spPr>
          <a:xfrm>
            <a:off x="251565" y="1320072"/>
            <a:ext cx="6858048" cy="5943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有向图，求该图中顶点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p:txBody>
      </p:sp>
      <p:sp>
        <p:nvSpPr>
          <p:cNvPr id="10" name="文本框 9"/>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例题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500"/>
                                        <p:tgtEl>
                                          <p:spTgt spid="9"/>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结构</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8081" y="2086917"/>
            <a:ext cx="3713927" cy="3868405"/>
          </a:xfrm>
          <a:prstGeom prst="rect">
            <a:avLst/>
          </a:prstGeom>
        </p:spPr>
      </p:pic>
      <p:sp>
        <p:nvSpPr>
          <p:cNvPr id="12" name="TextBox 4"/>
          <p:cNvSpPr txBox="1"/>
          <p:nvPr>
            <p:custDataLst>
              <p:tags r:id="rId1"/>
            </p:custDataLst>
          </p:nvPr>
        </p:nvSpPr>
        <p:spPr>
          <a:xfrm>
            <a:off x="278821" y="920328"/>
            <a:ext cx="8416000" cy="587121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主程序</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=5,8</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a=[[0,1,0,1,1],[1,0,1,1,0],[0,1,0,1,1],[1,1,1,0,1],[1,0,1,1,0]]</a:t>
            </a:r>
          </a:p>
          <a:p>
            <a:pPr algn="l">
              <a:lnSpc>
                <a:spcPts val="2100"/>
              </a:lnSpc>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g.CreateMatGraph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a:t>
            </a:r>
          </a:p>
          <a:p>
            <a:pPr algn="l">
              <a:lnSpc>
                <a:spcPts val="2100"/>
              </a:lnSpc>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g.DispMatGraph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求解结果</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  </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 %(i,Degree1(</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endPar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=5,8</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b=[[0,1,0,1,0],[0,0,1,1,0],[0,0,0,1,1],[0,0,0,0,0],[1,0,0,1,0]]</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g1.CreateMatGraph(</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b,n,e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G2")</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g1.DispMatGraph()</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求解结果</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range(g1.n):</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=Degree2(g1,i)</a:t>
            </a:r>
          </a:p>
          <a:p>
            <a:pPr algn="l">
              <a:lnSpc>
                <a:spcPts val="2100"/>
              </a:lnSpc>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  </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nvGrpSpPr>
          <p:cNvPr id="13" name="组合 12"/>
          <p:cNvGrpSpPr/>
          <p:nvPr/>
        </p:nvGrpSpPr>
        <p:grpSpPr>
          <a:xfrm>
            <a:off x="8902250" y="1244985"/>
            <a:ext cx="3082335" cy="517274"/>
            <a:chOff x="1396240" y="2304668"/>
            <a:chExt cx="2107000" cy="480002"/>
          </a:xfrm>
        </p:grpSpPr>
        <p:sp>
          <p:nvSpPr>
            <p:cNvPr id="15" name="矩形: 圆角 28"/>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文本框 15"/>
            <p:cNvSpPr txBox="1"/>
            <p:nvPr>
              <p:custDataLst>
                <p:tags r:id="rId3"/>
              </p:custDataLst>
            </p:nvPr>
          </p:nvSpPr>
          <p:spPr>
            <a:xfrm>
              <a:off x="1433295" y="2360437"/>
              <a:ext cx="2069945" cy="341762"/>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程序验证</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pic>
        <p:nvPicPr>
          <p:cNvPr id="14" name="图片 13"/>
          <p:cNvPicPr>
            <a:picLocks noChangeAspect="1"/>
          </p:cNvPicPr>
          <p:nvPr/>
        </p:nvPicPr>
        <p:blipFill rotWithShape="1">
          <a:blip r:embed="rId28" cstate="print">
            <a:extLst>
              <a:ext uri="{28A0092B-C50C-407E-A947-70E740481C1C}">
                <a14:useLocalDpi xmlns:a14="http://schemas.microsoft.com/office/drawing/2010/main" val="0"/>
              </a:ext>
            </a:extLst>
          </a:blip>
          <a:srcRect l="8076"/>
          <a:stretch>
            <a:fillRect/>
          </a:stretch>
        </p:blipFill>
        <p:spPr>
          <a:xfrm>
            <a:off x="7685977" y="1955000"/>
            <a:ext cx="4138847" cy="4034023"/>
          </a:xfrm>
          <a:prstGeom prst="rect">
            <a:avLst/>
          </a:prstGeom>
        </p:spPr>
      </p:pic>
      <p:sp>
        <p:nvSpPr>
          <p:cNvPr id="12" name="TextBox 12"/>
          <p:cNvSpPr txBox="1"/>
          <p:nvPr/>
        </p:nvSpPr>
        <p:spPr>
          <a:xfrm>
            <a:off x="8093945" y="2700690"/>
            <a:ext cx="2067403" cy="553998"/>
          </a:xfrm>
          <a:prstGeom prst="rect">
            <a:avLst/>
          </a:prstGeom>
          <a:noFill/>
        </p:spPr>
        <p:txBody>
          <a:bodyPr wrap="square" rtlCol="0">
            <a:spAutoFit/>
          </a:bodyPr>
          <a:lstStyle/>
          <a:p>
            <a:pPr>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有向图和无向图</a:t>
            </a:r>
          </a:p>
        </p:txBody>
      </p:sp>
      <p:grpSp>
        <p:nvGrpSpPr>
          <p:cNvPr id="45" name="组合 44"/>
          <p:cNvGrpSpPr/>
          <p:nvPr/>
        </p:nvGrpSpPr>
        <p:grpSpPr>
          <a:xfrm>
            <a:off x="997348" y="1299145"/>
            <a:ext cx="2164273" cy="4714907"/>
            <a:chOff x="500034" y="785794"/>
            <a:chExt cx="2164273" cy="4714907"/>
          </a:xfrm>
        </p:grpSpPr>
        <p:sp>
          <p:nvSpPr>
            <p:cNvPr id="46" name="Line 27"/>
            <p:cNvSpPr>
              <a:spLocks noChangeShapeType="1"/>
            </p:cNvSpPr>
            <p:nvPr>
              <p:custDataLst>
                <p:tags r:id="rId3"/>
              </p:custDataLst>
            </p:nvPr>
          </p:nvSpPr>
          <p:spPr bwMode="auto">
            <a:xfrm>
              <a:off x="1725543" y="4088951"/>
              <a:ext cx="11788" cy="39347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Line 26"/>
            <p:cNvSpPr>
              <a:spLocks noChangeShapeType="1"/>
            </p:cNvSpPr>
            <p:nvPr>
              <p:custDataLst>
                <p:tags r:id="rId4"/>
              </p:custDataLst>
            </p:nvPr>
          </p:nvSpPr>
          <p:spPr bwMode="auto">
            <a:xfrm flipV="1">
              <a:off x="1742689" y="4829412"/>
              <a:ext cx="1071" cy="3526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Freeform 25"/>
            <p:cNvSpPr/>
            <p:nvPr>
              <p:custDataLst>
                <p:tags r:id="rId5"/>
              </p:custDataLst>
            </p:nvPr>
          </p:nvSpPr>
          <p:spPr bwMode="auto">
            <a:xfrm>
              <a:off x="1893792" y="4679731"/>
              <a:ext cx="465095" cy="1134"/>
            </a:xfrm>
            <a:custGeom>
              <a:avLst/>
              <a:gdLst/>
              <a:ahLst/>
              <a:cxnLst>
                <a:cxn ang="0">
                  <a:pos x="434" y="0"/>
                </a:cxn>
                <a:cxn ang="0">
                  <a:pos x="0" y="22"/>
                </a:cxn>
              </a:cxnLst>
              <a:rect l="0" t="0" r="r" b="b"/>
              <a:pathLst>
                <a:path w="434" h="22">
                  <a:moveTo>
                    <a:pt x="434" y="0"/>
                  </a:moveTo>
                  <a:lnTo>
                    <a:pt x="0" y="2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Line 24"/>
            <p:cNvSpPr>
              <a:spLocks noChangeShapeType="1"/>
            </p:cNvSpPr>
            <p:nvPr>
              <p:custDataLst>
                <p:tags r:id="rId6"/>
              </p:custDataLst>
            </p:nvPr>
          </p:nvSpPr>
          <p:spPr bwMode="auto">
            <a:xfrm>
              <a:off x="1187576" y="4683133"/>
              <a:ext cx="384722" cy="113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Freeform 23"/>
            <p:cNvSpPr/>
            <p:nvPr>
              <p:custDataLst>
                <p:tags r:id="rId7"/>
              </p:custDataLst>
            </p:nvPr>
          </p:nvSpPr>
          <p:spPr bwMode="auto">
            <a:xfrm>
              <a:off x="1102916" y="4785188"/>
              <a:ext cx="503675" cy="446771"/>
            </a:xfrm>
            <a:custGeom>
              <a:avLst/>
              <a:gdLst/>
              <a:ahLst/>
              <a:cxnLst>
                <a:cxn ang="0">
                  <a:pos x="0" y="0"/>
                </a:cxn>
                <a:cxn ang="0">
                  <a:pos x="470" y="394"/>
                </a:cxn>
              </a:cxnLst>
              <a:rect l="0" t="0" r="r" b="b"/>
              <a:pathLst>
                <a:path w="470" h="394">
                  <a:moveTo>
                    <a:pt x="0" y="0"/>
                  </a:moveTo>
                  <a:lnTo>
                    <a:pt x="470" y="39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Freeform 22"/>
            <p:cNvSpPr/>
            <p:nvPr>
              <p:custDataLst>
                <p:tags r:id="rId8"/>
              </p:custDataLst>
            </p:nvPr>
          </p:nvSpPr>
          <p:spPr bwMode="auto">
            <a:xfrm>
              <a:off x="1857356" y="4786322"/>
              <a:ext cx="571189" cy="455843"/>
            </a:xfrm>
            <a:custGeom>
              <a:avLst/>
              <a:gdLst/>
              <a:ahLst/>
              <a:cxnLst>
                <a:cxn ang="0">
                  <a:pos x="0" y="402"/>
                </a:cxn>
                <a:cxn ang="0">
                  <a:pos x="533" y="0"/>
                </a:cxn>
              </a:cxnLst>
              <a:rect l="0" t="0" r="r" b="b"/>
              <a:pathLst>
                <a:path w="533" h="402">
                  <a:moveTo>
                    <a:pt x="0" y="402"/>
                  </a:moveTo>
                  <a:lnTo>
                    <a:pt x="53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Freeform 21"/>
            <p:cNvSpPr/>
            <p:nvPr>
              <p:custDataLst>
                <p:tags r:id="rId9"/>
              </p:custDataLst>
            </p:nvPr>
          </p:nvSpPr>
          <p:spPr bwMode="auto">
            <a:xfrm>
              <a:off x="1903437" y="4108227"/>
              <a:ext cx="498316" cy="400279"/>
            </a:xfrm>
            <a:custGeom>
              <a:avLst/>
              <a:gdLst/>
              <a:ahLst/>
              <a:cxnLst>
                <a:cxn ang="0">
                  <a:pos x="465" y="353"/>
                </a:cxn>
                <a:cxn ang="0">
                  <a:pos x="0" y="0"/>
                </a:cxn>
              </a:cxnLst>
              <a:rect l="0" t="0" r="r" b="b"/>
              <a:pathLst>
                <a:path w="465" h="353">
                  <a:moveTo>
                    <a:pt x="465" y="353"/>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Freeform 20"/>
            <p:cNvSpPr/>
            <p:nvPr>
              <p:custDataLst>
                <p:tags r:id="rId10"/>
              </p:custDataLst>
            </p:nvPr>
          </p:nvSpPr>
          <p:spPr bwMode="auto">
            <a:xfrm>
              <a:off x="1062272" y="2138581"/>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4" name="Freeform 19"/>
            <p:cNvSpPr/>
            <p:nvPr>
              <p:custDataLst>
                <p:tags r:id="rId11"/>
              </p:custDataLst>
            </p:nvPr>
          </p:nvSpPr>
          <p:spPr bwMode="auto">
            <a:xfrm>
              <a:off x="1867079" y="2122705"/>
              <a:ext cx="514392" cy="485325"/>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Freeform 18"/>
            <p:cNvSpPr/>
            <p:nvPr>
              <p:custDataLst>
                <p:tags r:id="rId12"/>
              </p:custDataLst>
            </p:nvPr>
          </p:nvSpPr>
          <p:spPr bwMode="auto">
            <a:xfrm>
              <a:off x="1858506" y="1462754"/>
              <a:ext cx="554042" cy="442235"/>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Freeform 17"/>
            <p:cNvSpPr/>
            <p:nvPr>
              <p:custDataLst>
                <p:tags r:id="rId13"/>
              </p:custDataLst>
            </p:nvPr>
          </p:nvSpPr>
          <p:spPr bwMode="auto">
            <a:xfrm>
              <a:off x="1014047" y="1466156"/>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7" name="Line 16"/>
            <p:cNvSpPr>
              <a:spLocks noChangeShapeType="1"/>
            </p:cNvSpPr>
            <p:nvPr>
              <p:custDataLst>
                <p:tags r:id="rId14"/>
              </p:custDataLst>
            </p:nvPr>
          </p:nvSpPr>
          <p:spPr bwMode="auto">
            <a:xfrm>
              <a:off x="987256" y="2010446"/>
              <a:ext cx="1543174"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8" name="Line 15"/>
            <p:cNvSpPr>
              <a:spLocks noChangeShapeType="1"/>
            </p:cNvSpPr>
            <p:nvPr>
              <p:custDataLst>
                <p:tags r:id="rId15"/>
              </p:custDataLst>
            </p:nvPr>
          </p:nvSpPr>
          <p:spPr bwMode="auto">
            <a:xfrm>
              <a:off x="1720264" y="1588621"/>
              <a:ext cx="1071" cy="106136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Oval 14"/>
            <p:cNvSpPr>
              <a:spLocks noChangeArrowheads="1"/>
            </p:cNvSpPr>
            <p:nvPr>
              <p:custDataLst>
                <p:tags r:id="rId16"/>
              </p:custDataLst>
            </p:nvPr>
          </p:nvSpPr>
          <p:spPr bwMode="auto">
            <a:xfrm>
              <a:off x="1565946" y="1238234"/>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60" name="Oval 13"/>
            <p:cNvSpPr>
              <a:spLocks noChangeArrowheads="1"/>
            </p:cNvSpPr>
            <p:nvPr>
              <p:custDataLst>
                <p:tags r:id="rId17"/>
              </p:custDataLst>
            </p:nvPr>
          </p:nvSpPr>
          <p:spPr bwMode="auto">
            <a:xfrm>
              <a:off x="1565946" y="1833551"/>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1" name="Oval 12"/>
            <p:cNvSpPr>
              <a:spLocks noChangeArrowheads="1"/>
            </p:cNvSpPr>
            <p:nvPr>
              <p:custDataLst>
                <p:tags r:id="rId18"/>
              </p:custDataLst>
            </p:nvPr>
          </p:nvSpPr>
          <p:spPr bwMode="auto">
            <a:xfrm>
              <a:off x="2337533" y="18335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62" name="Oval 11"/>
            <p:cNvSpPr>
              <a:spLocks noChangeArrowheads="1"/>
            </p:cNvSpPr>
            <p:nvPr>
              <p:custDataLst>
                <p:tags r:id="rId19"/>
              </p:custDataLst>
            </p:nvPr>
          </p:nvSpPr>
          <p:spPr bwMode="auto">
            <a:xfrm>
              <a:off x="794360" y="18335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63" name="Oval 10"/>
            <p:cNvSpPr>
              <a:spLocks noChangeArrowheads="1"/>
            </p:cNvSpPr>
            <p:nvPr>
              <p:custDataLst>
                <p:tags r:id="rId20"/>
              </p:custDataLst>
            </p:nvPr>
          </p:nvSpPr>
          <p:spPr bwMode="auto">
            <a:xfrm>
              <a:off x="1564874" y="2490100"/>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64" name="Freeform 9"/>
            <p:cNvSpPr/>
            <p:nvPr>
              <p:custDataLst>
                <p:tags r:id="rId21"/>
              </p:custDataLst>
            </p:nvPr>
          </p:nvSpPr>
          <p:spPr bwMode="auto">
            <a:xfrm>
              <a:off x="1101844" y="4125237"/>
              <a:ext cx="521893" cy="419557"/>
            </a:xfrm>
            <a:custGeom>
              <a:avLst/>
              <a:gdLst/>
              <a:ahLst/>
              <a:cxnLst>
                <a:cxn ang="0">
                  <a:pos x="487" y="0"/>
                </a:cxn>
                <a:cxn ang="0">
                  <a:pos x="0" y="369"/>
                </a:cxn>
              </a:cxnLst>
              <a:rect l="0" t="0" r="r" b="b"/>
              <a:pathLst>
                <a:path w="487" h="369">
                  <a:moveTo>
                    <a:pt x="487" y="0"/>
                  </a:moveTo>
                  <a:lnTo>
                    <a:pt x="0" y="36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5" name="Oval 8"/>
            <p:cNvSpPr>
              <a:spLocks noChangeArrowheads="1"/>
            </p:cNvSpPr>
            <p:nvPr>
              <p:custDataLst>
                <p:tags r:id="rId22"/>
              </p:custDataLst>
            </p:nvPr>
          </p:nvSpPr>
          <p:spPr bwMode="auto">
            <a:xfrm>
              <a:off x="1588373" y="387350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66" name="Oval 7"/>
            <p:cNvSpPr>
              <a:spLocks noChangeArrowheads="1"/>
            </p:cNvSpPr>
            <p:nvPr>
              <p:custDataLst>
                <p:tags r:id="rId23"/>
              </p:custDataLst>
            </p:nvPr>
          </p:nvSpPr>
          <p:spPr bwMode="auto">
            <a:xfrm>
              <a:off x="1588373" y="449036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7" name="Oval 6"/>
            <p:cNvSpPr>
              <a:spLocks noChangeArrowheads="1"/>
            </p:cNvSpPr>
            <p:nvPr>
              <p:custDataLst>
                <p:tags r:id="rId24"/>
              </p:custDataLst>
            </p:nvPr>
          </p:nvSpPr>
          <p:spPr bwMode="auto">
            <a:xfrm>
              <a:off x="2361030" y="449036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68" name="Oval 5"/>
            <p:cNvSpPr>
              <a:spLocks noChangeArrowheads="1"/>
            </p:cNvSpPr>
            <p:nvPr>
              <p:custDataLst>
                <p:tags r:id="rId25"/>
              </p:custDataLst>
            </p:nvPr>
          </p:nvSpPr>
          <p:spPr bwMode="auto">
            <a:xfrm>
              <a:off x="855365" y="449036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69" name="Oval 4"/>
            <p:cNvSpPr>
              <a:spLocks noChangeArrowheads="1"/>
            </p:cNvSpPr>
            <p:nvPr>
              <p:custDataLst>
                <p:tags r:id="rId26"/>
              </p:custDataLst>
            </p:nvPr>
          </p:nvSpPr>
          <p:spPr bwMode="auto">
            <a:xfrm>
              <a:off x="1587301" y="5146913"/>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70" name="Text Box 3"/>
            <p:cNvSpPr txBox="1">
              <a:spLocks noChangeArrowheads="1"/>
            </p:cNvSpPr>
            <p:nvPr/>
          </p:nvSpPr>
          <p:spPr bwMode="auto">
            <a:xfrm>
              <a:off x="500034" y="785794"/>
              <a:ext cx="1952115"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）一个无向图</a:t>
              </a:r>
            </a:p>
          </p:txBody>
        </p:sp>
        <p:sp>
          <p:nvSpPr>
            <p:cNvPr id="71" name="Text Box 2"/>
            <p:cNvSpPr txBox="1">
              <a:spLocks noChangeArrowheads="1"/>
            </p:cNvSpPr>
            <p:nvPr/>
          </p:nvSpPr>
          <p:spPr bwMode="auto">
            <a:xfrm>
              <a:off x="500034" y="3429000"/>
              <a:ext cx="1766935" cy="28235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）一个有向图</a:t>
              </a:r>
            </a:p>
          </p:txBody>
        </p:sp>
      </p:grpSp>
      <p:pic>
        <p:nvPicPr>
          <p:cNvPr id="72" name="Picture 3"/>
          <p:cNvPicPr>
            <a:picLocks noChangeAspect="1" noChangeArrowheads="1"/>
          </p:cNvPicPr>
          <p:nvPr/>
        </p:nvPicPr>
        <p:blipFill>
          <a:blip r:embed="rId29" cstate="print"/>
          <a:srcRect/>
          <a:stretch>
            <a:fillRect/>
          </a:stretch>
        </p:blipFill>
        <p:spPr bwMode="auto">
          <a:xfrm>
            <a:off x="4140613" y="1513452"/>
            <a:ext cx="3235379" cy="4857784"/>
          </a:xfrm>
          <a:prstGeom prst="rect">
            <a:avLst/>
          </a:prstGeom>
          <a:noFill/>
          <a:ln w="9525">
            <a:noFill/>
            <a:miter lim="800000"/>
            <a:headEnd/>
            <a:tailEnd/>
          </a:ln>
        </p:spPr>
      </p:pic>
      <p:cxnSp>
        <p:nvCxnSpPr>
          <p:cNvPr id="73" name="直接箭头连接符 72"/>
          <p:cNvCxnSpPr/>
          <p:nvPr>
            <p:custDataLst>
              <p:tags r:id="rId1"/>
            </p:custDataLst>
          </p:nvPr>
        </p:nvCxnSpPr>
        <p:spPr>
          <a:xfrm>
            <a:off x="3283355" y="2513584"/>
            <a:ext cx="857256" cy="1588"/>
          </a:xfrm>
          <a:prstGeom prst="straightConnector1">
            <a:avLst/>
          </a:prstGeom>
          <a:ln w="1905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74" name="直接箭头连接符 73"/>
          <p:cNvCxnSpPr/>
          <p:nvPr>
            <p:custDataLst>
              <p:tags r:id="rId2"/>
            </p:custDataLst>
          </p:nvPr>
        </p:nvCxnSpPr>
        <p:spPr>
          <a:xfrm>
            <a:off x="3283355" y="5156790"/>
            <a:ext cx="857256" cy="1588"/>
          </a:xfrm>
          <a:prstGeom prst="straightConnector1">
            <a:avLst/>
          </a:prstGeom>
          <a:ln w="19050">
            <a:solidFill>
              <a:schemeClr val="accent1"/>
            </a:solidFill>
            <a:tailEnd type="arrow"/>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1000"/>
                                        <p:tgtEl>
                                          <p:spTgt spid="12"/>
                                        </p:tgtEl>
                                      </p:cBhvr>
                                    </p:animEffect>
                                  </p:childTnLst>
                                </p:cTn>
                              </p:par>
                            </p:childTnLst>
                          </p:cTn>
                        </p:par>
                        <p:par>
                          <p:cTn id="12" fill="hold">
                            <p:stCondLst>
                              <p:cond delay="1500"/>
                            </p:stCondLst>
                            <p:childTnLst>
                              <p:par>
                                <p:cTn id="13" presetID="1"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0-#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0-#ppt_w/2"/>
                                          </p:val>
                                        </p:tav>
                                        <p:tav tm="100000">
                                          <p:val>
                                            <p:strVal val="#ppt_x"/>
                                          </p:val>
                                        </p:tav>
                                      </p:tavLst>
                                    </p:anim>
                                    <p:anim calcmode="lin" valueType="num">
                                      <p:cBhvr additive="base">
                                        <p:cTn id="24" dur="500" fill="hold"/>
                                        <p:tgtEl>
                                          <p:spTgt spid="7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5" y="147128"/>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
        <p:nvSpPr>
          <p:cNvPr id="9" name="Text Box 4"/>
          <p:cNvSpPr txBox="1">
            <a:spLocks noChangeArrowheads="1"/>
          </p:cNvSpPr>
          <p:nvPr/>
        </p:nvSpPr>
        <p:spPr bwMode="auto">
          <a:xfrm>
            <a:off x="4654969" y="1880833"/>
            <a:ext cx="6823687" cy="1292662"/>
          </a:xfrm>
          <a:prstGeom prst="rect">
            <a:avLst/>
          </a:prstGeom>
          <a:noFill/>
          <a:ln w="9525">
            <a:noFill/>
            <a:miter lim="800000"/>
          </a:ln>
          <a:effectLst/>
        </p:spPr>
        <p:txBody>
          <a:bodyPr wrap="square">
            <a:spAutoFit/>
          </a:bodyPr>
          <a:lstStyle>
            <a:defPPr>
              <a:defRPr lang="zh-CN"/>
            </a:defPPr>
            <a:lvl1pPr algn="just">
              <a:lnSpc>
                <a:spcPct val="13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252095" indent="-252095">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将每个顶点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0≤i≤n-1</a:t>
            </a:r>
            <a:r>
              <a:rPr lang="zh-CN" altLang="en-US" dirty="0">
                <a:solidFill>
                  <a:srgbClr val="000000"/>
                </a:solidFill>
                <a:latin typeface="微软雅黑" panose="020B0503020204020204" pitchFamily="34" charset="-122"/>
                <a:ea typeface="微软雅黑" panose="020B0503020204020204" pitchFamily="34" charset="-122"/>
              </a:rPr>
              <a:t>）的所有出边构成一个列表</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52095" indent="-252095">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假设顶点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的出边有</a:t>
            </a:r>
            <a:r>
              <a:rPr lang="en-US" altLang="zh-CN" dirty="0">
                <a:solidFill>
                  <a:srgbClr val="000000"/>
                </a:solidFill>
                <a:latin typeface="微软雅黑" panose="020B0503020204020204" pitchFamily="34" charset="-122"/>
                <a:ea typeface="微软雅黑" panose="020B0503020204020204" pitchFamily="34" charset="-122"/>
              </a:rPr>
              <a:t>m</a:t>
            </a:r>
            <a:r>
              <a:rPr lang="zh-CN" altLang="en-US" dirty="0">
                <a:solidFill>
                  <a:srgbClr val="000000"/>
                </a:solidFill>
                <a:latin typeface="微软雅黑" panose="020B0503020204020204" pitchFamily="34" charset="-122"/>
                <a:ea typeface="微软雅黑" panose="020B0503020204020204" pitchFamily="34" charset="-122"/>
              </a:rPr>
              <a:t>条，即</a:t>
            </a:r>
            <a:r>
              <a:rPr lang="en-US" altLang="zh-CN" dirty="0">
                <a:solidFill>
                  <a:srgbClr val="000000"/>
                </a:solidFill>
                <a:latin typeface="微软雅黑" panose="020B0503020204020204" pitchFamily="34" charset="-122"/>
                <a:ea typeface="微软雅黑" panose="020B0503020204020204" pitchFamily="34" charset="-122"/>
              </a:rPr>
              <a:t>&lt;</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j1&gt;</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&lt;</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j2&gt;</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&lt;</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err="1">
                <a:solidFill>
                  <a:srgbClr val="000000"/>
                </a:solidFill>
                <a:latin typeface="微软雅黑" panose="020B0503020204020204" pitchFamily="34" charset="-122"/>
                <a:ea typeface="微软雅黑" panose="020B0503020204020204" pitchFamily="34" charset="-122"/>
              </a:rPr>
              <a:t>jm</a:t>
            </a:r>
            <a:r>
              <a:rPr lang="en-US" altLang="zh-CN" dirty="0">
                <a:solidFill>
                  <a:srgbClr val="000000"/>
                </a:solidFill>
                <a:latin typeface="微软雅黑" panose="020B0503020204020204" pitchFamily="34" charset="-122"/>
                <a:ea typeface="微软雅黑" panose="020B0503020204020204" pitchFamily="34" charset="-122"/>
              </a:rPr>
              <a:t>&gt;</a:t>
            </a:r>
            <a:r>
              <a:rPr lang="zh-CN" altLang="en-US" dirty="0">
                <a:solidFill>
                  <a:srgbClr val="000000"/>
                </a:solidFill>
                <a:latin typeface="微软雅黑" panose="020B0503020204020204" pitchFamily="34" charset="-122"/>
                <a:ea typeface="微软雅黑" panose="020B0503020204020204" pitchFamily="34" charset="-122"/>
              </a:rPr>
              <a:t>（权值分别为</a:t>
            </a:r>
            <a:r>
              <a:rPr lang="en-US" altLang="zh-CN" dirty="0">
                <a:solidFill>
                  <a:srgbClr val="000000"/>
                </a:solidFill>
                <a:latin typeface="微软雅黑" panose="020B0503020204020204" pitchFamily="34" charset="-122"/>
                <a:ea typeface="微软雅黑" panose="020B0503020204020204" pitchFamily="34" charset="-122"/>
              </a:rPr>
              <a:t>wi,j1</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wi,j2</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err="1">
                <a:solidFill>
                  <a:srgbClr val="000000"/>
                </a:solidFill>
                <a:latin typeface="微软雅黑" panose="020B0503020204020204" pitchFamily="34" charset="-122"/>
                <a:ea typeface="微软雅黑" panose="020B0503020204020204" pitchFamily="34" charset="-122"/>
              </a:rPr>
              <a:t>wi,jm</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dirty="0" smtClean="0">
                <a:solidFill>
                  <a:srgbClr val="000000"/>
                </a:solidFill>
                <a:latin typeface="微软雅黑" panose="020B0503020204020204" pitchFamily="34" charset="-122"/>
                <a:ea typeface="微软雅黑" panose="020B0503020204020204" pitchFamily="34" charset="-122"/>
              </a:rPr>
              <a:t>。</a:t>
            </a:r>
          </a:p>
        </p:txBody>
      </p:sp>
      <p:grpSp>
        <p:nvGrpSpPr>
          <p:cNvPr id="28" name="组合 27"/>
          <p:cNvGrpSpPr/>
          <p:nvPr/>
        </p:nvGrpSpPr>
        <p:grpSpPr>
          <a:xfrm>
            <a:off x="1235749" y="1363553"/>
            <a:ext cx="3082335" cy="517274"/>
            <a:chOff x="1396240" y="2304668"/>
            <a:chExt cx="2107000" cy="480002"/>
          </a:xfrm>
        </p:grpSpPr>
        <p:sp>
          <p:nvSpPr>
            <p:cNvPr id="29" name="矩形: 圆角 28"/>
            <p:cNvSpPr/>
            <p:nvPr>
              <p:custDataLst>
                <p:tags r:id="rId14"/>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文本框 29"/>
            <p:cNvSpPr txBox="1"/>
            <p:nvPr>
              <p:custDataLst>
                <p:tags r:id="rId15"/>
              </p:custDataLst>
            </p:nvPr>
          </p:nvSpPr>
          <p:spPr>
            <a:xfrm>
              <a:off x="1433295" y="2360437"/>
              <a:ext cx="2069945" cy="341762"/>
            </a:xfrm>
            <a:prstGeom prst="rect">
              <a:avLst/>
            </a:prstGeom>
            <a:noFill/>
          </p:spPr>
          <p:txBody>
            <a:bodyPr wrap="square" rtlCol="0">
              <a:spAutoFit/>
            </a:bodyPr>
            <a:lstStyle/>
            <a:p>
              <a:pPr algn="ctr"/>
              <a:r>
                <a:rPr lang="en-US" altLang="zh-CN" b="1" dirty="0" smtClean="0">
                  <a:solidFill>
                    <a:schemeClr val="lt1"/>
                  </a:solidFill>
                  <a:latin typeface="微软雅黑" panose="020B0503020204020204" pitchFamily="34" charset="-122"/>
                  <a:ea typeface="微软雅黑" panose="020B0503020204020204" pitchFamily="34" charset="-122"/>
                </a:rPr>
                <a:t>7.2.2 </a:t>
              </a:r>
              <a:r>
                <a:rPr lang="zh-CN" altLang="en-US" b="1" dirty="0" smtClean="0">
                  <a:solidFill>
                    <a:schemeClr val="lt1"/>
                  </a:solidFill>
                  <a:latin typeface="微软雅黑" panose="020B0503020204020204" pitchFamily="34" charset="-122"/>
                  <a:ea typeface="微软雅黑" panose="020B0503020204020204" pitchFamily="34" charset="-122"/>
                </a:rPr>
                <a:t>邻接表</a:t>
              </a:r>
            </a:p>
          </p:txBody>
        </p:sp>
      </p:grpSp>
      <p:grpSp>
        <p:nvGrpSpPr>
          <p:cNvPr id="2" name="组合 1"/>
          <p:cNvGrpSpPr/>
          <p:nvPr/>
        </p:nvGrpSpPr>
        <p:grpSpPr>
          <a:xfrm>
            <a:off x="624260" y="2103833"/>
            <a:ext cx="3732477" cy="3886565"/>
            <a:chOff x="624260" y="2103833"/>
            <a:chExt cx="3732477" cy="3886565"/>
          </a:xfrm>
        </p:grpSpPr>
        <p:pic>
          <p:nvPicPr>
            <p:cNvPr id="20" name="图片 19"/>
            <p:cNvPicPr>
              <a:picLocks noChangeAspect="1"/>
            </p:cNvPicPr>
            <p:nvPr/>
          </p:nvPicPr>
          <p:blipFill rotWithShape="1">
            <a:blip r:embed="rId17" cstate="print">
              <a:extLst>
                <a:ext uri="{28A0092B-C50C-407E-A947-70E740481C1C}">
                  <a14:useLocalDpi xmlns:a14="http://schemas.microsoft.com/office/drawing/2010/main" val="0"/>
                </a:ext>
              </a:extLst>
            </a:blip>
            <a:srcRect l="9547" t="2443" r="7739" b="5173"/>
            <a:stretch>
              <a:fillRect/>
            </a:stretch>
          </p:blipFill>
          <p:spPr>
            <a:xfrm>
              <a:off x="624260" y="2103833"/>
              <a:ext cx="3732477" cy="3886565"/>
            </a:xfrm>
            <a:prstGeom prst="rect">
              <a:avLst/>
            </a:prstGeom>
          </p:spPr>
        </p:pic>
        <p:sp>
          <p:nvSpPr>
            <p:cNvPr id="3" name="文本框 2"/>
            <p:cNvSpPr txBox="1"/>
            <p:nvPr/>
          </p:nvSpPr>
          <p:spPr>
            <a:xfrm>
              <a:off x="2359683" y="2967789"/>
              <a:ext cx="1121455" cy="646331"/>
            </a:xfrm>
            <a:prstGeom prst="rect">
              <a:avLst/>
            </a:prstGeom>
            <a:noFill/>
          </p:spPr>
          <p:txBody>
            <a:bodyPr wrap="square" rtlCol="0">
              <a:spAutoFit/>
            </a:bodyPr>
            <a:lstStyle/>
            <a:p>
              <a:r>
                <a:rPr lang="zh-CN" altLang="en-US" dirty="0" smtClean="0">
                  <a:solidFill>
                    <a:srgbClr val="000000"/>
                  </a:solidFill>
                  <a:latin typeface="微软雅黑" panose="020B0503020204020204" pitchFamily="34" charset="-122"/>
                  <a:ea typeface="微软雅黑" panose="020B0503020204020204" pitchFamily="34" charset="-122"/>
                </a:rPr>
                <a:t>邻接表</a:t>
              </a:r>
              <a:endParaRPr lang="en-US" altLang="zh-CN" dirty="0" smtClean="0">
                <a:solidFill>
                  <a:srgbClr val="000000"/>
                </a:solidFill>
                <a:latin typeface="微软雅黑" panose="020B0503020204020204" pitchFamily="34" charset="-122"/>
                <a:ea typeface="微软雅黑" panose="020B0503020204020204" pitchFamily="34" charset="-122"/>
              </a:endParaRPr>
            </a:p>
            <a:p>
              <a:r>
                <a:rPr lang="zh-CN" altLang="en-US" dirty="0" smtClean="0">
                  <a:solidFill>
                    <a:srgbClr val="000000"/>
                  </a:solidFill>
                  <a:latin typeface="微软雅黑" panose="020B0503020204020204" pitchFamily="34" charset="-122"/>
                  <a:ea typeface="微软雅黑" panose="020B0503020204020204" pitchFamily="34" charset="-122"/>
                </a:rPr>
                <a:t>存储方法</a:t>
              </a:r>
            </a:p>
          </p:txBody>
        </p:sp>
      </p:grpSp>
      <p:grpSp>
        <p:nvGrpSpPr>
          <p:cNvPr id="11" name="组合 10"/>
          <p:cNvGrpSpPr/>
          <p:nvPr/>
        </p:nvGrpSpPr>
        <p:grpSpPr>
          <a:xfrm>
            <a:off x="4373449" y="3569942"/>
            <a:ext cx="1846451" cy="1605654"/>
            <a:chOff x="1580178" y="3667126"/>
            <a:chExt cx="1846450" cy="1605654"/>
          </a:xfrm>
        </p:grpSpPr>
        <p:sp>
          <p:nvSpPr>
            <p:cNvPr id="12" name="Freeform 20"/>
            <p:cNvSpPr/>
            <p:nvPr>
              <p:custDataLst>
                <p:tags r:id="rId3"/>
              </p:custDataLst>
            </p:nvPr>
          </p:nvSpPr>
          <p:spPr bwMode="auto">
            <a:xfrm>
              <a:off x="1848090" y="4567473"/>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Freeform 19"/>
            <p:cNvSpPr/>
            <p:nvPr>
              <p:custDataLst>
                <p:tags r:id="rId4"/>
              </p:custDataLst>
            </p:nvPr>
          </p:nvSpPr>
          <p:spPr bwMode="auto">
            <a:xfrm>
              <a:off x="2652897" y="4551597"/>
              <a:ext cx="514392" cy="485325"/>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Freeform 18"/>
            <p:cNvSpPr/>
            <p:nvPr>
              <p:custDataLst>
                <p:tags r:id="rId5"/>
              </p:custDataLst>
            </p:nvPr>
          </p:nvSpPr>
          <p:spPr bwMode="auto">
            <a:xfrm>
              <a:off x="2644324" y="3891646"/>
              <a:ext cx="554042" cy="442235"/>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Freeform 17"/>
            <p:cNvSpPr/>
            <p:nvPr>
              <p:custDataLst>
                <p:tags r:id="rId6"/>
              </p:custDataLst>
            </p:nvPr>
          </p:nvSpPr>
          <p:spPr bwMode="auto">
            <a:xfrm>
              <a:off x="1799865" y="3895048"/>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Line 16"/>
            <p:cNvSpPr>
              <a:spLocks noChangeShapeType="1"/>
            </p:cNvSpPr>
            <p:nvPr>
              <p:custDataLst>
                <p:tags r:id="rId7"/>
              </p:custDataLst>
            </p:nvPr>
          </p:nvSpPr>
          <p:spPr bwMode="auto">
            <a:xfrm>
              <a:off x="1773074" y="4439338"/>
              <a:ext cx="1543174"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Line 15"/>
            <p:cNvSpPr>
              <a:spLocks noChangeShapeType="1"/>
            </p:cNvSpPr>
            <p:nvPr>
              <p:custDataLst>
                <p:tags r:id="rId8"/>
              </p:custDataLst>
            </p:nvPr>
          </p:nvSpPr>
          <p:spPr bwMode="auto">
            <a:xfrm>
              <a:off x="2506082" y="4017513"/>
              <a:ext cx="1071" cy="106136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Oval 14"/>
            <p:cNvSpPr>
              <a:spLocks noChangeArrowheads="1"/>
            </p:cNvSpPr>
            <p:nvPr>
              <p:custDataLst>
                <p:tags r:id="rId9"/>
              </p:custDataLst>
            </p:nvPr>
          </p:nvSpPr>
          <p:spPr bwMode="auto">
            <a:xfrm>
              <a:off x="2351764" y="3667126"/>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1</a:t>
              </a:r>
            </a:p>
          </p:txBody>
        </p:sp>
        <p:sp>
          <p:nvSpPr>
            <p:cNvPr id="19" name="Oval 13"/>
            <p:cNvSpPr>
              <a:spLocks noChangeArrowheads="1"/>
            </p:cNvSpPr>
            <p:nvPr>
              <p:custDataLst>
                <p:tags r:id="rId10"/>
              </p:custDataLst>
            </p:nvPr>
          </p:nvSpPr>
          <p:spPr bwMode="auto">
            <a:xfrm>
              <a:off x="2351764" y="4262443"/>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3</a:t>
              </a:r>
            </a:p>
          </p:txBody>
        </p:sp>
        <p:sp>
          <p:nvSpPr>
            <p:cNvPr id="21" name="Oval 12"/>
            <p:cNvSpPr>
              <a:spLocks noChangeArrowheads="1"/>
            </p:cNvSpPr>
            <p:nvPr>
              <p:custDataLst>
                <p:tags r:id="rId11"/>
              </p:custDataLst>
            </p:nvPr>
          </p:nvSpPr>
          <p:spPr bwMode="auto">
            <a:xfrm>
              <a:off x="3123351" y="426244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0</a:t>
              </a:r>
            </a:p>
          </p:txBody>
        </p:sp>
        <p:sp>
          <p:nvSpPr>
            <p:cNvPr id="22" name="Oval 11"/>
            <p:cNvSpPr>
              <a:spLocks noChangeArrowheads="1"/>
            </p:cNvSpPr>
            <p:nvPr>
              <p:custDataLst>
                <p:tags r:id="rId12"/>
              </p:custDataLst>
            </p:nvPr>
          </p:nvSpPr>
          <p:spPr bwMode="auto">
            <a:xfrm>
              <a:off x="1580178" y="426244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2</a:t>
              </a:r>
            </a:p>
          </p:txBody>
        </p:sp>
        <p:sp>
          <p:nvSpPr>
            <p:cNvPr id="23" name="Oval 10"/>
            <p:cNvSpPr>
              <a:spLocks noChangeArrowheads="1"/>
            </p:cNvSpPr>
            <p:nvPr>
              <p:custDataLst>
                <p:tags r:id="rId13"/>
              </p:custDataLst>
            </p:nvPr>
          </p:nvSpPr>
          <p:spPr bwMode="auto">
            <a:xfrm>
              <a:off x="2350692" y="4918992"/>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4</a:t>
              </a:r>
            </a:p>
          </p:txBody>
        </p:sp>
      </p:grpSp>
      <p:sp>
        <p:nvSpPr>
          <p:cNvPr id="24" name="Rectangle 2"/>
          <p:cNvSpPr>
            <a:spLocks noChangeArrowheads="1"/>
          </p:cNvSpPr>
          <p:nvPr>
            <p:custDataLst>
              <p:tags r:id="rId1"/>
            </p:custDataLst>
          </p:nvPr>
        </p:nvSpPr>
        <p:spPr bwMode="auto">
          <a:xfrm>
            <a:off x="6873786" y="3389646"/>
            <a:ext cx="5214975" cy="2286016"/>
          </a:xfrm>
          <a:prstGeom prst="rect">
            <a:avLst/>
          </a:prstGeom>
          <a:solidFill>
            <a:schemeClr val="lt1"/>
          </a:solidFill>
          <a:ln>
            <a:solidFill>
              <a:srgbClr val="009900"/>
            </a:solidFill>
            <a:tailEnd type="none" w="sm" len="sm"/>
          </a:ln>
        </p:spPr>
        <p:style>
          <a:lnRef idx="2">
            <a:schemeClr val="accent5"/>
          </a:lnRef>
          <a:fillRef idx="1">
            <a:schemeClr val="lt1"/>
          </a:fillRef>
          <a:effectRef idx="0">
            <a:schemeClr val="accent5"/>
          </a:effectRef>
          <a:fontRef idx="minor">
            <a:schemeClr val="dk1"/>
          </a:fontRef>
        </p:style>
        <p:txBody>
          <a:bodyPr vert="horz" wrap="square" lIns="144000" tIns="108000" rIns="0" bIns="108000" numCol="1" anchor="t" anchorCtr="0" compatLnSpc="1"/>
          <a:lstStyle/>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en-US" altLang="zh-CN" sz="1600" i="0" u="none" strike="noStrike" cap="none" normalizeH="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1" fontAlgn="base" latinLnBrk="0" hangingPunct="1">
              <a:lnSpc>
                <a:spcPts val="2300"/>
              </a:lnSpc>
              <a:spcBef>
                <a:spcPct val="0"/>
              </a:spcBef>
              <a:spcAft>
                <a:spcPct val="0"/>
              </a:spcAft>
              <a:buClrTx/>
              <a:buSzTx/>
              <a:buFontTx/>
              <a:buNone/>
            </a:pPr>
            <a:endPar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右箭头 24"/>
          <p:cNvSpPr/>
          <p:nvPr>
            <p:custDataLst>
              <p:tags r:id="rId2"/>
            </p:custDataLst>
          </p:nvPr>
        </p:nvSpPr>
        <p:spPr>
          <a:xfrm>
            <a:off x="6445151" y="4246902"/>
            <a:ext cx="285752" cy="214314"/>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grpSp>
        <p:nvGrpSpPr>
          <p:cNvPr id="26" name="组合 25"/>
          <p:cNvGrpSpPr/>
          <p:nvPr/>
        </p:nvGrpSpPr>
        <p:grpSpPr>
          <a:xfrm>
            <a:off x="6802341" y="4389784"/>
            <a:ext cx="3357587" cy="1940968"/>
            <a:chOff x="3000364" y="4357694"/>
            <a:chExt cx="3357586" cy="1940968"/>
          </a:xfrm>
        </p:grpSpPr>
        <p:sp>
          <p:nvSpPr>
            <p:cNvPr id="27" name="矩形 26"/>
            <p:cNvSpPr/>
            <p:nvPr/>
          </p:nvSpPr>
          <p:spPr>
            <a:xfrm>
              <a:off x="3428992" y="4357694"/>
              <a:ext cx="2928958" cy="285752"/>
            </a:xfrm>
            <a:prstGeom prst="rect">
              <a:avLst/>
            </a:prstGeom>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sp>
          <p:nvSpPr>
            <p:cNvPr id="31" name="TextBox 39"/>
            <p:cNvSpPr txBox="1"/>
            <p:nvPr/>
          </p:nvSpPr>
          <p:spPr>
            <a:xfrm>
              <a:off x="3000364" y="5929330"/>
              <a:ext cx="2357454" cy="369332"/>
            </a:xfrm>
            <a:prstGeom prst="rect">
              <a:avLst/>
            </a:prstGeom>
            <a:noFill/>
          </p:spPr>
          <p:txBody>
            <a:bodyPr wrap="square" rtlCol="0">
              <a:spAutoFit/>
            </a:bodyPr>
            <a:lstStyle/>
            <a:p>
              <a:pPr algn="l">
                <a:lnSpc>
                  <a:spcPct val="100000"/>
                </a:lnSpc>
                <a:spcBef>
                  <a:spcPts val="0"/>
                </a:spcBef>
              </a:pP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的所有出边</a:t>
              </a:r>
            </a:p>
          </p:txBody>
        </p:sp>
        <p:cxnSp>
          <p:nvCxnSpPr>
            <p:cNvPr id="32" name="直接连接符 31"/>
            <p:cNvCxnSpPr/>
            <p:nvPr/>
          </p:nvCxnSpPr>
          <p:spPr>
            <a:xfrm rot="5400000">
              <a:off x="2857488" y="5286388"/>
              <a:ext cx="1285884" cy="0"/>
            </a:xfrm>
            <a:prstGeom prst="line">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grpSp>
        <p:nvGrpSpPr>
          <p:cNvPr id="33" name="组合 32"/>
          <p:cNvGrpSpPr/>
          <p:nvPr/>
        </p:nvGrpSpPr>
        <p:grpSpPr>
          <a:xfrm>
            <a:off x="8302539" y="4287100"/>
            <a:ext cx="4143404" cy="1972214"/>
            <a:chOff x="4500562" y="4255010"/>
            <a:chExt cx="4143404" cy="1972214"/>
          </a:xfrm>
        </p:grpSpPr>
        <p:sp>
          <p:nvSpPr>
            <p:cNvPr id="34" name="椭圆 33"/>
            <p:cNvSpPr/>
            <p:nvPr/>
          </p:nvSpPr>
          <p:spPr>
            <a:xfrm>
              <a:off x="4500562" y="4255010"/>
              <a:ext cx="642942" cy="500066"/>
            </a:xfrm>
            <a:prstGeom prst="ellipse">
              <a:avLst/>
            </a:prstGeom>
            <a:solidFill>
              <a:srgbClr val="FF00FF">
                <a:alpha val="30000"/>
              </a:srgbClr>
            </a:solidFill>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sp>
          <p:nvSpPr>
            <p:cNvPr id="35" name="TextBox 44"/>
            <p:cNvSpPr txBox="1"/>
            <p:nvPr/>
          </p:nvSpPr>
          <p:spPr>
            <a:xfrm>
              <a:off x="5214942" y="5857892"/>
              <a:ext cx="3429024" cy="369332"/>
            </a:xfrm>
            <a:prstGeom prst="rect">
              <a:avLst/>
            </a:prstGeom>
            <a:noFill/>
          </p:spPr>
          <p:txBody>
            <a:bodyPr wrap="square" rtlCol="0">
              <a:spAutoFit/>
            </a:bodyPr>
            <a:lstStyle/>
            <a:p>
              <a:pPr algn="l">
                <a:lnSpc>
                  <a:spcPct val="100000"/>
                </a:lnSpc>
                <a:spcBef>
                  <a:spcPts val="0"/>
                </a:spcBef>
              </a:pP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的第</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条出边</a:t>
              </a:r>
              <a:r>
                <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(2,3):1</a:t>
              </a:r>
            </a:p>
          </p:txBody>
        </p:sp>
        <p:cxnSp>
          <p:nvCxnSpPr>
            <p:cNvPr id="36" name="直接连接符 35"/>
            <p:cNvCxnSpPr>
              <a:stCxn id="34" idx="5"/>
            </p:cNvCxnSpPr>
            <p:nvPr/>
          </p:nvCxnSpPr>
          <p:spPr>
            <a:xfrm rot="16200000" flipH="1">
              <a:off x="4722715" y="5008474"/>
              <a:ext cx="1176049" cy="522785"/>
            </a:xfrm>
            <a:prstGeom prst="line">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750"/>
                                        <p:tgtEl>
                                          <p:spTgt spid="9"/>
                                        </p:tgtEl>
                                      </p:cBhvr>
                                    </p:animEffec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4" grpId="0" bldLvl="0" animBg="1"/>
      <p:bldP spid="2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a:off x="395757" y="1971475"/>
            <a:ext cx="3754304" cy="4025593"/>
          </a:xfrm>
          <a:prstGeom prst="rect">
            <a:avLst/>
          </a:prstGeom>
        </p:spPr>
      </p:pic>
      <p:sp>
        <p:nvSpPr>
          <p:cNvPr id="15" name="TextBox 14"/>
          <p:cNvSpPr txBox="1"/>
          <p:nvPr/>
        </p:nvSpPr>
        <p:spPr>
          <a:xfrm>
            <a:off x="4482749" y="1300642"/>
            <a:ext cx="4643471" cy="400110"/>
          </a:xfrm>
          <a:prstGeom prst="rect">
            <a:avLst/>
          </a:prstGeom>
          <a:noFill/>
        </p:spPr>
        <p:txBody>
          <a:bodyPr wrap="square" rtlCol="0">
            <a:spAutoFit/>
          </a:bodyPr>
          <a:lstStyle/>
          <a:p>
            <a:pPr algn="l">
              <a:lnSpc>
                <a:spcPct val="100000"/>
              </a:lnSpc>
              <a:spcBef>
                <a:spcPts val="0"/>
              </a:spcBef>
            </a:pP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每个边结点的类型</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ArcNode</a:t>
            </a:r>
            <a:r>
              <a:rPr lang="zh-CN"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定义如下</a:t>
            </a:r>
          </a:p>
        </p:txBody>
      </p:sp>
      <p:sp>
        <p:nvSpPr>
          <p:cNvPr id="16" name="TextBox 13"/>
          <p:cNvSpPr txBox="1"/>
          <p:nvPr>
            <p:custDataLst>
              <p:tags r:id="rId1"/>
            </p:custDataLst>
          </p:nvPr>
        </p:nvSpPr>
        <p:spPr>
          <a:xfrm>
            <a:off x="4554186" y="1943589"/>
            <a:ext cx="7215239" cy="132610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ArcNode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边结点</a:t>
            </a:r>
          </a:p>
          <a:p>
            <a:pPr algn="l"/>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__</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self,adjv,w</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self.adjvex</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adjv</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邻接点</a:t>
            </a:r>
          </a:p>
          <a:p>
            <a:pPr algn="l"/>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self.weight</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=w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边的权值</a:t>
            </a:r>
          </a:p>
        </p:txBody>
      </p:sp>
      <p:sp>
        <p:nvSpPr>
          <p:cNvPr id="17" name="Rectangle 2"/>
          <p:cNvSpPr>
            <a:spLocks noChangeArrowheads="1"/>
          </p:cNvSpPr>
          <p:nvPr>
            <p:custDataLst>
              <p:tags r:id="rId2"/>
            </p:custDataLst>
          </p:nvPr>
        </p:nvSpPr>
        <p:spPr bwMode="auto">
          <a:xfrm>
            <a:off x="4839938" y="3943848"/>
            <a:ext cx="5214975" cy="2286016"/>
          </a:xfrm>
          <a:prstGeom prst="rect">
            <a:avLst/>
          </a:prstGeom>
          <a:solidFill>
            <a:schemeClr val="lt1"/>
          </a:solidFill>
          <a:ln>
            <a:solidFill>
              <a:srgbClr val="009900"/>
            </a:solidFill>
            <a:tailEnd type="none" w="sm" len="sm"/>
          </a:ln>
        </p:spPr>
        <p:style>
          <a:lnRef idx="2">
            <a:schemeClr val="accent5"/>
          </a:lnRef>
          <a:fillRef idx="1">
            <a:schemeClr val="lt1"/>
          </a:fillRef>
          <a:effectRef idx="0">
            <a:schemeClr val="accent5"/>
          </a:effectRef>
          <a:fontRef idx="minor">
            <a:schemeClr val="dk1"/>
          </a:fontRef>
        </p:style>
        <p:txBody>
          <a:bodyPr vert="horz" wrap="square" lIns="144000" tIns="108000" rIns="0" bIns="108000" numCol="1" anchor="t" anchorCtr="0" compatLnSpc="1"/>
          <a:lstStyle/>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en-US" altLang="zh-CN" sz="1600" i="0" u="none" strike="noStrike" cap="none" normalizeH="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1" fontAlgn="base" latinLnBrk="0" hangingPunct="1">
              <a:lnSpc>
                <a:spcPts val="2300"/>
              </a:lnSpc>
              <a:spcBef>
                <a:spcPct val="0"/>
              </a:spcBef>
              <a:spcAft>
                <a:spcPct val="0"/>
              </a:spcAft>
              <a:buClrTx/>
              <a:buSzTx/>
              <a:buFontTx/>
              <a:buNone/>
            </a:pPr>
            <a:endPar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椭圆 17"/>
          <p:cNvSpPr/>
          <p:nvPr/>
        </p:nvSpPr>
        <p:spPr>
          <a:xfrm>
            <a:off x="6278746" y="4545496"/>
            <a:ext cx="642943" cy="500066"/>
          </a:xfrm>
          <a:prstGeom prst="ellipse">
            <a:avLst/>
          </a:prstGeom>
          <a:solidFill>
            <a:srgbClr val="FF00FF">
              <a:alpha val="30000"/>
            </a:srgbClr>
          </a:solidFill>
          <a:ln w="19050">
            <a:solidFill>
              <a:srgbClr val="FF00FF"/>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cxnSp>
        <p:nvCxnSpPr>
          <p:cNvPr id="19" name="直接连接符 18"/>
          <p:cNvCxnSpPr>
            <a:endCxn id="18" idx="0"/>
          </p:cNvCxnSpPr>
          <p:nvPr/>
        </p:nvCxnSpPr>
        <p:spPr>
          <a:xfrm rot="16200000" flipH="1">
            <a:off x="5955032" y="3900324"/>
            <a:ext cx="1244590" cy="45767"/>
          </a:xfrm>
          <a:prstGeom prst="line">
            <a:avLst/>
          </a:prstGeom>
          <a:ln w="19050">
            <a:solidFill>
              <a:srgbClr val="FF00FF"/>
            </a:solidFill>
            <a:tailEnd type="none"/>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2"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0-#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ldLvl="0" animBg="1"/>
      <p:bldP spid="17" grpId="0" bldLvl="0" animBg="1"/>
      <p:bldP spid="1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pic>
        <p:nvPicPr>
          <p:cNvPr id="13" name="图片 12"/>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282917" y="1788515"/>
            <a:ext cx="3365403" cy="4646688"/>
          </a:xfrm>
          <a:prstGeom prst="rect">
            <a:avLst/>
          </a:prstGeom>
        </p:spPr>
      </p:pic>
      <p:grpSp>
        <p:nvGrpSpPr>
          <p:cNvPr id="15" name="组合 14"/>
          <p:cNvGrpSpPr/>
          <p:nvPr/>
        </p:nvGrpSpPr>
        <p:grpSpPr>
          <a:xfrm>
            <a:off x="3619469" y="1279660"/>
            <a:ext cx="1846451" cy="1605654"/>
            <a:chOff x="1580178" y="3667126"/>
            <a:chExt cx="1846450" cy="1605654"/>
          </a:xfrm>
        </p:grpSpPr>
        <p:sp>
          <p:nvSpPr>
            <p:cNvPr id="16" name="Freeform 20"/>
            <p:cNvSpPr/>
            <p:nvPr>
              <p:custDataLst>
                <p:tags r:id="rId57"/>
              </p:custDataLst>
            </p:nvPr>
          </p:nvSpPr>
          <p:spPr bwMode="auto">
            <a:xfrm>
              <a:off x="1848090" y="4567473"/>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Freeform 19"/>
            <p:cNvSpPr/>
            <p:nvPr>
              <p:custDataLst>
                <p:tags r:id="rId58"/>
              </p:custDataLst>
            </p:nvPr>
          </p:nvSpPr>
          <p:spPr bwMode="auto">
            <a:xfrm>
              <a:off x="2652897" y="4551597"/>
              <a:ext cx="514392" cy="485325"/>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Freeform 18"/>
            <p:cNvSpPr/>
            <p:nvPr>
              <p:custDataLst>
                <p:tags r:id="rId59"/>
              </p:custDataLst>
            </p:nvPr>
          </p:nvSpPr>
          <p:spPr bwMode="auto">
            <a:xfrm>
              <a:off x="2644324" y="3891646"/>
              <a:ext cx="554042" cy="442235"/>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Freeform 17"/>
            <p:cNvSpPr/>
            <p:nvPr>
              <p:custDataLst>
                <p:tags r:id="rId60"/>
              </p:custDataLst>
            </p:nvPr>
          </p:nvSpPr>
          <p:spPr bwMode="auto">
            <a:xfrm>
              <a:off x="1799865" y="3895048"/>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0" name="Line 16"/>
            <p:cNvSpPr>
              <a:spLocks noChangeShapeType="1"/>
            </p:cNvSpPr>
            <p:nvPr>
              <p:custDataLst>
                <p:tags r:id="rId61"/>
              </p:custDataLst>
            </p:nvPr>
          </p:nvSpPr>
          <p:spPr bwMode="auto">
            <a:xfrm>
              <a:off x="1773074" y="4439338"/>
              <a:ext cx="1543174"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Line 15"/>
            <p:cNvSpPr>
              <a:spLocks noChangeShapeType="1"/>
            </p:cNvSpPr>
            <p:nvPr>
              <p:custDataLst>
                <p:tags r:id="rId62"/>
              </p:custDataLst>
            </p:nvPr>
          </p:nvSpPr>
          <p:spPr bwMode="auto">
            <a:xfrm>
              <a:off x="2506082" y="4017513"/>
              <a:ext cx="1071" cy="106136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Oval 14"/>
            <p:cNvSpPr>
              <a:spLocks noChangeArrowheads="1"/>
            </p:cNvSpPr>
            <p:nvPr>
              <p:custDataLst>
                <p:tags r:id="rId63"/>
              </p:custDataLst>
            </p:nvPr>
          </p:nvSpPr>
          <p:spPr bwMode="auto">
            <a:xfrm>
              <a:off x="2351764" y="3667126"/>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3" name="Oval 13"/>
            <p:cNvSpPr>
              <a:spLocks noChangeArrowheads="1"/>
            </p:cNvSpPr>
            <p:nvPr>
              <p:custDataLst>
                <p:tags r:id="rId64"/>
              </p:custDataLst>
            </p:nvPr>
          </p:nvSpPr>
          <p:spPr bwMode="auto">
            <a:xfrm>
              <a:off x="2351764" y="4262443"/>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4" name="Oval 12"/>
            <p:cNvSpPr>
              <a:spLocks noChangeArrowheads="1"/>
            </p:cNvSpPr>
            <p:nvPr>
              <p:custDataLst>
                <p:tags r:id="rId65"/>
              </p:custDataLst>
            </p:nvPr>
          </p:nvSpPr>
          <p:spPr bwMode="auto">
            <a:xfrm>
              <a:off x="3123351" y="426244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5" name="Oval 11"/>
            <p:cNvSpPr>
              <a:spLocks noChangeArrowheads="1"/>
            </p:cNvSpPr>
            <p:nvPr>
              <p:custDataLst>
                <p:tags r:id="rId66"/>
              </p:custDataLst>
            </p:nvPr>
          </p:nvSpPr>
          <p:spPr bwMode="auto">
            <a:xfrm>
              <a:off x="1580178" y="426244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6" name="Oval 10"/>
            <p:cNvSpPr>
              <a:spLocks noChangeArrowheads="1"/>
            </p:cNvSpPr>
            <p:nvPr>
              <p:custDataLst>
                <p:tags r:id="rId67"/>
              </p:custDataLst>
            </p:nvPr>
          </p:nvSpPr>
          <p:spPr bwMode="auto">
            <a:xfrm>
              <a:off x="2350692" y="4918992"/>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grpSp>
      <p:sp>
        <p:nvSpPr>
          <p:cNvPr id="27" name="Rectangle 2"/>
          <p:cNvSpPr>
            <a:spLocks noChangeArrowheads="1"/>
          </p:cNvSpPr>
          <p:nvPr>
            <p:custDataLst>
              <p:tags r:id="rId1"/>
            </p:custDataLst>
          </p:nvPr>
        </p:nvSpPr>
        <p:spPr bwMode="auto">
          <a:xfrm>
            <a:off x="6119805" y="1099364"/>
            <a:ext cx="5214975" cy="2286016"/>
          </a:xfrm>
          <a:prstGeom prst="rect">
            <a:avLst/>
          </a:prstGeom>
          <a:solidFill>
            <a:schemeClr val="lt1"/>
          </a:solidFill>
          <a:ln>
            <a:solidFill>
              <a:srgbClr val="009900"/>
            </a:solidFill>
            <a:tailEnd type="none" w="sm" len="sm"/>
          </a:ln>
        </p:spPr>
        <p:style>
          <a:lnRef idx="2">
            <a:schemeClr val="accent5"/>
          </a:lnRef>
          <a:fillRef idx="1">
            <a:schemeClr val="lt1"/>
          </a:fillRef>
          <a:effectRef idx="0">
            <a:schemeClr val="accent5"/>
          </a:effectRef>
          <a:fontRef idx="minor">
            <a:schemeClr val="dk1"/>
          </a:fontRef>
        </p:style>
        <p:txBody>
          <a:bodyPr vert="horz" wrap="square" lIns="144000" tIns="108000" rIns="0" bIns="108000" numCol="1" anchor="t" anchorCtr="0" compatLnSpc="1"/>
          <a:lstStyle/>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en-US" altLang="zh-CN" sz="1600" i="0" u="none" strike="noStrike" cap="none" normalizeH="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[[0</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p>
          <a:p>
            <a:pPr marL="0" marR="0" lvl="0" indent="0" algn="just" defTabSz="914400" rtl="0" eaLnBrk="1" fontAlgn="base" latinLnBrk="0" hangingPunct="1">
              <a:lnSpc>
                <a:spcPts val="2300"/>
              </a:lnSpc>
              <a:spcBef>
                <a:spcPct val="0"/>
              </a:spcBef>
              <a:spcAft>
                <a:spcPct val="0"/>
              </a:spcAft>
              <a:buClrTx/>
              <a:buSzTx/>
              <a:buFontTx/>
              <a:buNone/>
            </a:pPr>
            <a:r>
              <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1" fontAlgn="base" latinLnBrk="0" hangingPunct="1">
              <a:lnSpc>
                <a:spcPts val="2300"/>
              </a:lnSpc>
              <a:spcBef>
                <a:spcPct val="0"/>
              </a:spcBef>
              <a:spcAft>
                <a:spcPct val="0"/>
              </a:spcAft>
              <a:buClrTx/>
              <a:buSzTx/>
              <a:buFontTx/>
              <a:buNone/>
            </a:pPr>
            <a:endParaRPr kumimoji="0" lang="en-US" altLang="zh-CN" sz="16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右箭头 27"/>
          <p:cNvSpPr/>
          <p:nvPr>
            <p:custDataLst>
              <p:tags r:id="rId2"/>
            </p:custDataLst>
          </p:nvPr>
        </p:nvSpPr>
        <p:spPr>
          <a:xfrm>
            <a:off x="5691171" y="1956620"/>
            <a:ext cx="285752" cy="214314"/>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grpSp>
        <p:nvGrpSpPr>
          <p:cNvPr id="29" name="组合 28"/>
          <p:cNvGrpSpPr/>
          <p:nvPr/>
        </p:nvGrpSpPr>
        <p:grpSpPr>
          <a:xfrm>
            <a:off x="6306839" y="4333138"/>
            <a:ext cx="4742181" cy="1981200"/>
            <a:chOff x="1797050" y="2915607"/>
            <a:chExt cx="4742181" cy="1981200"/>
          </a:xfrm>
        </p:grpSpPr>
        <p:sp>
          <p:nvSpPr>
            <p:cNvPr id="30" name="Text Box 2"/>
            <p:cNvSpPr txBox="1">
              <a:spLocks noChangeArrowheads="1"/>
            </p:cNvSpPr>
            <p:nvPr/>
          </p:nvSpPr>
          <p:spPr bwMode="auto">
            <a:xfrm>
              <a:off x="1797050" y="2974026"/>
              <a:ext cx="195581" cy="259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1" name="Text Box 3"/>
            <p:cNvSpPr txBox="1">
              <a:spLocks noChangeArrowheads="1"/>
            </p:cNvSpPr>
            <p:nvPr>
              <p:custDataLst>
                <p:tags r:id="rId4"/>
              </p:custDataLst>
            </p:nvPr>
          </p:nvSpPr>
          <p:spPr bwMode="auto">
            <a:xfrm>
              <a:off x="2025650" y="2915607"/>
              <a:ext cx="365760" cy="40132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b="0" i="0" u="none" strike="noStrike" cap="none" normalizeH="0" baseline="-25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2" name="Text Box 4"/>
            <p:cNvSpPr txBox="1">
              <a:spLocks noChangeArrowheads="1"/>
            </p:cNvSpPr>
            <p:nvPr>
              <p:custDataLst>
                <p:tags r:id="rId5"/>
              </p:custDataLst>
            </p:nvPr>
          </p:nvSpPr>
          <p:spPr bwMode="auto">
            <a:xfrm>
              <a:off x="2391410" y="2915607"/>
              <a:ext cx="365760" cy="40132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33" name="Text Box 5"/>
            <p:cNvSpPr txBox="1">
              <a:spLocks noChangeArrowheads="1"/>
            </p:cNvSpPr>
            <p:nvPr>
              <p:custDataLst>
                <p:tags r:id="rId6"/>
              </p:custDataLst>
            </p:nvPr>
          </p:nvSpPr>
          <p:spPr bwMode="auto">
            <a:xfrm>
              <a:off x="2940050" y="295624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4" name="Text Box 6"/>
            <p:cNvSpPr txBox="1">
              <a:spLocks noChangeArrowheads="1"/>
            </p:cNvSpPr>
            <p:nvPr>
              <p:custDataLst>
                <p:tags r:id="rId7"/>
              </p:custDataLst>
            </p:nvPr>
          </p:nvSpPr>
          <p:spPr bwMode="auto">
            <a:xfrm>
              <a:off x="3305810" y="295624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35" name="Text Box 7"/>
            <p:cNvSpPr txBox="1">
              <a:spLocks noChangeArrowheads="1"/>
            </p:cNvSpPr>
            <p:nvPr/>
          </p:nvSpPr>
          <p:spPr bwMode="auto">
            <a:xfrm>
              <a:off x="1797050" y="3362647"/>
              <a:ext cx="195581" cy="25653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6" name="Text Box 8"/>
            <p:cNvSpPr txBox="1">
              <a:spLocks noChangeArrowheads="1"/>
            </p:cNvSpPr>
            <p:nvPr>
              <p:custDataLst>
                <p:tags r:id="rId8"/>
              </p:custDataLst>
            </p:nvPr>
          </p:nvSpPr>
          <p:spPr bwMode="auto">
            <a:xfrm>
              <a:off x="2025650" y="3304226"/>
              <a:ext cx="365760" cy="403861"/>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b="0" i="0" u="none" strike="noStrike" cap="none" normalizeH="0" baseline="-25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7" name="Text Box 9"/>
            <p:cNvSpPr txBox="1">
              <a:spLocks noChangeArrowheads="1"/>
            </p:cNvSpPr>
            <p:nvPr>
              <p:custDataLst>
                <p:tags r:id="rId9"/>
              </p:custDataLst>
            </p:nvPr>
          </p:nvSpPr>
          <p:spPr bwMode="auto">
            <a:xfrm>
              <a:off x="2391410" y="3304226"/>
              <a:ext cx="365760" cy="403861"/>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38" name="Text Box 10"/>
            <p:cNvSpPr txBox="1">
              <a:spLocks noChangeArrowheads="1"/>
            </p:cNvSpPr>
            <p:nvPr>
              <p:custDataLst>
                <p:tags r:id="rId10"/>
              </p:custDataLst>
            </p:nvPr>
          </p:nvSpPr>
          <p:spPr bwMode="auto">
            <a:xfrm>
              <a:off x="2940050" y="334486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9" name="Text Box 11"/>
            <p:cNvSpPr txBox="1">
              <a:spLocks noChangeArrowheads="1"/>
            </p:cNvSpPr>
            <p:nvPr>
              <p:custDataLst>
                <p:tags r:id="rId11"/>
              </p:custDataLst>
            </p:nvPr>
          </p:nvSpPr>
          <p:spPr bwMode="auto">
            <a:xfrm>
              <a:off x="3305810" y="334486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40" name="Text Box 12"/>
            <p:cNvSpPr txBox="1">
              <a:spLocks noChangeArrowheads="1"/>
            </p:cNvSpPr>
            <p:nvPr/>
          </p:nvSpPr>
          <p:spPr bwMode="auto">
            <a:xfrm>
              <a:off x="1797050" y="3766506"/>
              <a:ext cx="195581" cy="259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1" name="Text Box 13"/>
            <p:cNvSpPr txBox="1">
              <a:spLocks noChangeArrowheads="1"/>
            </p:cNvSpPr>
            <p:nvPr>
              <p:custDataLst>
                <p:tags r:id="rId12"/>
              </p:custDataLst>
            </p:nvPr>
          </p:nvSpPr>
          <p:spPr bwMode="auto">
            <a:xfrm>
              <a:off x="2025650" y="3708087"/>
              <a:ext cx="365760" cy="40385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b="0" i="0" u="none" strike="noStrike" cap="none" normalizeH="0" baseline="-25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2" name="Text Box 14"/>
            <p:cNvSpPr txBox="1">
              <a:spLocks noChangeArrowheads="1"/>
            </p:cNvSpPr>
            <p:nvPr>
              <p:custDataLst>
                <p:tags r:id="rId13"/>
              </p:custDataLst>
            </p:nvPr>
          </p:nvSpPr>
          <p:spPr bwMode="auto">
            <a:xfrm>
              <a:off x="2391410" y="3708087"/>
              <a:ext cx="365760" cy="40385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43" name="Text Box 15"/>
            <p:cNvSpPr txBox="1">
              <a:spLocks noChangeArrowheads="1"/>
            </p:cNvSpPr>
            <p:nvPr>
              <p:custDataLst>
                <p:tags r:id="rId14"/>
              </p:custDataLst>
            </p:nvPr>
          </p:nvSpPr>
          <p:spPr bwMode="auto">
            <a:xfrm>
              <a:off x="2940050" y="374872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4" name="Text Box 16"/>
            <p:cNvSpPr txBox="1">
              <a:spLocks noChangeArrowheads="1"/>
            </p:cNvSpPr>
            <p:nvPr>
              <p:custDataLst>
                <p:tags r:id="rId15"/>
              </p:custDataLst>
            </p:nvPr>
          </p:nvSpPr>
          <p:spPr bwMode="auto">
            <a:xfrm>
              <a:off x="3305810" y="374872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45" name="Text Box 17"/>
            <p:cNvSpPr txBox="1">
              <a:spLocks noChangeArrowheads="1"/>
            </p:cNvSpPr>
            <p:nvPr/>
          </p:nvSpPr>
          <p:spPr bwMode="auto">
            <a:xfrm>
              <a:off x="1797050" y="4155127"/>
              <a:ext cx="195581" cy="25653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6" name="Text Box 18"/>
            <p:cNvSpPr txBox="1">
              <a:spLocks noChangeArrowheads="1"/>
            </p:cNvSpPr>
            <p:nvPr>
              <p:custDataLst>
                <p:tags r:id="rId16"/>
              </p:custDataLst>
            </p:nvPr>
          </p:nvSpPr>
          <p:spPr bwMode="auto">
            <a:xfrm>
              <a:off x="2025650" y="4096706"/>
              <a:ext cx="365760" cy="403861"/>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b="0" i="0" u="none" strike="noStrike" cap="none" normalizeH="0" baseline="-25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7" name="Text Box 19"/>
            <p:cNvSpPr txBox="1">
              <a:spLocks noChangeArrowheads="1"/>
            </p:cNvSpPr>
            <p:nvPr>
              <p:custDataLst>
                <p:tags r:id="rId17"/>
              </p:custDataLst>
            </p:nvPr>
          </p:nvSpPr>
          <p:spPr bwMode="auto">
            <a:xfrm>
              <a:off x="2391410" y="4096706"/>
              <a:ext cx="365760" cy="403861"/>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48" name="Text Box 20"/>
            <p:cNvSpPr txBox="1">
              <a:spLocks noChangeArrowheads="1"/>
            </p:cNvSpPr>
            <p:nvPr>
              <p:custDataLst>
                <p:tags r:id="rId18"/>
              </p:custDataLst>
            </p:nvPr>
          </p:nvSpPr>
          <p:spPr bwMode="auto">
            <a:xfrm>
              <a:off x="2940050" y="413734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9" name="Text Box 21"/>
            <p:cNvSpPr txBox="1">
              <a:spLocks noChangeArrowheads="1"/>
            </p:cNvSpPr>
            <p:nvPr>
              <p:custDataLst>
                <p:tags r:id="rId19"/>
              </p:custDataLst>
            </p:nvPr>
          </p:nvSpPr>
          <p:spPr bwMode="auto">
            <a:xfrm>
              <a:off x="3305810" y="413734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50" name="Text Box 22"/>
            <p:cNvSpPr txBox="1">
              <a:spLocks noChangeArrowheads="1"/>
            </p:cNvSpPr>
            <p:nvPr/>
          </p:nvSpPr>
          <p:spPr bwMode="auto">
            <a:xfrm>
              <a:off x="1797050" y="4551367"/>
              <a:ext cx="195581" cy="25908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1" name="Text Box 23"/>
            <p:cNvSpPr txBox="1">
              <a:spLocks noChangeArrowheads="1"/>
            </p:cNvSpPr>
            <p:nvPr>
              <p:custDataLst>
                <p:tags r:id="rId20"/>
              </p:custDataLst>
            </p:nvPr>
          </p:nvSpPr>
          <p:spPr bwMode="auto">
            <a:xfrm>
              <a:off x="2025650" y="4492946"/>
              <a:ext cx="365760" cy="403861"/>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b="0" i="0" u="none" strike="noStrike" cap="none" normalizeH="0" baseline="-25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2" name="Text Box 24"/>
            <p:cNvSpPr txBox="1">
              <a:spLocks noChangeArrowheads="1"/>
            </p:cNvSpPr>
            <p:nvPr>
              <p:custDataLst>
                <p:tags r:id="rId21"/>
              </p:custDataLst>
            </p:nvPr>
          </p:nvSpPr>
          <p:spPr bwMode="auto">
            <a:xfrm>
              <a:off x="2391410" y="4492946"/>
              <a:ext cx="365760" cy="403861"/>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53" name="Text Box 25"/>
            <p:cNvSpPr txBox="1">
              <a:spLocks noChangeArrowheads="1"/>
            </p:cNvSpPr>
            <p:nvPr>
              <p:custDataLst>
                <p:tags r:id="rId22"/>
              </p:custDataLst>
            </p:nvPr>
          </p:nvSpPr>
          <p:spPr bwMode="auto">
            <a:xfrm>
              <a:off x="2940050" y="454120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4" name="Text Box 26"/>
            <p:cNvSpPr txBox="1">
              <a:spLocks noChangeArrowheads="1"/>
            </p:cNvSpPr>
            <p:nvPr>
              <p:custDataLst>
                <p:tags r:id="rId23"/>
              </p:custDataLst>
            </p:nvPr>
          </p:nvSpPr>
          <p:spPr bwMode="auto">
            <a:xfrm>
              <a:off x="3305810" y="454120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55" name="Line 27"/>
            <p:cNvSpPr>
              <a:spLocks noChangeShapeType="1"/>
            </p:cNvSpPr>
            <p:nvPr/>
          </p:nvSpPr>
          <p:spPr bwMode="auto">
            <a:xfrm>
              <a:off x="2569210" y="3113727"/>
              <a:ext cx="365760"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 name="Text Box 32"/>
            <p:cNvSpPr txBox="1">
              <a:spLocks noChangeArrowheads="1"/>
            </p:cNvSpPr>
            <p:nvPr>
              <p:custDataLst>
                <p:tags r:id="rId24"/>
              </p:custDataLst>
            </p:nvPr>
          </p:nvSpPr>
          <p:spPr bwMode="auto">
            <a:xfrm>
              <a:off x="3895090" y="2958786"/>
              <a:ext cx="365760" cy="31242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7" name="Text Box 33"/>
            <p:cNvSpPr txBox="1">
              <a:spLocks noChangeArrowheads="1"/>
            </p:cNvSpPr>
            <p:nvPr>
              <p:custDataLst>
                <p:tags r:id="rId25"/>
              </p:custDataLst>
            </p:nvPr>
          </p:nvSpPr>
          <p:spPr bwMode="auto">
            <a:xfrm>
              <a:off x="4260850" y="2958786"/>
              <a:ext cx="365760" cy="31242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58" name="Line 34"/>
            <p:cNvSpPr>
              <a:spLocks noChangeShapeType="1"/>
            </p:cNvSpPr>
            <p:nvPr>
              <p:custDataLst>
                <p:tags r:id="rId26"/>
              </p:custDataLst>
            </p:nvPr>
          </p:nvSpPr>
          <p:spPr bwMode="auto">
            <a:xfrm>
              <a:off x="3524250" y="3116266"/>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9" name="Text Box 39"/>
            <p:cNvSpPr txBox="1">
              <a:spLocks noChangeArrowheads="1"/>
            </p:cNvSpPr>
            <p:nvPr>
              <p:custDataLst>
                <p:tags r:id="rId27"/>
              </p:custDataLst>
            </p:nvPr>
          </p:nvSpPr>
          <p:spPr bwMode="auto">
            <a:xfrm>
              <a:off x="4865370" y="295878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60" name="Text Box 40"/>
            <p:cNvSpPr txBox="1">
              <a:spLocks noChangeArrowheads="1"/>
            </p:cNvSpPr>
            <p:nvPr>
              <p:custDataLst>
                <p:tags r:id="rId28"/>
              </p:custDataLst>
            </p:nvPr>
          </p:nvSpPr>
          <p:spPr bwMode="auto">
            <a:xfrm>
              <a:off x="5231130" y="295878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1" name="Line 41"/>
            <p:cNvSpPr>
              <a:spLocks noChangeShapeType="1"/>
            </p:cNvSpPr>
            <p:nvPr>
              <p:custDataLst>
                <p:tags r:id="rId29"/>
              </p:custDataLst>
            </p:nvPr>
          </p:nvSpPr>
          <p:spPr bwMode="auto">
            <a:xfrm>
              <a:off x="4494530" y="3118807"/>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2" name="Text Box 42"/>
            <p:cNvSpPr txBox="1">
              <a:spLocks noChangeArrowheads="1"/>
            </p:cNvSpPr>
            <p:nvPr>
              <p:custDataLst>
                <p:tags r:id="rId30"/>
              </p:custDataLst>
            </p:nvPr>
          </p:nvSpPr>
          <p:spPr bwMode="auto">
            <a:xfrm>
              <a:off x="3895090" y="333470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63" name="Text Box 43"/>
            <p:cNvSpPr txBox="1">
              <a:spLocks noChangeArrowheads="1"/>
            </p:cNvSpPr>
            <p:nvPr>
              <p:custDataLst>
                <p:tags r:id="rId31"/>
              </p:custDataLst>
            </p:nvPr>
          </p:nvSpPr>
          <p:spPr bwMode="auto">
            <a:xfrm>
              <a:off x="4260850" y="333470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64" name="Line 44"/>
            <p:cNvSpPr>
              <a:spLocks noChangeShapeType="1"/>
            </p:cNvSpPr>
            <p:nvPr>
              <p:custDataLst>
                <p:tags r:id="rId32"/>
              </p:custDataLst>
            </p:nvPr>
          </p:nvSpPr>
          <p:spPr bwMode="auto">
            <a:xfrm>
              <a:off x="3524250" y="3494727"/>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5" name="Text Box 45"/>
            <p:cNvSpPr txBox="1">
              <a:spLocks noChangeArrowheads="1"/>
            </p:cNvSpPr>
            <p:nvPr>
              <p:custDataLst>
                <p:tags r:id="rId33"/>
              </p:custDataLst>
            </p:nvPr>
          </p:nvSpPr>
          <p:spPr bwMode="auto">
            <a:xfrm>
              <a:off x="4865370" y="3339786"/>
              <a:ext cx="365760" cy="31242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6" name="Text Box 46"/>
            <p:cNvSpPr txBox="1">
              <a:spLocks noChangeArrowheads="1"/>
            </p:cNvSpPr>
            <p:nvPr>
              <p:custDataLst>
                <p:tags r:id="rId34"/>
              </p:custDataLst>
            </p:nvPr>
          </p:nvSpPr>
          <p:spPr bwMode="auto">
            <a:xfrm>
              <a:off x="5231130" y="3339786"/>
              <a:ext cx="365760" cy="31242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7" name="Line 47"/>
            <p:cNvSpPr>
              <a:spLocks noChangeShapeType="1"/>
            </p:cNvSpPr>
            <p:nvPr>
              <p:custDataLst>
                <p:tags r:id="rId35"/>
              </p:custDataLst>
            </p:nvPr>
          </p:nvSpPr>
          <p:spPr bwMode="auto">
            <a:xfrm>
              <a:off x="4494530" y="3497266"/>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8" name="Text Box 48"/>
            <p:cNvSpPr txBox="1">
              <a:spLocks noChangeArrowheads="1"/>
            </p:cNvSpPr>
            <p:nvPr>
              <p:custDataLst>
                <p:tags r:id="rId36"/>
              </p:custDataLst>
            </p:nvPr>
          </p:nvSpPr>
          <p:spPr bwMode="auto">
            <a:xfrm>
              <a:off x="3895090" y="373348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9" name="Text Box 49"/>
            <p:cNvSpPr txBox="1">
              <a:spLocks noChangeArrowheads="1"/>
            </p:cNvSpPr>
            <p:nvPr>
              <p:custDataLst>
                <p:tags r:id="rId37"/>
              </p:custDataLst>
            </p:nvPr>
          </p:nvSpPr>
          <p:spPr bwMode="auto">
            <a:xfrm>
              <a:off x="4260850" y="373348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70" name="Line 50"/>
            <p:cNvSpPr>
              <a:spLocks noChangeShapeType="1"/>
            </p:cNvSpPr>
            <p:nvPr>
              <p:custDataLst>
                <p:tags r:id="rId38"/>
              </p:custDataLst>
            </p:nvPr>
          </p:nvSpPr>
          <p:spPr bwMode="auto">
            <a:xfrm>
              <a:off x="3524250" y="3890967"/>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1" name="Text Box 51"/>
            <p:cNvSpPr txBox="1">
              <a:spLocks noChangeArrowheads="1"/>
            </p:cNvSpPr>
            <p:nvPr>
              <p:custDataLst>
                <p:tags r:id="rId39"/>
              </p:custDataLst>
            </p:nvPr>
          </p:nvSpPr>
          <p:spPr bwMode="auto">
            <a:xfrm>
              <a:off x="4867911" y="3736026"/>
              <a:ext cx="363219"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72" name="Text Box 52"/>
            <p:cNvSpPr txBox="1">
              <a:spLocks noChangeArrowheads="1"/>
            </p:cNvSpPr>
            <p:nvPr>
              <p:custDataLst>
                <p:tags r:id="rId40"/>
              </p:custDataLst>
            </p:nvPr>
          </p:nvSpPr>
          <p:spPr bwMode="auto">
            <a:xfrm>
              <a:off x="5231130" y="373602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73" name="Line 53"/>
            <p:cNvSpPr>
              <a:spLocks noChangeShapeType="1"/>
            </p:cNvSpPr>
            <p:nvPr>
              <p:custDataLst>
                <p:tags r:id="rId41"/>
              </p:custDataLst>
            </p:nvPr>
          </p:nvSpPr>
          <p:spPr bwMode="auto">
            <a:xfrm>
              <a:off x="4494530" y="3896047"/>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4" name="Text Box 54"/>
            <p:cNvSpPr txBox="1">
              <a:spLocks noChangeArrowheads="1"/>
            </p:cNvSpPr>
            <p:nvPr>
              <p:custDataLst>
                <p:tags r:id="rId42"/>
              </p:custDataLst>
            </p:nvPr>
          </p:nvSpPr>
          <p:spPr bwMode="auto">
            <a:xfrm>
              <a:off x="3895090" y="455136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5" name="Text Box 55"/>
            <p:cNvSpPr txBox="1">
              <a:spLocks noChangeArrowheads="1"/>
            </p:cNvSpPr>
            <p:nvPr>
              <p:custDataLst>
                <p:tags r:id="rId43"/>
              </p:custDataLst>
            </p:nvPr>
          </p:nvSpPr>
          <p:spPr bwMode="auto">
            <a:xfrm>
              <a:off x="4260850" y="455136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76" name="Line 56"/>
            <p:cNvSpPr>
              <a:spLocks noChangeShapeType="1"/>
            </p:cNvSpPr>
            <p:nvPr>
              <p:custDataLst>
                <p:tags r:id="rId44"/>
              </p:custDataLst>
            </p:nvPr>
          </p:nvSpPr>
          <p:spPr bwMode="auto">
            <a:xfrm>
              <a:off x="3524250" y="4708847"/>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7" name="Text Box 57"/>
            <p:cNvSpPr txBox="1">
              <a:spLocks noChangeArrowheads="1"/>
            </p:cNvSpPr>
            <p:nvPr>
              <p:custDataLst>
                <p:tags r:id="rId45"/>
              </p:custDataLst>
            </p:nvPr>
          </p:nvSpPr>
          <p:spPr bwMode="auto">
            <a:xfrm>
              <a:off x="4865370" y="455390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8" name="Text Box 58"/>
            <p:cNvSpPr txBox="1">
              <a:spLocks noChangeArrowheads="1"/>
            </p:cNvSpPr>
            <p:nvPr>
              <p:custDataLst>
                <p:tags r:id="rId46"/>
              </p:custDataLst>
            </p:nvPr>
          </p:nvSpPr>
          <p:spPr bwMode="auto">
            <a:xfrm>
              <a:off x="5231130" y="4553906"/>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79" name="Line 59"/>
            <p:cNvSpPr>
              <a:spLocks noChangeShapeType="1"/>
            </p:cNvSpPr>
            <p:nvPr>
              <p:custDataLst>
                <p:tags r:id="rId47"/>
              </p:custDataLst>
            </p:nvPr>
          </p:nvSpPr>
          <p:spPr bwMode="auto">
            <a:xfrm>
              <a:off x="4494530" y="4711386"/>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0" name="Text Box 60"/>
            <p:cNvSpPr txBox="1">
              <a:spLocks noChangeArrowheads="1"/>
            </p:cNvSpPr>
            <p:nvPr>
              <p:custDataLst>
                <p:tags r:id="rId48"/>
              </p:custDataLst>
            </p:nvPr>
          </p:nvSpPr>
          <p:spPr bwMode="auto">
            <a:xfrm>
              <a:off x="3902711" y="4134807"/>
              <a:ext cx="368299"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1" name="Text Box 61"/>
            <p:cNvSpPr txBox="1">
              <a:spLocks noChangeArrowheads="1"/>
            </p:cNvSpPr>
            <p:nvPr>
              <p:custDataLst>
                <p:tags r:id="rId49"/>
              </p:custDataLst>
            </p:nvPr>
          </p:nvSpPr>
          <p:spPr bwMode="auto">
            <a:xfrm>
              <a:off x="4271010" y="4134807"/>
              <a:ext cx="363221"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82" name="Line 62"/>
            <p:cNvSpPr>
              <a:spLocks noChangeShapeType="1"/>
            </p:cNvSpPr>
            <p:nvPr>
              <p:custDataLst>
                <p:tags r:id="rId50"/>
              </p:custDataLst>
            </p:nvPr>
          </p:nvSpPr>
          <p:spPr bwMode="auto">
            <a:xfrm>
              <a:off x="3534410" y="4294826"/>
              <a:ext cx="363221"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3" name="Text Box 63"/>
            <p:cNvSpPr txBox="1">
              <a:spLocks noChangeArrowheads="1"/>
            </p:cNvSpPr>
            <p:nvPr>
              <p:custDataLst>
                <p:tags r:id="rId51"/>
              </p:custDataLst>
            </p:nvPr>
          </p:nvSpPr>
          <p:spPr bwMode="auto">
            <a:xfrm>
              <a:off x="4875530" y="413988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4" name="Text Box 64"/>
            <p:cNvSpPr txBox="1">
              <a:spLocks noChangeArrowheads="1"/>
            </p:cNvSpPr>
            <p:nvPr>
              <p:custDataLst>
                <p:tags r:id="rId52"/>
              </p:custDataLst>
            </p:nvPr>
          </p:nvSpPr>
          <p:spPr bwMode="auto">
            <a:xfrm>
              <a:off x="5241290" y="4139887"/>
              <a:ext cx="365760" cy="31241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85" name="Line 65"/>
            <p:cNvSpPr>
              <a:spLocks noChangeShapeType="1"/>
            </p:cNvSpPr>
            <p:nvPr>
              <p:custDataLst>
                <p:tags r:id="rId53"/>
              </p:custDataLst>
            </p:nvPr>
          </p:nvSpPr>
          <p:spPr bwMode="auto">
            <a:xfrm>
              <a:off x="4504690" y="4297367"/>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6" name="Text Box 66"/>
            <p:cNvSpPr txBox="1">
              <a:spLocks noChangeArrowheads="1"/>
            </p:cNvSpPr>
            <p:nvPr>
              <p:custDataLst>
                <p:tags r:id="rId54"/>
              </p:custDataLst>
            </p:nvPr>
          </p:nvSpPr>
          <p:spPr bwMode="auto">
            <a:xfrm>
              <a:off x="5807711" y="4134807"/>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87" name="Text Box 67"/>
            <p:cNvSpPr txBox="1">
              <a:spLocks noChangeArrowheads="1"/>
            </p:cNvSpPr>
            <p:nvPr>
              <p:custDataLst>
                <p:tags r:id="rId55"/>
              </p:custDataLst>
            </p:nvPr>
          </p:nvSpPr>
          <p:spPr bwMode="auto">
            <a:xfrm>
              <a:off x="6173471" y="4134807"/>
              <a:ext cx="365760" cy="31496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88" name="Line 68"/>
            <p:cNvSpPr>
              <a:spLocks noChangeShapeType="1"/>
            </p:cNvSpPr>
            <p:nvPr>
              <p:custDataLst>
                <p:tags r:id="rId56"/>
              </p:custDataLst>
            </p:nvPr>
          </p:nvSpPr>
          <p:spPr bwMode="auto">
            <a:xfrm>
              <a:off x="5436871" y="4294826"/>
              <a:ext cx="36576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9" name="Line 69"/>
            <p:cNvSpPr>
              <a:spLocks noChangeShapeType="1"/>
            </p:cNvSpPr>
            <p:nvPr/>
          </p:nvSpPr>
          <p:spPr bwMode="auto">
            <a:xfrm>
              <a:off x="2576831" y="3497266"/>
              <a:ext cx="365760"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0" name="Line 70"/>
            <p:cNvSpPr>
              <a:spLocks noChangeShapeType="1"/>
            </p:cNvSpPr>
            <p:nvPr/>
          </p:nvSpPr>
          <p:spPr bwMode="auto">
            <a:xfrm>
              <a:off x="2569210" y="3903666"/>
              <a:ext cx="365760"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1" name="Line 71"/>
            <p:cNvSpPr>
              <a:spLocks noChangeShapeType="1"/>
            </p:cNvSpPr>
            <p:nvPr/>
          </p:nvSpPr>
          <p:spPr bwMode="auto">
            <a:xfrm>
              <a:off x="2576831" y="4287207"/>
              <a:ext cx="365760"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2" name="Line 72"/>
            <p:cNvSpPr>
              <a:spLocks noChangeShapeType="1"/>
            </p:cNvSpPr>
            <p:nvPr/>
          </p:nvSpPr>
          <p:spPr bwMode="auto">
            <a:xfrm>
              <a:off x="2561591" y="4696146"/>
              <a:ext cx="365760"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2" name="组合 1"/>
          <p:cNvGrpSpPr/>
          <p:nvPr/>
        </p:nvGrpSpPr>
        <p:grpSpPr>
          <a:xfrm>
            <a:off x="8120069" y="3599698"/>
            <a:ext cx="2071703" cy="428628"/>
            <a:chOff x="8120062" y="3599694"/>
            <a:chExt cx="2071702" cy="428628"/>
          </a:xfrm>
        </p:grpSpPr>
        <p:sp>
          <p:nvSpPr>
            <p:cNvPr id="93" name="下箭头 92"/>
            <p:cNvSpPr/>
            <p:nvPr>
              <p:custDataLst>
                <p:tags r:id="rId3"/>
              </p:custDataLst>
            </p:nvPr>
          </p:nvSpPr>
          <p:spPr>
            <a:xfrm>
              <a:off x="8120062" y="3599694"/>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sp>
          <p:nvSpPr>
            <p:cNvPr id="94" name="TextBox 91"/>
            <p:cNvSpPr txBox="1"/>
            <p:nvPr/>
          </p:nvSpPr>
          <p:spPr>
            <a:xfrm>
              <a:off x="8334377" y="3599694"/>
              <a:ext cx="1857387" cy="369332"/>
            </a:xfrm>
            <a:prstGeom prst="rect">
              <a:avLst/>
            </a:prstGeom>
            <a:noFill/>
          </p:spPr>
          <p:txBody>
            <a:bodyPr wrap="square" rtlCol="0">
              <a:spAutoFit/>
            </a:bodyPr>
            <a:lstStyle/>
            <a:p>
              <a:pPr algn="l">
                <a:lnSpc>
                  <a:spcPct val="100000"/>
                </a:lnSpc>
                <a:spcBef>
                  <a:spcPts val="0"/>
                </a:spcBef>
              </a:pPr>
              <a:r>
                <a:rPr lang="zh-CN" altLang="en-US"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更直观的表示</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2000"/>
                            </p:stCondLst>
                            <p:childTnLst>
                              <p:par>
                                <p:cTn id="22" presetID="2" presetClass="entr" presetSubtype="1"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9752" y="149579"/>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grpSp>
        <p:nvGrpSpPr>
          <p:cNvPr id="2" name="组合 1"/>
          <p:cNvGrpSpPr/>
          <p:nvPr/>
        </p:nvGrpSpPr>
        <p:grpSpPr>
          <a:xfrm>
            <a:off x="7296009" y="1607060"/>
            <a:ext cx="4826823" cy="4704575"/>
            <a:chOff x="6508390" y="1671394"/>
            <a:chExt cx="4826823" cy="4704575"/>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8076"/>
            <a:stretch>
              <a:fillRect/>
            </a:stretch>
          </p:blipFill>
          <p:spPr>
            <a:xfrm>
              <a:off x="6508390" y="1671394"/>
              <a:ext cx="4826823" cy="4704575"/>
            </a:xfrm>
            <a:prstGeom prst="rect">
              <a:avLst/>
            </a:prstGeom>
          </p:spPr>
        </p:pic>
        <p:sp>
          <p:nvSpPr>
            <p:cNvPr id="11" name="TextBox 10"/>
            <p:cNvSpPr txBox="1"/>
            <p:nvPr/>
          </p:nvSpPr>
          <p:spPr>
            <a:xfrm>
              <a:off x="7112819" y="2954729"/>
              <a:ext cx="1928825" cy="707886"/>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图的邻接表存储类</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AdjGraph</a:t>
              </a:r>
            </a:p>
          </p:txBody>
        </p:sp>
      </p:grpSp>
      <p:sp>
        <p:nvSpPr>
          <p:cNvPr id="18" name="TextBox 4"/>
          <p:cNvSpPr txBox="1"/>
          <p:nvPr>
            <p:custDataLst>
              <p:tags r:id="rId1"/>
            </p:custDataLst>
          </p:nvPr>
        </p:nvSpPr>
        <p:spPr>
          <a:xfrm>
            <a:off x="101397" y="2040605"/>
            <a:ext cx="7400575" cy="235548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AdjGraph:			#</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图邻接表类</a:t>
            </a:r>
          </a:p>
          <a:p>
            <a:pPr>
              <a:lnSpc>
                <a:spcPts val="2300"/>
              </a:lnSpc>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__init__(self,n=0,e=0):       	#</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nSpc>
                <a:spcPts val="2300"/>
              </a:lnSpc>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self.adjlist=[]		      	#</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邻接表数组</a:t>
            </a:r>
          </a:p>
          <a:p>
            <a:pPr>
              <a:lnSpc>
                <a:spcPts val="2300"/>
              </a:lnSpc>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self.vexs=[]			#vexs[i]</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的信息，暂未用</a:t>
            </a:r>
          </a:p>
          <a:p>
            <a:pPr>
              <a:lnSpc>
                <a:spcPts val="2300"/>
              </a:lnSpc>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self.n=n                      	#</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顶点数</a:t>
            </a:r>
          </a:p>
          <a:p>
            <a:pPr>
              <a:lnSpc>
                <a:spcPts val="2300"/>
              </a:lnSpc>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self.e=e			       	#</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边数</a:t>
            </a:r>
          </a:p>
          <a:p>
            <a:pPr>
              <a:lnSpc>
                <a:spcPts val="2300"/>
              </a:lnSpc>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图的基本运算算法</a:t>
            </a:r>
            <a:endPar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82" y="147128"/>
            <a:ext cx="2031325" cy="46166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smtClean="0">
                <a:solidFill>
                  <a:schemeClr val="accent1"/>
                </a:solidFill>
                <a:latin typeface="微软雅黑" panose="020B0503020204020204" pitchFamily="34" charset="-122"/>
                <a:ea typeface="微软雅黑" panose="020B0503020204020204" pitchFamily="34" charset="-122"/>
              </a:rPr>
              <a:t>邻接表的特点</a:t>
            </a:r>
          </a:p>
        </p:txBody>
      </p:sp>
      <p:sp>
        <p:nvSpPr>
          <p:cNvPr id="26" name="TextBox 60"/>
          <p:cNvSpPr txBox="1"/>
          <p:nvPr/>
        </p:nvSpPr>
        <p:spPr>
          <a:xfrm>
            <a:off x="385012" y="1173322"/>
            <a:ext cx="8325853" cy="5170646"/>
          </a:xfrm>
          <a:prstGeom prst="rect">
            <a:avLst/>
          </a:prstGeom>
          <a:noFill/>
          <a:ln w="9525">
            <a:noFill/>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邻接表表示不唯一。</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对于有</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个顶点和</a:t>
            </a:r>
            <a:r>
              <a:rPr lang="en-US" altLang="zh-CN" dirty="0">
                <a:solidFill>
                  <a:srgbClr val="000000"/>
                </a:solidFill>
                <a:latin typeface="微软雅黑" panose="020B0503020204020204" pitchFamily="34" charset="-122"/>
                <a:ea typeface="微软雅黑" panose="020B0503020204020204" pitchFamily="34" charset="-122"/>
              </a:rPr>
              <a:t>e</a:t>
            </a:r>
            <a:r>
              <a:rPr lang="zh-CN" altLang="en-US" dirty="0">
                <a:solidFill>
                  <a:srgbClr val="000000"/>
                </a:solidFill>
                <a:latin typeface="微软雅黑" panose="020B0503020204020204" pitchFamily="34" charset="-122"/>
                <a:ea typeface="微软雅黑" panose="020B0503020204020204" pitchFamily="34" charset="-122"/>
              </a:rPr>
              <a:t>条边的无向图，其邻接表有</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个表头结点和</a:t>
            </a:r>
            <a:r>
              <a:rPr lang="en-US" altLang="zh-CN" dirty="0">
                <a:solidFill>
                  <a:srgbClr val="000000"/>
                </a:solidFill>
                <a:latin typeface="微软雅黑" panose="020B0503020204020204" pitchFamily="34" charset="-122"/>
                <a:ea typeface="微软雅黑" panose="020B0503020204020204" pitchFamily="34" charset="-122"/>
              </a:rPr>
              <a:t>2e</a:t>
            </a:r>
            <a:r>
              <a:rPr lang="zh-CN" altLang="en-US" dirty="0">
                <a:solidFill>
                  <a:srgbClr val="000000"/>
                </a:solidFill>
                <a:latin typeface="微软雅黑" panose="020B0503020204020204" pitchFamily="34" charset="-122"/>
                <a:ea typeface="微软雅黑" panose="020B0503020204020204" pitchFamily="34" charset="-122"/>
              </a:rPr>
              <a:t>个边结点；对于有</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个顶点和</a:t>
            </a:r>
            <a:r>
              <a:rPr lang="en-US" altLang="zh-CN" dirty="0">
                <a:solidFill>
                  <a:srgbClr val="000000"/>
                </a:solidFill>
                <a:latin typeface="微软雅黑" panose="020B0503020204020204" pitchFamily="34" charset="-122"/>
                <a:ea typeface="微软雅黑" panose="020B0503020204020204" pitchFamily="34" charset="-122"/>
              </a:rPr>
              <a:t>e</a:t>
            </a:r>
            <a:r>
              <a:rPr lang="zh-CN" altLang="en-US" dirty="0">
                <a:solidFill>
                  <a:srgbClr val="000000"/>
                </a:solidFill>
                <a:latin typeface="微软雅黑" panose="020B0503020204020204" pitchFamily="34" charset="-122"/>
                <a:ea typeface="微软雅黑" panose="020B0503020204020204" pitchFamily="34" charset="-122"/>
              </a:rPr>
              <a:t>条边的有向图，其邻接表有</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个表头结点和</a:t>
            </a:r>
            <a:r>
              <a:rPr lang="en-US" altLang="zh-CN" dirty="0">
                <a:solidFill>
                  <a:srgbClr val="000000"/>
                </a:solidFill>
                <a:latin typeface="微软雅黑" panose="020B0503020204020204" pitchFamily="34" charset="-122"/>
                <a:ea typeface="微软雅黑" panose="020B0503020204020204" pitchFamily="34" charset="-122"/>
              </a:rPr>
              <a:t>e</a:t>
            </a:r>
            <a:r>
              <a:rPr lang="zh-CN" altLang="en-US" dirty="0">
                <a:solidFill>
                  <a:srgbClr val="000000"/>
                </a:solidFill>
                <a:latin typeface="微软雅黑" panose="020B0503020204020204" pitchFamily="34" charset="-122"/>
                <a:ea typeface="微软雅黑" panose="020B0503020204020204" pitchFamily="34" charset="-122"/>
              </a:rPr>
              <a:t>个边结点。显然，对于边数目较少的稀疏图，邻接表比邻接矩阵要节省空间。</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对于无向图，顶点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0≤i≤n-1</a:t>
            </a:r>
            <a:r>
              <a:rPr lang="zh-CN" altLang="en-US" dirty="0">
                <a:solidFill>
                  <a:srgbClr val="000000"/>
                </a:solidFill>
                <a:latin typeface="微软雅黑" panose="020B0503020204020204" pitchFamily="34" charset="-122"/>
                <a:ea typeface="微软雅黑" panose="020B0503020204020204" pitchFamily="34" charset="-122"/>
              </a:rPr>
              <a:t>）对应的单链表的边结点个数正好是顶点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的度。</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对于有向图，顶点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0≤i≤n-1</a:t>
            </a:r>
            <a:r>
              <a:rPr lang="zh-CN" altLang="en-US" dirty="0">
                <a:solidFill>
                  <a:srgbClr val="000000"/>
                </a:solidFill>
                <a:latin typeface="微软雅黑" panose="020B0503020204020204" pitchFamily="34" charset="-122"/>
                <a:ea typeface="微软雅黑" panose="020B0503020204020204" pitchFamily="34" charset="-122"/>
              </a:rPr>
              <a:t>）对应的单链表的边结点个数仅仅是顶点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的出度。顶点</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的入度是邻接表中所有</a:t>
            </a:r>
            <a:r>
              <a:rPr lang="en-US" altLang="zh-CN" dirty="0" err="1">
                <a:solidFill>
                  <a:srgbClr val="000000"/>
                </a:solidFill>
                <a:latin typeface="微软雅黑" panose="020B0503020204020204" pitchFamily="34" charset="-122"/>
                <a:ea typeface="微软雅黑" panose="020B0503020204020204" pitchFamily="34" charset="-122"/>
              </a:rPr>
              <a:t>adjvex</a:t>
            </a:r>
            <a:r>
              <a:rPr lang="zh-CN" altLang="en-US" dirty="0">
                <a:solidFill>
                  <a:srgbClr val="000000"/>
                </a:solidFill>
                <a:latin typeface="微软雅黑" panose="020B0503020204020204" pitchFamily="34" charset="-122"/>
                <a:ea typeface="微软雅黑" panose="020B0503020204020204" pitchFamily="34" charset="-122"/>
              </a:rPr>
              <a:t>值为</a:t>
            </a:r>
            <a:r>
              <a:rPr lang="en-US" altLang="zh-CN" dirty="0" err="1">
                <a:solidFill>
                  <a:srgbClr val="000000"/>
                </a:solidFill>
                <a:latin typeface="微软雅黑" panose="020B0503020204020204" pitchFamily="34" charset="-122"/>
                <a:ea typeface="微软雅黑" panose="020B0503020204020204" pitchFamily="34" charset="-122"/>
              </a:rPr>
              <a:t>i</a:t>
            </a:r>
            <a:r>
              <a:rPr lang="zh-CN" altLang="en-US" dirty="0">
                <a:solidFill>
                  <a:srgbClr val="000000"/>
                </a:solidFill>
                <a:latin typeface="微软雅黑" panose="020B0503020204020204" pitchFamily="34" charset="-122"/>
                <a:ea typeface="微软雅黑" panose="020B0503020204020204" pitchFamily="34" charset="-122"/>
              </a:rPr>
              <a:t>的边结点个数。</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用邻接表存储图时，确定任意两个顶点之间是否有边相连的时间为</a:t>
            </a:r>
            <a:r>
              <a:rPr lang="en-US" altLang="zh-CN" dirty="0">
                <a:solidFill>
                  <a:srgbClr val="000000"/>
                </a:solidFill>
                <a:latin typeface="微软雅黑" panose="020B0503020204020204" pitchFamily="34" charset="-122"/>
                <a:ea typeface="微软雅黑" panose="020B0503020204020204" pitchFamily="34" charset="-122"/>
              </a:rPr>
              <a:t>O(m)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m</a:t>
            </a:r>
            <a:r>
              <a:rPr lang="zh-CN" altLang="en-US" dirty="0">
                <a:solidFill>
                  <a:srgbClr val="000000"/>
                </a:solidFill>
                <a:latin typeface="微软雅黑" panose="020B0503020204020204" pitchFamily="34" charset="-122"/>
                <a:ea typeface="微软雅黑" panose="020B0503020204020204" pitchFamily="34" charset="-122"/>
              </a:rPr>
              <a:t>为最大顶点出度，</a:t>
            </a:r>
            <a:r>
              <a:rPr lang="en-US" altLang="zh-CN" dirty="0">
                <a:solidFill>
                  <a:srgbClr val="000000"/>
                </a:solidFill>
                <a:latin typeface="微软雅黑" panose="020B0503020204020204" pitchFamily="34" charset="-122"/>
                <a:ea typeface="微软雅黑" panose="020B0503020204020204" pitchFamily="34" charset="-122"/>
              </a:rPr>
              <a:t>m&lt;n</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dirty="0" smtClean="0">
                <a:solidFill>
                  <a:srgbClr val="000000"/>
                </a:solidFill>
                <a:latin typeface="微软雅黑" panose="020B0503020204020204" pitchFamily="34" charset="-122"/>
                <a:ea typeface="微软雅黑" panose="020B0503020204020204" pitchFamily="34" charset="-122"/>
              </a:rPr>
              <a:t>。</a:t>
            </a: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10861" y="1592343"/>
            <a:ext cx="3365403" cy="464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5" y="147128"/>
            <a:ext cx="1380506" cy="461665"/>
          </a:xfrm>
          <a:prstGeom prst="rect">
            <a:avLst/>
          </a:prstGeom>
          <a:noFill/>
        </p:spPr>
        <p:txBody>
          <a:bodyPr wrap="none" rtlCol="0" anchor="ctr">
            <a:spAutoFit/>
          </a:bodyPr>
          <a:lstStyle/>
          <a:p>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第</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章</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a:t>
            </a:r>
          </a:p>
        </p:txBody>
      </p:sp>
      <p:sp>
        <p:nvSpPr>
          <p:cNvPr id="11" name="Rectangle 6" descr="新闻纸">
            <a:hlinkClick r:id="" action="ppaction://hlinkshowjump?jump=nextslide"/>
          </p:cNvPr>
          <p:cNvSpPr>
            <a:spLocks noChangeArrowheads="1"/>
          </p:cNvSpPr>
          <p:nvPr>
            <p:custDataLst>
              <p:tags r:id="rId1"/>
            </p:custDataLst>
          </p:nvPr>
        </p:nvSpPr>
        <p:spPr bwMode="auto">
          <a:xfrm>
            <a:off x="3647728" y="2601739"/>
            <a:ext cx="3600000" cy="398780"/>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7</a:t>
            </a:r>
            <a:r>
              <a:rPr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.3 </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图的遍历</a:t>
            </a:r>
          </a:p>
        </p:txBody>
      </p:sp>
      <p:pic>
        <p:nvPicPr>
          <p:cNvPr id="12" name="图片 11" descr="乐高玩具&#10;&#10;低可信度描述已自动生成"/>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8232168" y="4728120"/>
            <a:ext cx="3077845" cy="2074545"/>
          </a:xfrm>
          <a:prstGeom prst="rect">
            <a:avLst/>
          </a:prstGeom>
        </p:spPr>
      </p:pic>
      <p:sp>
        <p:nvSpPr>
          <p:cNvPr id="13" name="Rectangle 4" descr="新闻纸">
            <a:hlinkClick r:id="" action="ppaction://noaction"/>
          </p:cNvPr>
          <p:cNvSpPr>
            <a:spLocks noChangeArrowheads="1"/>
          </p:cNvSpPr>
          <p:nvPr>
            <p:custDataLst>
              <p:tags r:id="rId3"/>
            </p:custDataLst>
          </p:nvPr>
        </p:nvSpPr>
        <p:spPr bwMode="auto">
          <a:xfrm>
            <a:off x="3647728" y="3489020"/>
            <a:ext cx="3600000" cy="398780"/>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7</a:t>
            </a:r>
            <a:r>
              <a:rPr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5</a:t>
            </a:r>
            <a:r>
              <a:rPr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最短路径</a:t>
            </a:r>
          </a:p>
        </p:txBody>
      </p:sp>
      <p:sp>
        <p:nvSpPr>
          <p:cNvPr id="14" name="Rectangle 4" descr="新闻纸">
            <a:hlinkClick r:id="" action="ppaction://noaction"/>
          </p:cNvPr>
          <p:cNvSpPr>
            <a:spLocks noChangeArrowheads="1"/>
          </p:cNvSpPr>
          <p:nvPr>
            <p:custDataLst>
              <p:tags r:id="rId4"/>
            </p:custDataLst>
          </p:nvPr>
        </p:nvSpPr>
        <p:spPr bwMode="auto">
          <a:xfrm>
            <a:off x="7433517" y="3882168"/>
            <a:ext cx="3600000" cy="398780"/>
          </a:xfrm>
          <a:prstGeom prst="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7</a:t>
            </a:r>
            <a:r>
              <a:rPr 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.6</a:t>
            </a:r>
            <a:r>
              <a:rPr lang="en-US"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拓扑排序</a:t>
            </a:r>
          </a:p>
        </p:txBody>
      </p:sp>
      <p:sp>
        <p:nvSpPr>
          <p:cNvPr id="15" name="Rectangle 4" descr="新闻纸">
            <a:hlinkClick r:id="" action="ppaction://noaction"/>
          </p:cNvPr>
          <p:cNvSpPr>
            <a:spLocks noChangeArrowheads="1"/>
          </p:cNvSpPr>
          <p:nvPr>
            <p:custDataLst>
              <p:tags r:id="rId5"/>
            </p:custDataLst>
          </p:nvPr>
        </p:nvSpPr>
        <p:spPr bwMode="auto">
          <a:xfrm>
            <a:off x="3647728" y="4376302"/>
            <a:ext cx="3600000" cy="400110"/>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rPr>
              <a:t>7</a:t>
            </a:r>
            <a:r>
              <a:rPr lang="en-US" altLang="zh-CN" sz="2000" spc="50" dirty="0" smtClean="0">
                <a:ln w="11430">
                  <a:noFill/>
                </a:ln>
                <a:solidFill>
                  <a:schemeClr val="lt1"/>
                </a:solidFill>
                <a:latin typeface="微软雅黑" panose="020B0503020204020204" pitchFamily="34" charset="-122"/>
                <a:ea typeface="微软雅黑" panose="020B0503020204020204" pitchFamily="34" charset="-122"/>
              </a:rPr>
              <a:t>.7 AOE</a:t>
            </a:r>
            <a:r>
              <a:rPr lang="zh-CN" altLang="en-US" sz="2000" spc="50" dirty="0">
                <a:ln w="11430">
                  <a:noFill/>
                </a:ln>
                <a:solidFill>
                  <a:schemeClr val="lt1"/>
                </a:solidFill>
                <a:latin typeface="微软雅黑" panose="020B0503020204020204" pitchFamily="34" charset="-122"/>
                <a:ea typeface="微软雅黑" panose="020B0503020204020204" pitchFamily="34" charset="-122"/>
              </a:rPr>
              <a:t>网与关键路径</a:t>
            </a:r>
          </a:p>
        </p:txBody>
      </p:sp>
      <p:grpSp>
        <p:nvGrpSpPr>
          <p:cNvPr id="21" name="组合 20"/>
          <p:cNvGrpSpPr/>
          <p:nvPr/>
        </p:nvGrpSpPr>
        <p:grpSpPr>
          <a:xfrm>
            <a:off x="695408" y="2586326"/>
            <a:ext cx="2856265" cy="1907540"/>
            <a:chOff x="844550" y="2375535"/>
            <a:chExt cx="2856265" cy="1907540"/>
          </a:xfrm>
        </p:grpSpPr>
        <p:grpSp>
          <p:nvGrpSpPr>
            <p:cNvPr id="22" name="组合 21"/>
            <p:cNvGrpSpPr/>
            <p:nvPr/>
          </p:nvGrpSpPr>
          <p:grpSpPr>
            <a:xfrm>
              <a:off x="844550" y="2375535"/>
              <a:ext cx="2101215" cy="1907540"/>
              <a:chOff x="520608" y="500043"/>
              <a:chExt cx="1482451" cy="1346106"/>
            </a:xfrm>
            <a:gradFill>
              <a:gsLst>
                <a:gs pos="0">
                  <a:srgbClr val="F39801"/>
                </a:gs>
                <a:gs pos="100000">
                  <a:srgbClr val="FC9A48"/>
                </a:gs>
              </a:gsLst>
              <a:lin ang="16200000" scaled="1"/>
            </a:gradFill>
          </p:grpSpPr>
          <p:grpSp>
            <p:nvGrpSpPr>
              <p:cNvPr id="25" name="组合 79"/>
              <p:cNvGrpSpPr/>
              <p:nvPr/>
            </p:nvGrpSpPr>
            <p:grpSpPr bwMode="auto">
              <a:xfrm>
                <a:off x="642907" y="500043"/>
                <a:ext cx="1285883" cy="1346106"/>
                <a:chOff x="6379728" y="2488774"/>
                <a:chExt cx="2513016" cy="2513016"/>
              </a:xfrm>
              <a:grpFill/>
            </p:grpSpPr>
            <p:sp>
              <p:nvSpPr>
                <p:cNvPr id="28" name="任意多边形 82"/>
                <p:cNvSpPr/>
                <p:nvPr>
                  <p:custDataLst>
                    <p:tags r:id="rId12"/>
                  </p:custDataLst>
                </p:nvPr>
              </p:nvSpPr>
              <p:spPr>
                <a:xfrm rot="3738964">
                  <a:off x="6379728"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1"/>
                </a:soli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29" name="任意多边形 83"/>
                <p:cNvSpPr/>
                <p:nvPr>
                  <p:custDataLst>
                    <p:tags r:id="rId13"/>
                  </p:custDataLst>
                </p:nvPr>
              </p:nvSpPr>
              <p:spPr>
                <a:xfrm rot="16377237">
                  <a:off x="6397684" y="2507018"/>
                  <a:ext cx="2476802"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1"/>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endParaRPr>
                </a:p>
              </p:txBody>
            </p:sp>
          </p:grpSp>
          <p:sp>
            <p:nvSpPr>
              <p:cNvPr id="26" name="文本框 20"/>
              <p:cNvSpPr txBox="1">
                <a:spLocks noChangeArrowheads="1"/>
              </p:cNvSpPr>
              <p:nvPr>
                <p:custDataLst>
                  <p:tags r:id="rId10"/>
                </p:custDataLst>
              </p:nvPr>
            </p:nvSpPr>
            <p:spPr bwMode="auto">
              <a:xfrm>
                <a:off x="520608" y="1243969"/>
                <a:ext cx="1482451" cy="2379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en-US" altLang="zh-CN" sz="1600" dirty="0">
                    <a:solidFill>
                      <a:schemeClr val="lt1"/>
                    </a:solidFill>
                  </a:rPr>
                  <a:t>CONTENTS</a:t>
                </a:r>
              </a:p>
            </p:txBody>
          </p:sp>
          <p:sp>
            <p:nvSpPr>
              <p:cNvPr id="27" name="文本框 20"/>
              <p:cNvSpPr txBox="1">
                <a:spLocks noChangeArrowheads="1"/>
              </p:cNvSpPr>
              <p:nvPr>
                <p:custDataLst>
                  <p:tags r:id="rId11"/>
                </p:custDataLst>
              </p:nvPr>
            </p:nvSpPr>
            <p:spPr bwMode="auto">
              <a:xfrm>
                <a:off x="830365" y="750133"/>
                <a:ext cx="862938" cy="2599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zh-CN" altLang="en-US" spc="150" dirty="0">
                    <a:ln w="11430"/>
                    <a:solidFill>
                      <a:schemeClr val="lt1"/>
                    </a:solidFill>
                  </a:rPr>
                  <a:t>提纲</a:t>
                </a:r>
              </a:p>
            </p:txBody>
          </p:sp>
        </p:grpSp>
        <p:sp>
          <p:nvSpPr>
            <p:cNvPr id="23" name="等腰三角形 22"/>
            <p:cNvSpPr/>
            <p:nvPr>
              <p:custDataLst>
                <p:tags r:id="rId9"/>
              </p:custDataLst>
            </p:nvPr>
          </p:nvSpPr>
          <p:spPr>
            <a:xfrm rot="5400000">
              <a:off x="3239730" y="3507918"/>
              <a:ext cx="523220" cy="3989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0" name="Rectangle 6" descr="新闻纸">
            <a:hlinkClick r:id="" action="ppaction://hlinkshowjump?jump=nextslide"/>
          </p:cNvPr>
          <p:cNvSpPr>
            <a:spLocks noChangeArrowheads="1"/>
          </p:cNvSpPr>
          <p:nvPr>
            <p:custDataLst>
              <p:tags r:id="rId6"/>
            </p:custDataLst>
          </p:nvPr>
        </p:nvSpPr>
        <p:spPr bwMode="auto">
          <a:xfrm>
            <a:off x="3647728" y="1714458"/>
            <a:ext cx="3600000" cy="398780"/>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7</a:t>
            </a:r>
            <a:r>
              <a:rPr lang="en-US" altLang="zh-CN"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图</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的基本概念</a:t>
            </a:r>
          </a:p>
        </p:txBody>
      </p:sp>
      <p:sp>
        <p:nvSpPr>
          <p:cNvPr id="31" name="Rectangle 4" descr="新闻纸">
            <a:hlinkClick r:id="" action="ppaction://noaction"/>
          </p:cNvPr>
          <p:cNvSpPr>
            <a:spLocks noChangeArrowheads="1"/>
          </p:cNvSpPr>
          <p:nvPr>
            <p:custDataLst>
              <p:tags r:id="rId7"/>
            </p:custDataLst>
          </p:nvPr>
        </p:nvSpPr>
        <p:spPr bwMode="auto">
          <a:xfrm>
            <a:off x="7433517" y="2155027"/>
            <a:ext cx="3600000" cy="398780"/>
          </a:xfrm>
          <a:prstGeom prst="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7</a:t>
            </a:r>
            <a:r>
              <a:rPr lang="en-US" altLang="zh-CN"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.2 </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图</a:t>
            </a:r>
            <a:r>
              <a:rPr lang="zh-CN" altLang="en-US"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的存储</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结构</a:t>
            </a:r>
          </a:p>
        </p:txBody>
      </p:sp>
      <p:sp>
        <p:nvSpPr>
          <p:cNvPr id="35" name="Rectangle 6" descr="新闻纸">
            <a:hlinkClick r:id="" action="ppaction://hlinkshowjump?jump=nextslide"/>
          </p:cNvPr>
          <p:cNvSpPr>
            <a:spLocks noChangeArrowheads="1"/>
          </p:cNvSpPr>
          <p:nvPr>
            <p:custDataLst>
              <p:tags r:id="rId8"/>
            </p:custDataLst>
          </p:nvPr>
        </p:nvSpPr>
        <p:spPr bwMode="auto">
          <a:xfrm>
            <a:off x="7433517" y="3042865"/>
            <a:ext cx="3600000" cy="400110"/>
          </a:xfrm>
          <a:prstGeom prst="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000" spc="50" dirty="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7</a:t>
            </a:r>
            <a:r>
              <a:rPr lang="en-US" altLang="zh-CN"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.4 </a:t>
            </a:r>
            <a:r>
              <a:rPr lang="zh-CN" altLang="en-US" sz="2000" spc="50" dirty="0" smtClean="0">
                <a:ln w="11430">
                  <a:noFill/>
                </a:ln>
                <a:solidFill>
                  <a:schemeClr val="lt1"/>
                </a:solidFill>
                <a:latin typeface="微软雅黑" panose="020B0503020204020204" pitchFamily="34" charset="-122"/>
                <a:ea typeface="微软雅黑" panose="020B0503020204020204" pitchFamily="34" charset="-122"/>
                <a:cs typeface="Consolas" panose="020B0609020204030204" pitchFamily="49" charset="0"/>
              </a:rPr>
              <a:t>生成树和最小生成树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1000" fill="hold"/>
                                        <p:tgtEl>
                                          <p:spTgt spid="3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anim calcmode="lin" valueType="num">
                                      <p:cBhvr>
                                        <p:cTn id="29" dur="1000" fill="hold"/>
                                        <p:tgtEl>
                                          <p:spTgt spid="35"/>
                                        </p:tgtEl>
                                        <p:attrNameLst>
                                          <p:attrName>ppt_x</p:attrName>
                                        </p:attrNameLst>
                                      </p:cBhvr>
                                      <p:tavLst>
                                        <p:tav tm="0">
                                          <p:val>
                                            <p:strVal val="#ppt_x"/>
                                          </p:val>
                                        </p:tav>
                                        <p:tav tm="100000">
                                          <p:val>
                                            <p:strVal val="#ppt_x"/>
                                          </p:val>
                                        </p:tav>
                                      </p:tavLst>
                                    </p:anim>
                                    <p:anim calcmode="lin" valueType="num">
                                      <p:cBhvr>
                                        <p:cTn id="30" dur="1000" fill="hold"/>
                                        <p:tgtEl>
                                          <p:spTgt spid="35"/>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P spid="14" grpId="0" bldLvl="0" animBg="1"/>
      <p:bldP spid="15" grpId="0" bldLvl="0" animBg="1"/>
      <p:bldP spid="30" grpId="0" bldLvl="0" animBg="1"/>
      <p:bldP spid="31" grpId="0" bldLvl="0" animBg="1"/>
      <p:bldP spid="3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4"/>
          <p:cNvGraphicFramePr>
            <a:graphicFrameLocks noChangeAspect="1"/>
          </p:cNvGraphicFramePr>
          <p:nvPr/>
        </p:nvGraphicFramePr>
        <p:xfrm>
          <a:off x="7623548" y="3152563"/>
          <a:ext cx="1026709" cy="785818"/>
        </p:xfrm>
        <a:graphic>
          <a:graphicData uri="http://schemas.openxmlformats.org/presentationml/2006/ole">
            <mc:AlternateContent xmlns:mc="http://schemas.openxmlformats.org/markup-compatibility/2006">
              <mc:Choice xmlns:v="urn:schemas-microsoft-com:vml" Requires="v">
                <p:oleObj spid="_x0000_s1066" name="Equation" r:id="rId43" imgW="6027420" imgH="4603115" progId="">
                  <p:embed/>
                </p:oleObj>
              </mc:Choice>
              <mc:Fallback>
                <p:oleObj name="Equation" r:id="rId43" imgW="6027420" imgH="4603115" progId="">
                  <p:embed/>
                  <p:pic>
                    <p:nvPicPr>
                      <p:cNvPr id="0" name="Object 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623548" y="3152563"/>
                        <a:ext cx="1026709"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graphicFrame>
        <p:nvGraphicFramePr>
          <p:cNvPr id="5" name="Object 2"/>
          <p:cNvGraphicFramePr>
            <a:graphicFrameLocks noChangeAspect="1"/>
          </p:cNvGraphicFramePr>
          <p:nvPr/>
        </p:nvGraphicFramePr>
        <p:xfrm>
          <a:off x="10097457" y="3085118"/>
          <a:ext cx="2098995" cy="920708"/>
        </p:xfrm>
        <a:graphic>
          <a:graphicData uri="http://schemas.openxmlformats.org/presentationml/2006/ole">
            <mc:AlternateContent xmlns:mc="http://schemas.openxmlformats.org/markup-compatibility/2006">
              <mc:Choice xmlns:v="urn:schemas-microsoft-com:vml" Requires="v">
                <p:oleObj spid="_x0000_s1067" name="Equation" r:id="rId45" imgW="10520680" imgH="4603115" progId="">
                  <p:embed/>
                </p:oleObj>
              </mc:Choice>
              <mc:Fallback>
                <p:oleObj name="Equation" r:id="rId45" imgW="10520680" imgH="4603115" progId="">
                  <p:embed/>
                  <p:pic>
                    <p:nvPicPr>
                      <p:cNvPr id="0" name="Object 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097457" y="3085118"/>
                        <a:ext cx="2098995" cy="920708"/>
                      </a:xfrm>
                      <a:prstGeom prst="rect">
                        <a:avLst/>
                      </a:prstGeom>
                      <a:noFill/>
                    </p:spPr>
                  </p:pic>
                </p:oleObj>
              </mc:Fallback>
            </mc:AlternateContent>
          </a:graphicData>
        </a:graphic>
      </p:graphicFrame>
      <p:grpSp>
        <p:nvGrpSpPr>
          <p:cNvPr id="7" name="组合 6"/>
          <p:cNvGrpSpPr/>
          <p:nvPr/>
        </p:nvGrpSpPr>
        <p:grpSpPr>
          <a:xfrm>
            <a:off x="6762747" y="4429144"/>
            <a:ext cx="3543908" cy="1997301"/>
            <a:chOff x="4429124" y="1928802"/>
            <a:chExt cx="3543908" cy="1997301"/>
          </a:xfrm>
        </p:grpSpPr>
        <p:sp>
          <p:nvSpPr>
            <p:cNvPr id="10" name="Text Box 37"/>
            <p:cNvSpPr txBox="1">
              <a:spLocks noChangeArrowheads="1"/>
            </p:cNvSpPr>
            <p:nvPr/>
          </p:nvSpPr>
          <p:spPr bwMode="auto">
            <a:xfrm>
              <a:off x="4437244" y="1986829"/>
              <a:ext cx="196046" cy="25880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1" name="Text Box 36"/>
            <p:cNvSpPr txBox="1">
              <a:spLocks noChangeArrowheads="1"/>
            </p:cNvSpPr>
            <p:nvPr>
              <p:custDataLst>
                <p:tags r:id="rId16"/>
              </p:custDataLst>
            </p:nvPr>
          </p:nvSpPr>
          <p:spPr bwMode="auto">
            <a:xfrm>
              <a:off x="4665771" y="1928802"/>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i="0" u="none" strike="noStrike" cap="none" normalizeH="0" baseline="-30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2" name="Text Box 35"/>
            <p:cNvSpPr txBox="1">
              <a:spLocks noChangeArrowheads="1"/>
            </p:cNvSpPr>
            <p:nvPr>
              <p:custDataLst>
                <p:tags r:id="rId17"/>
              </p:custDataLst>
            </p:nvPr>
          </p:nvSpPr>
          <p:spPr bwMode="auto">
            <a:xfrm>
              <a:off x="5031182" y="1928802"/>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 name="Text Box 34"/>
            <p:cNvSpPr txBox="1">
              <a:spLocks noChangeArrowheads="1"/>
            </p:cNvSpPr>
            <p:nvPr/>
          </p:nvSpPr>
          <p:spPr bwMode="auto">
            <a:xfrm>
              <a:off x="4437244" y="2389539"/>
              <a:ext cx="196046" cy="25880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 name="Text Box 33"/>
            <p:cNvSpPr txBox="1">
              <a:spLocks noChangeArrowheads="1"/>
            </p:cNvSpPr>
            <p:nvPr>
              <p:custDataLst>
                <p:tags r:id="rId18"/>
              </p:custDataLst>
            </p:nvPr>
          </p:nvSpPr>
          <p:spPr bwMode="auto">
            <a:xfrm>
              <a:off x="4665771" y="2331512"/>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i="0" u="none" strike="noStrike" cap="none" normalizeH="0" baseline="-30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 name="Text Box 32"/>
            <p:cNvSpPr txBox="1">
              <a:spLocks noChangeArrowheads="1"/>
            </p:cNvSpPr>
            <p:nvPr>
              <p:custDataLst>
                <p:tags r:id="rId19"/>
              </p:custDataLst>
            </p:nvPr>
          </p:nvSpPr>
          <p:spPr bwMode="auto">
            <a:xfrm>
              <a:off x="5031182" y="2331512"/>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16" name="Line 31"/>
            <p:cNvSpPr>
              <a:spLocks noChangeShapeType="1"/>
            </p:cNvSpPr>
            <p:nvPr/>
          </p:nvSpPr>
          <p:spPr bwMode="auto">
            <a:xfrm>
              <a:off x="5208668" y="2529965"/>
              <a:ext cx="366571"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Text Box 30"/>
            <p:cNvSpPr txBox="1">
              <a:spLocks noChangeArrowheads="1"/>
            </p:cNvSpPr>
            <p:nvPr>
              <p:custDataLst>
                <p:tags r:id="rId20"/>
              </p:custDataLst>
            </p:nvPr>
          </p:nvSpPr>
          <p:spPr bwMode="auto">
            <a:xfrm>
              <a:off x="5594959" y="2375613"/>
              <a:ext cx="36657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8" name="Text Box 29"/>
            <p:cNvSpPr txBox="1">
              <a:spLocks noChangeArrowheads="1"/>
            </p:cNvSpPr>
            <p:nvPr>
              <p:custDataLst>
                <p:tags r:id="rId21"/>
              </p:custDataLst>
            </p:nvPr>
          </p:nvSpPr>
          <p:spPr bwMode="auto">
            <a:xfrm>
              <a:off x="5961531" y="2375613"/>
              <a:ext cx="36541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8</a:t>
              </a:r>
            </a:p>
          </p:txBody>
        </p:sp>
        <p:sp>
          <p:nvSpPr>
            <p:cNvPr id="19" name="Text Box 28"/>
            <p:cNvSpPr txBox="1">
              <a:spLocks noChangeArrowheads="1"/>
            </p:cNvSpPr>
            <p:nvPr/>
          </p:nvSpPr>
          <p:spPr bwMode="auto">
            <a:xfrm>
              <a:off x="4437244" y="2787607"/>
              <a:ext cx="196046" cy="25880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0" name="Text Box 27"/>
            <p:cNvSpPr txBox="1">
              <a:spLocks noChangeArrowheads="1"/>
            </p:cNvSpPr>
            <p:nvPr>
              <p:custDataLst>
                <p:tags r:id="rId22"/>
              </p:custDataLst>
            </p:nvPr>
          </p:nvSpPr>
          <p:spPr bwMode="auto">
            <a:xfrm>
              <a:off x="4665771" y="2729579"/>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i="0" u="none" strike="noStrike" cap="none" normalizeH="0" baseline="-30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1" name="Text Box 26"/>
            <p:cNvSpPr txBox="1">
              <a:spLocks noChangeArrowheads="1"/>
            </p:cNvSpPr>
            <p:nvPr>
              <p:custDataLst>
                <p:tags r:id="rId23"/>
              </p:custDataLst>
            </p:nvPr>
          </p:nvSpPr>
          <p:spPr bwMode="auto">
            <a:xfrm>
              <a:off x="5031182" y="2729579"/>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22" name="Line 25"/>
            <p:cNvSpPr>
              <a:spLocks noChangeShapeType="1"/>
            </p:cNvSpPr>
            <p:nvPr/>
          </p:nvSpPr>
          <p:spPr bwMode="auto">
            <a:xfrm>
              <a:off x="5208668" y="2929194"/>
              <a:ext cx="366571"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3" name="Text Box 24"/>
            <p:cNvSpPr txBox="1">
              <a:spLocks noChangeArrowheads="1"/>
            </p:cNvSpPr>
            <p:nvPr/>
          </p:nvSpPr>
          <p:spPr bwMode="auto">
            <a:xfrm>
              <a:off x="4437244" y="3184514"/>
              <a:ext cx="196046" cy="25996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4" name="Text Box 23"/>
            <p:cNvSpPr txBox="1">
              <a:spLocks noChangeArrowheads="1"/>
            </p:cNvSpPr>
            <p:nvPr>
              <p:custDataLst>
                <p:tags r:id="rId24"/>
              </p:custDataLst>
            </p:nvPr>
          </p:nvSpPr>
          <p:spPr bwMode="auto">
            <a:xfrm>
              <a:off x="4665771" y="3127647"/>
              <a:ext cx="365411" cy="40271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i="0" u="none" strike="noStrike" cap="none" normalizeH="0" baseline="-30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5" name="Text Box 22"/>
            <p:cNvSpPr txBox="1">
              <a:spLocks noChangeArrowheads="1"/>
            </p:cNvSpPr>
            <p:nvPr>
              <p:custDataLst>
                <p:tags r:id="rId25"/>
              </p:custDataLst>
            </p:nvPr>
          </p:nvSpPr>
          <p:spPr bwMode="auto">
            <a:xfrm>
              <a:off x="5031182" y="3127647"/>
              <a:ext cx="365411" cy="40271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26" name="Line 21"/>
            <p:cNvSpPr>
              <a:spLocks noChangeShapeType="1"/>
            </p:cNvSpPr>
            <p:nvPr/>
          </p:nvSpPr>
          <p:spPr bwMode="auto">
            <a:xfrm>
              <a:off x="5208668" y="3326101"/>
              <a:ext cx="366571"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7" name="Text Box 20"/>
            <p:cNvSpPr txBox="1">
              <a:spLocks noChangeArrowheads="1"/>
            </p:cNvSpPr>
            <p:nvPr/>
          </p:nvSpPr>
          <p:spPr bwMode="auto">
            <a:xfrm>
              <a:off x="4429124" y="3580260"/>
              <a:ext cx="196046" cy="25880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Consolas" panose="020B0609020204030204" pitchFamily="49" charset="0"/>
                </a:rPr>
                <a:t>4</a:t>
              </a:r>
            </a:p>
          </p:txBody>
        </p:sp>
        <p:sp>
          <p:nvSpPr>
            <p:cNvPr id="28" name="Text Box 19"/>
            <p:cNvSpPr txBox="1">
              <a:spLocks noChangeArrowheads="1"/>
            </p:cNvSpPr>
            <p:nvPr>
              <p:custDataLst>
                <p:tags r:id="rId26"/>
              </p:custDataLst>
            </p:nvPr>
          </p:nvSpPr>
          <p:spPr bwMode="auto">
            <a:xfrm>
              <a:off x="4657651" y="3522233"/>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v</a:t>
              </a:r>
              <a:r>
                <a:rPr kumimoji="0" lang="en-US" altLang="zh-CN" sz="1600" i="0" u="none" strike="noStrike" cap="none" normalizeH="0" baseline="-3000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9" name="Text Box 18"/>
            <p:cNvSpPr txBox="1">
              <a:spLocks noChangeArrowheads="1"/>
            </p:cNvSpPr>
            <p:nvPr>
              <p:custDataLst>
                <p:tags r:id="rId27"/>
              </p:custDataLst>
            </p:nvPr>
          </p:nvSpPr>
          <p:spPr bwMode="auto">
            <a:xfrm>
              <a:off x="5023062" y="3522233"/>
              <a:ext cx="365411" cy="4038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600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30" name="Line 17"/>
            <p:cNvSpPr>
              <a:spLocks noChangeShapeType="1"/>
            </p:cNvSpPr>
            <p:nvPr/>
          </p:nvSpPr>
          <p:spPr bwMode="auto">
            <a:xfrm>
              <a:off x="5200547" y="3721847"/>
              <a:ext cx="366571" cy="0"/>
            </a:xfrm>
            <a:prstGeom prst="line">
              <a:avLst/>
            </a:prstGeom>
            <a:ln w="19050">
              <a:solidFill>
                <a:srgbClr val="FF00FF"/>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Text Box 16"/>
            <p:cNvSpPr txBox="1">
              <a:spLocks noChangeArrowheads="1"/>
            </p:cNvSpPr>
            <p:nvPr>
              <p:custDataLst>
                <p:tags r:id="rId28"/>
              </p:custDataLst>
            </p:nvPr>
          </p:nvSpPr>
          <p:spPr bwMode="auto">
            <a:xfrm>
              <a:off x="6318821" y="2380255"/>
              <a:ext cx="36541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32" name="Text Box 15"/>
            <p:cNvSpPr txBox="1">
              <a:spLocks noChangeArrowheads="1"/>
            </p:cNvSpPr>
            <p:nvPr>
              <p:custDataLst>
                <p:tags r:id="rId29"/>
              </p:custDataLst>
            </p:nvPr>
          </p:nvSpPr>
          <p:spPr bwMode="auto">
            <a:xfrm>
              <a:off x="5594959" y="2798052"/>
              <a:ext cx="36657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3" name="Text Box 14"/>
            <p:cNvSpPr txBox="1">
              <a:spLocks noChangeArrowheads="1"/>
            </p:cNvSpPr>
            <p:nvPr>
              <p:custDataLst>
                <p:tags r:id="rId30"/>
              </p:custDataLst>
            </p:nvPr>
          </p:nvSpPr>
          <p:spPr bwMode="auto">
            <a:xfrm>
              <a:off x="5961531" y="2798052"/>
              <a:ext cx="36541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4" name="Text Box 13"/>
            <p:cNvSpPr txBox="1">
              <a:spLocks noChangeArrowheads="1"/>
            </p:cNvSpPr>
            <p:nvPr>
              <p:custDataLst>
                <p:tags r:id="rId31"/>
              </p:custDataLst>
            </p:nvPr>
          </p:nvSpPr>
          <p:spPr bwMode="auto">
            <a:xfrm>
              <a:off x="6318821" y="2794570"/>
              <a:ext cx="36541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i="0" u="none" strike="noStrike" cap="none" normalizeH="0" baseline="0" smtClean="0">
                <a:ln>
                  <a:noFill/>
                </a:ln>
                <a:solidFill>
                  <a:srgbClr val="525252"/>
                </a:solidFill>
                <a:effectLst/>
                <a:latin typeface="楷体" panose="02010609060101010101" pitchFamily="49" charset="-122"/>
                <a:ea typeface="楷体" panose="02010609060101010101" pitchFamily="49" charset="-122"/>
                <a:cs typeface="Consolas" panose="020B0609020204030204" pitchFamily="49" charset="0"/>
              </a:endParaRPr>
            </a:p>
          </p:txBody>
        </p:sp>
        <p:sp>
          <p:nvSpPr>
            <p:cNvPr id="35" name="Text Box 12"/>
            <p:cNvSpPr txBox="1">
              <a:spLocks noChangeArrowheads="1"/>
            </p:cNvSpPr>
            <p:nvPr>
              <p:custDataLst>
                <p:tags r:id="rId32"/>
              </p:custDataLst>
            </p:nvPr>
          </p:nvSpPr>
          <p:spPr bwMode="auto">
            <a:xfrm>
              <a:off x="5594959" y="3178711"/>
              <a:ext cx="36657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6" name="Text Box 11"/>
            <p:cNvSpPr txBox="1">
              <a:spLocks noChangeArrowheads="1"/>
            </p:cNvSpPr>
            <p:nvPr>
              <p:custDataLst>
                <p:tags r:id="rId33"/>
              </p:custDataLst>
            </p:nvPr>
          </p:nvSpPr>
          <p:spPr bwMode="auto">
            <a:xfrm>
              <a:off x="5961531" y="3178711"/>
              <a:ext cx="36541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7" name="Text Box 10"/>
            <p:cNvSpPr txBox="1">
              <a:spLocks noChangeArrowheads="1"/>
            </p:cNvSpPr>
            <p:nvPr>
              <p:custDataLst>
                <p:tags r:id="rId34"/>
              </p:custDataLst>
            </p:nvPr>
          </p:nvSpPr>
          <p:spPr bwMode="auto">
            <a:xfrm>
              <a:off x="6318821" y="3184514"/>
              <a:ext cx="36541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38" name="Text Box 9"/>
            <p:cNvSpPr txBox="1">
              <a:spLocks noChangeArrowheads="1"/>
            </p:cNvSpPr>
            <p:nvPr>
              <p:custDataLst>
                <p:tags r:id="rId35"/>
              </p:custDataLst>
            </p:nvPr>
          </p:nvSpPr>
          <p:spPr bwMode="auto">
            <a:xfrm>
              <a:off x="5594959" y="3560531"/>
              <a:ext cx="36657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2</a:t>
              </a:r>
            </a:p>
          </p:txBody>
        </p:sp>
        <p:sp>
          <p:nvSpPr>
            <p:cNvPr id="39" name="Text Box 8"/>
            <p:cNvSpPr txBox="1">
              <a:spLocks noChangeArrowheads="1"/>
            </p:cNvSpPr>
            <p:nvPr>
              <p:custDataLst>
                <p:tags r:id="rId36"/>
              </p:custDataLst>
            </p:nvPr>
          </p:nvSpPr>
          <p:spPr bwMode="auto">
            <a:xfrm>
              <a:off x="5961531" y="3560531"/>
              <a:ext cx="36541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楷体" panose="02010609060101010101" pitchFamily="49" charset="-122"/>
                  <a:ea typeface="楷体" panose="02010609060101010101" pitchFamily="49" charset="-122"/>
                  <a:cs typeface="Consolas" panose="020B0609020204030204" pitchFamily="49" charset="0"/>
                </a:rPr>
                <a:t>6</a:t>
              </a:r>
            </a:p>
          </p:txBody>
        </p:sp>
        <p:sp>
          <p:nvSpPr>
            <p:cNvPr id="40" name="Text Box 7"/>
            <p:cNvSpPr txBox="1">
              <a:spLocks noChangeArrowheads="1"/>
            </p:cNvSpPr>
            <p:nvPr>
              <p:custDataLst>
                <p:tags r:id="rId37"/>
              </p:custDataLst>
            </p:nvPr>
          </p:nvSpPr>
          <p:spPr bwMode="auto">
            <a:xfrm>
              <a:off x="6318821" y="3566334"/>
              <a:ext cx="365411" cy="31334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41" name="Text Box 6"/>
            <p:cNvSpPr txBox="1">
              <a:spLocks noChangeArrowheads="1"/>
            </p:cNvSpPr>
            <p:nvPr>
              <p:custDataLst>
                <p:tags r:id="rId38"/>
              </p:custDataLst>
            </p:nvPr>
          </p:nvSpPr>
          <p:spPr bwMode="auto">
            <a:xfrm>
              <a:off x="6883759" y="2805015"/>
              <a:ext cx="36541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2" name="Text Box 5"/>
            <p:cNvSpPr txBox="1">
              <a:spLocks noChangeArrowheads="1"/>
            </p:cNvSpPr>
            <p:nvPr>
              <p:custDataLst>
                <p:tags r:id="rId39"/>
              </p:custDataLst>
            </p:nvPr>
          </p:nvSpPr>
          <p:spPr bwMode="auto">
            <a:xfrm>
              <a:off x="7249170" y="2805015"/>
              <a:ext cx="36541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9</a:t>
              </a:r>
            </a:p>
          </p:txBody>
        </p:sp>
        <p:sp>
          <p:nvSpPr>
            <p:cNvPr id="43" name="Text Box 4"/>
            <p:cNvSpPr txBox="1">
              <a:spLocks noChangeArrowheads="1"/>
            </p:cNvSpPr>
            <p:nvPr>
              <p:custDataLst>
                <p:tags r:id="rId40"/>
              </p:custDataLst>
            </p:nvPr>
          </p:nvSpPr>
          <p:spPr bwMode="auto">
            <a:xfrm>
              <a:off x="7606461" y="2809657"/>
              <a:ext cx="366571" cy="314508"/>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44" name="Line 3"/>
            <p:cNvSpPr>
              <a:spLocks noChangeShapeType="1"/>
            </p:cNvSpPr>
            <p:nvPr>
              <p:custDataLst>
                <p:tags r:id="rId41"/>
              </p:custDataLst>
            </p:nvPr>
          </p:nvSpPr>
          <p:spPr bwMode="auto">
            <a:xfrm>
              <a:off x="6509067" y="2937317"/>
              <a:ext cx="366571"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62" name="右箭头 61"/>
          <p:cNvSpPr/>
          <p:nvPr>
            <p:custDataLst>
              <p:tags r:id="rId2"/>
            </p:custDataLst>
          </p:nvPr>
        </p:nvSpPr>
        <p:spPr>
          <a:xfrm>
            <a:off x="5976935" y="2428868"/>
            <a:ext cx="357191" cy="214314"/>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楷体" panose="02010609060101010101" pitchFamily="49" charset="-122"/>
              <a:ea typeface="楷体" panose="02010609060101010101" pitchFamily="49" charset="-122"/>
            </a:endParaRPr>
          </a:p>
        </p:txBody>
      </p:sp>
      <p:grpSp>
        <p:nvGrpSpPr>
          <p:cNvPr id="45" name="组合 44"/>
          <p:cNvGrpSpPr/>
          <p:nvPr/>
        </p:nvGrpSpPr>
        <p:grpSpPr>
          <a:xfrm>
            <a:off x="3119416" y="1643050"/>
            <a:ext cx="2694665" cy="2286016"/>
            <a:chOff x="1714480" y="4714884"/>
            <a:chExt cx="2694665" cy="2286016"/>
          </a:xfrm>
        </p:grpSpPr>
        <p:sp>
          <p:nvSpPr>
            <p:cNvPr id="46" name="Freeform 16"/>
            <p:cNvSpPr/>
            <p:nvPr>
              <p:custDataLst>
                <p:tags r:id="rId6"/>
              </p:custDataLst>
            </p:nvPr>
          </p:nvSpPr>
          <p:spPr bwMode="auto">
            <a:xfrm>
              <a:off x="2700943" y="5792499"/>
              <a:ext cx="412066" cy="407847"/>
            </a:xfrm>
            <a:custGeom>
              <a:avLst/>
              <a:gdLst/>
              <a:ahLst/>
              <a:cxnLst>
                <a:cxn ang="0">
                  <a:pos x="0" y="327"/>
                </a:cxn>
                <a:cxn ang="0">
                  <a:pos x="330" y="0"/>
                </a:cxn>
              </a:cxnLst>
              <a:rect l="0" t="0" r="r" b="b"/>
              <a:pathLst>
                <a:path w="330" h="327">
                  <a:moveTo>
                    <a:pt x="0" y="327"/>
                  </a:moveTo>
                  <a:lnTo>
                    <a:pt x="33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7" name="Freeform 15"/>
            <p:cNvSpPr/>
            <p:nvPr>
              <p:custDataLst>
                <p:tags r:id="rId7"/>
              </p:custDataLst>
            </p:nvPr>
          </p:nvSpPr>
          <p:spPr bwMode="auto">
            <a:xfrm>
              <a:off x="2011668" y="5804971"/>
              <a:ext cx="418310" cy="349227"/>
            </a:xfrm>
            <a:custGeom>
              <a:avLst/>
              <a:gdLst/>
              <a:ahLst/>
              <a:cxnLst>
                <a:cxn ang="0">
                  <a:pos x="0" y="0"/>
                </a:cxn>
                <a:cxn ang="0">
                  <a:pos x="335" y="280"/>
                </a:cxn>
              </a:cxnLst>
              <a:rect l="0" t="0" r="r" b="b"/>
              <a:pathLst>
                <a:path w="335" h="280">
                  <a:moveTo>
                    <a:pt x="0" y="0"/>
                  </a:moveTo>
                  <a:lnTo>
                    <a:pt x="335" y="2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8" name="Freeform 14"/>
            <p:cNvSpPr/>
            <p:nvPr>
              <p:custDataLst>
                <p:tags r:id="rId8"/>
              </p:custDataLst>
            </p:nvPr>
          </p:nvSpPr>
          <p:spPr bwMode="auto">
            <a:xfrm>
              <a:off x="2699374" y="4991771"/>
              <a:ext cx="437040" cy="452748"/>
            </a:xfrm>
            <a:custGeom>
              <a:avLst/>
              <a:gdLst/>
              <a:ahLst/>
              <a:cxnLst>
                <a:cxn ang="0">
                  <a:pos x="0" y="0"/>
                </a:cxn>
                <a:cxn ang="0">
                  <a:pos x="350" y="363"/>
                </a:cxn>
              </a:cxnLst>
              <a:rect l="0" t="0" r="r" b="b"/>
              <a:pathLst>
                <a:path w="350" h="363">
                  <a:moveTo>
                    <a:pt x="0" y="0"/>
                  </a:moveTo>
                  <a:lnTo>
                    <a:pt x="350" y="3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9" name="Oval 13"/>
            <p:cNvSpPr>
              <a:spLocks noChangeArrowheads="1"/>
            </p:cNvSpPr>
            <p:nvPr>
              <p:custDataLst>
                <p:tags r:id="rId9"/>
              </p:custDataLst>
            </p:nvPr>
          </p:nvSpPr>
          <p:spPr bwMode="auto">
            <a:xfrm>
              <a:off x="2351310" y="4714884"/>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0" name="Oval 12"/>
            <p:cNvSpPr>
              <a:spLocks noChangeArrowheads="1"/>
            </p:cNvSpPr>
            <p:nvPr>
              <p:custDataLst>
                <p:tags r:id="rId10"/>
              </p:custDataLst>
            </p:nvPr>
          </p:nvSpPr>
          <p:spPr bwMode="auto">
            <a:xfrm>
              <a:off x="1714480" y="5470711"/>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1" name="Oval 11"/>
            <p:cNvSpPr>
              <a:spLocks noChangeArrowheads="1"/>
            </p:cNvSpPr>
            <p:nvPr>
              <p:custDataLst>
                <p:tags r:id="rId11"/>
              </p:custDataLst>
            </p:nvPr>
          </p:nvSpPr>
          <p:spPr bwMode="auto">
            <a:xfrm>
              <a:off x="2382528" y="6091837"/>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2" name="Oval 10"/>
            <p:cNvSpPr>
              <a:spLocks noChangeArrowheads="1"/>
            </p:cNvSpPr>
            <p:nvPr>
              <p:custDataLst>
                <p:tags r:id="rId12"/>
              </p:custDataLst>
            </p:nvPr>
          </p:nvSpPr>
          <p:spPr bwMode="auto">
            <a:xfrm>
              <a:off x="3025601" y="5452003"/>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3" name="Oval 9"/>
            <p:cNvSpPr>
              <a:spLocks noChangeArrowheads="1"/>
            </p:cNvSpPr>
            <p:nvPr>
              <p:custDataLst>
                <p:tags r:id="rId13"/>
              </p:custDataLst>
            </p:nvPr>
          </p:nvSpPr>
          <p:spPr bwMode="auto">
            <a:xfrm>
              <a:off x="4055767" y="5489420"/>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4" name="Freeform 8"/>
            <p:cNvSpPr/>
            <p:nvPr>
              <p:custDataLst>
                <p:tags r:id="rId14"/>
              </p:custDataLst>
            </p:nvPr>
          </p:nvSpPr>
          <p:spPr bwMode="auto">
            <a:xfrm>
              <a:off x="2004176" y="5020458"/>
              <a:ext cx="393336" cy="460231"/>
            </a:xfrm>
            <a:custGeom>
              <a:avLst/>
              <a:gdLst/>
              <a:ahLst/>
              <a:cxnLst>
                <a:cxn ang="0">
                  <a:pos x="0" y="369"/>
                </a:cxn>
                <a:cxn ang="0">
                  <a:pos x="315" y="0"/>
                </a:cxn>
              </a:cxnLst>
              <a:rect l="0" t="0" r="r" b="b"/>
              <a:pathLst>
                <a:path w="315" h="369">
                  <a:moveTo>
                    <a:pt x="0" y="369"/>
                  </a:moveTo>
                  <a:lnTo>
                    <a:pt x="315"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5" name="Line 7"/>
            <p:cNvSpPr>
              <a:spLocks noChangeShapeType="1"/>
            </p:cNvSpPr>
            <p:nvPr>
              <p:custDataLst>
                <p:tags r:id="rId15"/>
              </p:custDataLst>
            </p:nvPr>
          </p:nvSpPr>
          <p:spPr bwMode="auto">
            <a:xfrm flipV="1">
              <a:off x="3385223" y="5656550"/>
              <a:ext cx="668047" cy="748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6" name="Text Box 6"/>
            <p:cNvSpPr txBox="1">
              <a:spLocks noChangeArrowheads="1"/>
            </p:cNvSpPr>
            <p:nvPr/>
          </p:nvSpPr>
          <p:spPr bwMode="auto">
            <a:xfrm>
              <a:off x="2856854" y="5997611"/>
              <a:ext cx="273462"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9</a:t>
              </a:r>
            </a:p>
          </p:txBody>
        </p:sp>
        <p:sp>
          <p:nvSpPr>
            <p:cNvPr id="57" name="Text Box 5"/>
            <p:cNvSpPr txBox="1">
              <a:spLocks noChangeArrowheads="1"/>
            </p:cNvSpPr>
            <p:nvPr/>
          </p:nvSpPr>
          <p:spPr bwMode="auto">
            <a:xfrm>
              <a:off x="1923011" y="589726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8" name="Text Box 4"/>
            <p:cNvSpPr txBox="1">
              <a:spLocks noChangeArrowheads="1"/>
            </p:cNvSpPr>
            <p:nvPr/>
          </p:nvSpPr>
          <p:spPr bwMode="auto">
            <a:xfrm>
              <a:off x="1938315" y="5054022"/>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8</a:t>
              </a:r>
            </a:p>
          </p:txBody>
        </p:sp>
        <p:sp>
          <p:nvSpPr>
            <p:cNvPr id="59" name="Text Box 3"/>
            <p:cNvSpPr txBox="1">
              <a:spLocks noChangeArrowheads="1"/>
            </p:cNvSpPr>
            <p:nvPr/>
          </p:nvSpPr>
          <p:spPr bwMode="auto">
            <a:xfrm>
              <a:off x="2907905" y="496183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0" name="Text Box 2"/>
            <p:cNvSpPr txBox="1">
              <a:spLocks noChangeArrowheads="1"/>
            </p:cNvSpPr>
            <p:nvPr/>
          </p:nvSpPr>
          <p:spPr bwMode="auto">
            <a:xfrm>
              <a:off x="3580163" y="5388800"/>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6</a:t>
              </a:r>
            </a:p>
          </p:txBody>
        </p:sp>
        <p:sp>
          <p:nvSpPr>
            <p:cNvPr id="61" name="Text Box 2"/>
            <p:cNvSpPr txBox="1">
              <a:spLocks noChangeArrowheads="1"/>
            </p:cNvSpPr>
            <p:nvPr/>
          </p:nvSpPr>
          <p:spPr bwMode="auto">
            <a:xfrm>
              <a:off x="1900802" y="6715148"/>
              <a:ext cx="206033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一个带权有向图</a:t>
              </a:r>
            </a:p>
          </p:txBody>
        </p:sp>
      </p:grpSp>
      <p:sp>
        <p:nvSpPr>
          <p:cNvPr id="63" name="TextBox 104"/>
          <p:cNvSpPr txBox="1"/>
          <p:nvPr/>
        </p:nvSpPr>
        <p:spPr>
          <a:xfrm>
            <a:off x="3119408" y="4500570"/>
            <a:ext cx="3429024" cy="400110"/>
          </a:xfrm>
          <a:prstGeom prst="rect">
            <a:avLst/>
          </a:prstGeom>
          <a:noFill/>
        </p:spPr>
        <p:txBody>
          <a:bodyPr wrap="square" rtlCol="0">
            <a:spAutoFit/>
          </a:bodyPr>
          <a:lstStyle/>
          <a:p>
            <a:pPr algn="l">
              <a:lnSpc>
                <a:spcPct val="100000"/>
              </a:lnSpc>
              <a:spcBef>
                <a:spcPts val="0"/>
              </a:spcBef>
            </a:pPr>
            <a:r>
              <a:rPr lang="zh-CN" altLang="en-US"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方便查找每个顶点的入边</a:t>
            </a:r>
          </a:p>
        </p:txBody>
      </p:sp>
      <p:sp>
        <p:nvSpPr>
          <p:cNvPr id="64" name="Rectangle 2"/>
          <p:cNvSpPr>
            <a:spLocks noChangeArrowheads="1"/>
          </p:cNvSpPr>
          <p:nvPr>
            <p:custDataLst>
              <p:tags r:id="rId3"/>
            </p:custDataLst>
          </p:nvPr>
        </p:nvSpPr>
        <p:spPr bwMode="auto">
          <a:xfrm>
            <a:off x="6548433" y="1500174"/>
            <a:ext cx="5072099" cy="2214578"/>
          </a:xfrm>
          <a:prstGeom prst="rect">
            <a:avLst/>
          </a:prstGeom>
          <a:solidFill>
            <a:schemeClr val="lt1"/>
          </a:solidFill>
          <a:ln>
            <a:solidFill>
              <a:schemeClr val="accent4"/>
            </a:solidFill>
            <a:tailEnd type="none" w="sm" len="sm"/>
          </a:ln>
        </p:spPr>
        <p:style>
          <a:lnRef idx="2">
            <a:schemeClr val="accent4"/>
          </a:lnRef>
          <a:fillRef idx="1">
            <a:schemeClr val="lt1"/>
          </a:fillRef>
          <a:effectRef idx="0">
            <a:schemeClr val="accent4"/>
          </a:effectRef>
          <a:fontRef idx="minor">
            <a:schemeClr val="dk1"/>
          </a:fontRef>
        </p:style>
        <p:txBody>
          <a:bodyPr vert="horz" wrap="square" lIns="144000" tIns="108000" rIns="0" bIns="10800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的入边列表</a:t>
            </a:r>
          </a:p>
          <a:p>
            <a:pPr marL="0" marR="0" lvl="0" indent="0" algn="l" defTabSz="914400" rtl="0" eaLnBrk="1" fontAlgn="base" latinLnBrk="0" hangingPunct="1">
              <a:lnSpc>
                <a:spcPts val="2200"/>
              </a:lnSpc>
              <a:spcBef>
                <a:spcPct val="0"/>
              </a:spcBef>
              <a:spcAft>
                <a:spcPct val="0"/>
              </a:spcAft>
              <a:buClrTx/>
              <a:buSzTx/>
              <a:buFontTx/>
              <a:buNone/>
            </a:pP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8]]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的入边列表</a:t>
            </a:r>
          </a:p>
          <a:p>
            <a:pPr marL="0" marR="0" lvl="0" indent="0" algn="l" defTabSz="914400" rtl="0" eaLnBrk="1" fontAlgn="base" latinLnBrk="0" hangingPunct="1">
              <a:lnSpc>
                <a:spcPts val="2200"/>
              </a:lnSpc>
              <a:spcBef>
                <a:spcPct val="0"/>
              </a:spcBef>
              <a:spcAft>
                <a:spcPct val="0"/>
              </a:spcAft>
              <a:buClrTx/>
              <a:buSzTx/>
              <a:buFontTx/>
              <a:buNone/>
            </a:pP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9]]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的入边列表</a:t>
            </a:r>
          </a:p>
          <a:p>
            <a:pPr marL="0" marR="0" lvl="0" indent="0" algn="l" defTabSz="914400" rtl="0" eaLnBrk="1" fontAlgn="base" latinLnBrk="0" hangingPunct="1">
              <a:lnSpc>
                <a:spcPts val="2200"/>
              </a:lnSpc>
              <a:spcBef>
                <a:spcPct val="0"/>
              </a:spcBef>
              <a:spcAft>
                <a:spcPct val="0"/>
              </a:spcAft>
              <a:buClrTx/>
              <a:buSzTx/>
              <a:buFontTx/>
              <a:buNone/>
            </a:pP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[[0</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5] ]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的入边列表</a:t>
            </a:r>
          </a:p>
          <a:p>
            <a:pPr marL="0" marR="0" lvl="0" indent="0" algn="l" defTabSz="914400" rtl="0" eaLnBrk="1" fontAlgn="base" latinLnBrk="0" hangingPunct="1">
              <a:lnSpc>
                <a:spcPts val="2200"/>
              </a:lnSpc>
              <a:spcBef>
                <a:spcPct val="0"/>
              </a:spcBef>
              <a:spcAft>
                <a:spcPct val="0"/>
              </a:spcAft>
              <a:buClrTx/>
              <a:buSzTx/>
              <a:buFontTx/>
              <a:buNone/>
            </a:pP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6]  		#</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顶点</a:t>
            </a: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的入边列表</a:t>
            </a:r>
          </a:p>
          <a:p>
            <a:pPr marL="0" marR="0" lvl="0" indent="0" algn="l" defTabSz="914400" rtl="0" eaLnBrk="1" fontAlgn="base" latinLnBrk="0" hangingPunct="1">
              <a:lnSpc>
                <a:spcPts val="2200"/>
              </a:lnSpc>
              <a:spcBef>
                <a:spcPct val="0"/>
              </a:spcBef>
              <a:spcAft>
                <a:spcPct val="0"/>
              </a:spcAft>
              <a:buClrTx/>
              <a:buSzTx/>
              <a:buFontTx/>
              <a:buNone/>
            </a:pPr>
            <a:r>
              <a:rPr kumimoji="0" lang="en-US" altLang="zh-CN" sz="16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68" name="图片 67"/>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90345" y="2428868"/>
            <a:ext cx="2900287" cy="4004492"/>
          </a:xfrm>
          <a:prstGeom prst="rect">
            <a:avLst/>
          </a:prstGeom>
        </p:spPr>
      </p:pic>
      <p:sp>
        <p:nvSpPr>
          <p:cNvPr id="65" name="TextBox 62"/>
          <p:cNvSpPr txBox="1"/>
          <p:nvPr/>
        </p:nvSpPr>
        <p:spPr>
          <a:xfrm>
            <a:off x="8048631" y="3857629"/>
            <a:ext cx="1857388" cy="369332"/>
          </a:xfrm>
          <a:prstGeom prst="rect">
            <a:avLst/>
          </a:prstGeom>
          <a:noFill/>
        </p:spPr>
        <p:txBody>
          <a:bodyPr wrap="square" rtlCol="0">
            <a:spAutoFit/>
          </a:bodyPr>
          <a:lstStyle/>
          <a:p>
            <a:pPr algn="l">
              <a:lnSpc>
                <a:spcPct val="100000"/>
              </a:lnSpc>
              <a:spcBef>
                <a:spcPts val="0"/>
              </a:spcBef>
            </a:pP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更直观的表示</a:t>
            </a:r>
          </a:p>
        </p:txBody>
      </p:sp>
      <p:grpSp>
        <p:nvGrpSpPr>
          <p:cNvPr id="69" name="组合 68"/>
          <p:cNvGrpSpPr/>
          <p:nvPr/>
        </p:nvGrpSpPr>
        <p:grpSpPr>
          <a:xfrm>
            <a:off x="196034" y="1034057"/>
            <a:ext cx="3082335" cy="517274"/>
            <a:chOff x="1396240" y="2304668"/>
            <a:chExt cx="2107000" cy="480002"/>
          </a:xfrm>
        </p:grpSpPr>
        <p:sp>
          <p:nvSpPr>
            <p:cNvPr id="70" name="矩形: 圆角 28"/>
            <p:cNvSpPr/>
            <p:nvPr>
              <p:custDataLst>
                <p:tags r:id="rId4"/>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1" name="文本框 70"/>
            <p:cNvSpPr txBox="1"/>
            <p:nvPr>
              <p:custDataLst>
                <p:tags r:id="rId5"/>
              </p:custDataLst>
            </p:nvPr>
          </p:nvSpPr>
          <p:spPr>
            <a:xfrm>
              <a:off x="1433295" y="2360437"/>
              <a:ext cx="2069945" cy="341762"/>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逆邻接表</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v="urn:schemas-microsoft-com: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0-#ppt_w/2"/>
                                          </p:val>
                                        </p:tav>
                                        <p:tav tm="100000">
                                          <p:val>
                                            <p:strVal val="#ppt_x"/>
                                          </p:val>
                                        </p:tav>
                                      </p:tavLst>
                                    </p:anim>
                                    <p:anim calcmode="lin" valueType="num">
                                      <p:cBhvr additive="base">
                                        <p:cTn id="25"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63"/>
                                        </p:tgtEl>
                                        <p:attrNameLst>
                                          <p:attrName>style.visibility</p:attrName>
                                        </p:attrNameLst>
                                      </p:cBhvr>
                                      <p:to>
                                        <p:strVal val="visible"/>
                                      </p:to>
                                    </p:se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p:bldP spid="64" grpId="0" bldLvl="0" animBg="1"/>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4146949" y="1338182"/>
            <a:ext cx="2442343" cy="477054"/>
          </a:xfrm>
          <a:prstGeom prst="rect">
            <a:avLst/>
          </a:prstGeom>
          <a:noFill/>
        </p:spPr>
        <p:txBody>
          <a:bodyPr wrap="square" rtlCol="0">
            <a:spAutoFit/>
          </a:bodyPr>
          <a:lstStyle/>
          <a:p>
            <a:pPr algn="l">
              <a:lnSpc>
                <a:spcPts val="3000"/>
              </a:lnSpc>
              <a:spcBef>
                <a:spcPts val="0"/>
              </a:spcBef>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创建图的邻接表</a:t>
            </a: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461" y="1713815"/>
            <a:ext cx="3365403" cy="4646688"/>
          </a:xfrm>
          <a:prstGeom prst="rect">
            <a:avLst/>
          </a:prstGeom>
        </p:spPr>
      </p:pic>
      <p:sp>
        <p:nvSpPr>
          <p:cNvPr id="14" name="TextBox 7"/>
          <p:cNvSpPr txBox="1"/>
          <p:nvPr>
            <p:custDataLst>
              <p:tags r:id="rId1"/>
            </p:custDataLst>
          </p:nvPr>
        </p:nvSpPr>
        <p:spPr>
          <a:xfrm>
            <a:off x="4088953" y="1894977"/>
            <a:ext cx="2286016" cy="976403"/>
          </a:xfrm>
          <a:prstGeom prst="rect">
            <a:avLst/>
          </a:prstGeom>
          <a:solidFill>
            <a:schemeClr val="lt1"/>
          </a:solidFill>
          <a:ln>
            <a:solidFill>
              <a:schemeClr val="dk1"/>
            </a:solidFill>
          </a:ln>
        </p:spPr>
        <p:style>
          <a:lnRef idx="1">
            <a:schemeClr val="dk1"/>
          </a:lnRef>
          <a:fillRef idx="2">
            <a:schemeClr val="dk1"/>
          </a:fillRef>
          <a:effectRef idx="1">
            <a:schemeClr val="dk1"/>
          </a:effectRef>
          <a:fontRef idx="minor">
            <a:schemeClr val="dk1"/>
          </a:fontRef>
        </p:style>
        <p:txBody>
          <a:bodyPr wrap="square" lIns="144000" tIns="72000" bIns="72000" rtlCol="0">
            <a:spAutoFit/>
          </a:bodyPr>
          <a:lstStyle/>
          <a:p>
            <a:pPr marL="342900" indent="-342900" algn="l">
              <a:lnSpc>
                <a:spcPct val="100000"/>
              </a:lnSpc>
              <a:spcBef>
                <a:spcPts val="0"/>
              </a:spcBef>
              <a:buBlip>
                <a:blip r:embed="rId9"/>
              </a:buBlip>
            </a:pP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邻接矩阵数组</a:t>
            </a:r>
            <a:r>
              <a:rPr lang="en-US" altLang="zh-CN" sz="1800" i="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spcBef>
                <a:spcPts val="0"/>
              </a:spcBef>
              <a:buBlip>
                <a:blip r:embed="rId9"/>
              </a:buBlip>
            </a:pP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顶点数</a:t>
            </a:r>
            <a:r>
              <a:rPr lang="en-US" altLang="zh-CN" sz="1800" i="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p>
          <a:p>
            <a:pPr marL="342900" indent="-342900" algn="l">
              <a:lnSpc>
                <a:spcPct val="100000"/>
              </a:lnSpc>
              <a:spcBef>
                <a:spcPts val="0"/>
              </a:spcBef>
              <a:buBlip>
                <a:blip r:embed="rId9"/>
              </a:buBlip>
            </a:pPr>
            <a:r>
              <a:rPr lang="zh-CN" altLang="zh-CN" sz="180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边数</a:t>
            </a:r>
            <a:r>
              <a:rPr lang="en-US" altLang="zh-CN" sz="1800" i="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5" name="TextBox 8"/>
          <p:cNvSpPr txBox="1"/>
          <p:nvPr>
            <p:custDataLst>
              <p:tags r:id="rId2"/>
            </p:custDataLst>
          </p:nvPr>
        </p:nvSpPr>
        <p:spPr>
          <a:xfrm>
            <a:off x="7232225" y="2168582"/>
            <a:ext cx="1428760" cy="3683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00000"/>
              </a:lnSpc>
              <a:spcBef>
                <a:spcPts val="0"/>
              </a:spcBef>
            </a:pPr>
            <a:r>
              <a:rPr lang="zh-CN" altLang="zh-CN" sz="18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邻接</a:t>
            </a:r>
            <a:r>
              <a:rPr lang="zh-CN" altLang="en-US"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表</a:t>
            </a:r>
            <a:r>
              <a:rPr lang="en-US" altLang="zh-CN" sz="1800"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6" name="TextBox 9"/>
          <p:cNvSpPr txBox="1"/>
          <p:nvPr>
            <p:custDataLst>
              <p:tags r:id="rId3"/>
            </p:custDataLst>
          </p:nvPr>
        </p:nvSpPr>
        <p:spPr>
          <a:xfrm>
            <a:off x="3666291" y="3081760"/>
            <a:ext cx="8354260" cy="3060802"/>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CreateAdjGraph</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self,a,n,e</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通过数组</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建立图的邻接表</a:t>
            </a: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self.n</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置顶点数和边数</a:t>
            </a: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self.e</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range(n):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检查边数组</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中每个元素</a:t>
            </a: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adi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存放顶点</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的邻接点</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初始为空</a:t>
            </a: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range(n):</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][j]!=0 and a[</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][j]!=INF: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存在一条边</a:t>
            </a: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ArcNode</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][j]&gt;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出边的结点</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adi.append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将结点</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添加到</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adi</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self.adjlist.append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adi</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7" name="右箭头 16"/>
          <p:cNvSpPr/>
          <p:nvPr>
            <p:custDataLst>
              <p:tags r:id="rId4"/>
            </p:custDataLst>
          </p:nvPr>
        </p:nvSpPr>
        <p:spPr>
          <a:xfrm>
            <a:off x="6446407" y="2180724"/>
            <a:ext cx="57150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grpSp>
        <p:nvGrpSpPr>
          <p:cNvPr id="18" name="组合 17"/>
          <p:cNvGrpSpPr/>
          <p:nvPr/>
        </p:nvGrpSpPr>
        <p:grpSpPr>
          <a:xfrm>
            <a:off x="845051" y="1090144"/>
            <a:ext cx="3136543" cy="517275"/>
            <a:chOff x="1359185" y="2304668"/>
            <a:chExt cx="2144055" cy="480002"/>
          </a:xfrm>
        </p:grpSpPr>
        <p:sp>
          <p:nvSpPr>
            <p:cNvPr id="19" name="矩形: 圆角 28"/>
            <p:cNvSpPr/>
            <p:nvPr>
              <p:custDataLst>
                <p:tags r:id="rId5"/>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文本框 19"/>
            <p:cNvSpPr txBox="1"/>
            <p:nvPr>
              <p:custDataLst>
                <p:tags r:id="rId6"/>
              </p:custDataLst>
            </p:nvPr>
          </p:nvSpPr>
          <p:spPr>
            <a:xfrm>
              <a:off x="1359185" y="2405242"/>
              <a:ext cx="2144055" cy="314159"/>
            </a:xfrm>
            <a:prstGeom prst="rect">
              <a:avLst/>
            </a:prstGeom>
            <a:noFill/>
          </p:spPr>
          <p:txBody>
            <a:bodyPr wrap="square" rtlCol="0">
              <a:spAutoFit/>
            </a:bodyPr>
            <a:lstStyle/>
            <a:p>
              <a:pPr algn="ctr"/>
              <a:r>
                <a:rPr lang="zh-CN" altLang="en-US" sz="1600" b="1" dirty="0">
                  <a:solidFill>
                    <a:schemeClr val="lt1"/>
                  </a:solidFill>
                  <a:latin typeface="微软雅黑" panose="020B0503020204020204" pitchFamily="34" charset="-122"/>
                  <a:ea typeface="微软雅黑" panose="020B0503020204020204" pitchFamily="34" charset="-122"/>
                </a:rPr>
                <a:t>图基本运算在</a:t>
              </a:r>
              <a:r>
                <a:rPr lang="zh-CN" altLang="en-US" sz="1600" b="1" dirty="0" smtClean="0">
                  <a:solidFill>
                    <a:schemeClr val="lt1"/>
                  </a:solidFill>
                  <a:latin typeface="微软雅黑" panose="020B0503020204020204" pitchFamily="34" charset="-122"/>
                  <a:ea typeface="微软雅黑" panose="020B0503020204020204" pitchFamily="34" charset="-122"/>
                </a:rPr>
                <a:t>邻接</a:t>
              </a:r>
              <a:r>
                <a:rPr lang="zh-CN" altLang="en-US" sz="1600" b="1" dirty="0">
                  <a:solidFill>
                    <a:schemeClr val="lt1"/>
                  </a:solidFill>
                  <a:latin typeface="微软雅黑" panose="020B0503020204020204" pitchFamily="34" charset="-122"/>
                  <a:ea typeface="微软雅黑" panose="020B0503020204020204" pitchFamily="34" charset="-122"/>
                </a:rPr>
                <a:t>表</a:t>
              </a:r>
              <a:r>
                <a:rPr lang="zh-CN" altLang="en-US" sz="1600" b="1" dirty="0" smtClean="0">
                  <a:solidFill>
                    <a:schemeClr val="lt1"/>
                  </a:solidFill>
                  <a:latin typeface="微软雅黑" panose="020B0503020204020204" pitchFamily="34" charset="-122"/>
                  <a:ea typeface="微软雅黑" panose="020B0503020204020204" pitchFamily="34" charset="-122"/>
                </a:rPr>
                <a:t>中</a:t>
              </a:r>
              <a:r>
                <a:rPr lang="zh-CN" altLang="en-US" sz="1600" b="1" dirty="0">
                  <a:solidFill>
                    <a:schemeClr val="lt1"/>
                  </a:solidFill>
                  <a:latin typeface="微软雅黑" panose="020B0503020204020204" pitchFamily="34" charset="-122"/>
                  <a:ea typeface="微软雅黑" panose="020B0503020204020204" pitchFamily="34" charset="-122"/>
                </a:rPr>
                <a:t>的实现</a:t>
              </a:r>
            </a:p>
          </p:txBody>
        </p:sp>
      </p:grpSp>
      <p:sp>
        <p:nvSpPr>
          <p:cNvPr id="21" name="文本框 20"/>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250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bldLvl="0" animBg="1"/>
      <p:bldP spid="15" grpId="0" bldLvl="0" animBg="1"/>
      <p:bldP spid="16" grpId="0" bldLvl="0" animBg="1"/>
      <p:bldP spid="1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338253" y="2311194"/>
            <a:ext cx="7948499" cy="3060802"/>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DispAdjGraph(self):			#</a:t>
            </a:r>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输出图的邻接表</a:t>
            </a:r>
          </a:p>
          <a:p>
            <a:pPr>
              <a:lnSpc>
                <a:spcPct val="150000"/>
              </a:lnSpc>
            </a:pPr>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for i in range(self.n):              	#</a:t>
            </a:r>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遍历每一个顶点</a:t>
            </a: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a:p>
            <a:pPr>
              <a:lnSpc>
                <a:spcPct val="150000"/>
              </a:lnSpc>
            </a:pP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  [%d]" %(i),end='')</a:t>
            </a:r>
          </a:p>
          <a:p>
            <a:pPr>
              <a:lnSpc>
                <a:spcPct val="150000"/>
              </a:lnSpc>
            </a:pP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p in self.adjlist[i]:</a:t>
            </a:r>
          </a:p>
          <a:p>
            <a:pPr>
              <a:lnSpc>
                <a:spcPct val="150000"/>
              </a:lnSpc>
            </a:pP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print("-&gt;(%d,%d)" %(p.adjvex,p.weight),end='')</a:t>
            </a:r>
          </a:p>
          <a:p>
            <a:pPr>
              <a:lnSpc>
                <a:spcPct val="150000"/>
              </a:lnSpc>
            </a:pP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print("-&gt;∧")</a:t>
            </a:r>
            <a:endPar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693926" y="1212735"/>
            <a:ext cx="1073455" cy="477054"/>
          </a:xfrm>
          <a:prstGeom prst="rect">
            <a:avLst/>
          </a:prstGeom>
          <a:noFill/>
        </p:spPr>
        <p:txBody>
          <a:bodyPr wrap="square" rtlCol="0">
            <a:spAutoFit/>
          </a:bodyPr>
          <a:lstStyle/>
          <a:p>
            <a:pPr algn="l">
              <a:lnSpc>
                <a:spcPts val="3000"/>
              </a:lnSpc>
              <a:spcBef>
                <a:spcPts val="0"/>
              </a:spcBef>
            </a:pPr>
            <a:r>
              <a:rPr lang="zh-CN" altLang="en-US" sz="2000"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输出图</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7806" y="1907397"/>
            <a:ext cx="3713927" cy="3868405"/>
          </a:xfrm>
          <a:prstGeom prst="rect">
            <a:avLst/>
          </a:prstGeom>
        </p:spPr>
      </p:pic>
      <p:sp>
        <p:nvSpPr>
          <p:cNvPr id="19" name="文本框 18"/>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250"/>
                                        <p:tgtEl>
                                          <p:spTgt spid="5"/>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6377221" y="3047326"/>
            <a:ext cx="4308979" cy="3170099"/>
          </a:xfrm>
          <a:prstGeom prst="rect">
            <a:avLst/>
          </a:prstGeom>
          <a:noFill/>
          <a:ln w="9525">
            <a:noFill/>
            <a:miter lim="800000"/>
          </a:ln>
          <a:effectLst/>
        </p:spPr>
        <p:txBody>
          <a:bodyPr wrap="square">
            <a:spAutoFit/>
          </a:bodyPr>
          <a:lstStyle/>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if __name__ == '__main__':</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G=</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AdjGraph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=5,5</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 [0,8,INF,5,INF],</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[INF,0,3,INF,INF],</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[INF,INF,0,INF,6],</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[INF,INF,9,0,INF],</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[INF,INF,INF,INF,0]]</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G.CreateAdjGraph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a,n,e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spcBef>
                <a:spcPct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G.DispAdjGraph</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18" name="组合 17"/>
          <p:cNvGrpSpPr/>
          <p:nvPr/>
        </p:nvGrpSpPr>
        <p:grpSpPr>
          <a:xfrm>
            <a:off x="6657786" y="1460417"/>
            <a:ext cx="1408711" cy="517274"/>
            <a:chOff x="1396240" y="2304668"/>
            <a:chExt cx="2107000" cy="480002"/>
          </a:xfrm>
        </p:grpSpPr>
        <p:sp>
          <p:nvSpPr>
            <p:cNvPr id="19" name="矩形: 圆角 18"/>
            <p:cNvSpPr/>
            <p:nvPr>
              <p:custDataLst>
                <p:tags r:id="rId1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文本框 19"/>
            <p:cNvSpPr txBox="1"/>
            <p:nvPr>
              <p:custDataLst>
                <p:tags r:id="rId12"/>
              </p:custDataLst>
            </p:nvPr>
          </p:nvSpPr>
          <p:spPr>
            <a:xfrm>
              <a:off x="1433293" y="2360437"/>
              <a:ext cx="2069947" cy="342720"/>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程序验证</a:t>
              </a:r>
            </a:p>
          </p:txBody>
        </p:sp>
      </p:grpSp>
      <p:sp>
        <p:nvSpPr>
          <p:cNvPr id="33" name="文本框 32"/>
          <p:cNvSpPr txBox="1"/>
          <p:nvPr/>
        </p:nvSpPr>
        <p:spPr>
          <a:xfrm>
            <a:off x="1053075" y="129675"/>
            <a:ext cx="265008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grpSp>
        <p:nvGrpSpPr>
          <p:cNvPr id="35" name="组合 34"/>
          <p:cNvGrpSpPr/>
          <p:nvPr/>
        </p:nvGrpSpPr>
        <p:grpSpPr>
          <a:xfrm>
            <a:off x="1296076" y="1188838"/>
            <a:ext cx="2694665" cy="2286016"/>
            <a:chOff x="1714480" y="4714884"/>
            <a:chExt cx="2694665" cy="2286016"/>
          </a:xfrm>
        </p:grpSpPr>
        <p:sp>
          <p:nvSpPr>
            <p:cNvPr id="36" name="Freeform 16"/>
            <p:cNvSpPr/>
            <p:nvPr>
              <p:custDataLst>
                <p:tags r:id="rId1"/>
              </p:custDataLst>
            </p:nvPr>
          </p:nvSpPr>
          <p:spPr bwMode="auto">
            <a:xfrm>
              <a:off x="2700943" y="5792499"/>
              <a:ext cx="412066" cy="407847"/>
            </a:xfrm>
            <a:custGeom>
              <a:avLst/>
              <a:gdLst/>
              <a:ahLst/>
              <a:cxnLst>
                <a:cxn ang="0">
                  <a:pos x="0" y="327"/>
                </a:cxn>
                <a:cxn ang="0">
                  <a:pos x="330" y="0"/>
                </a:cxn>
              </a:cxnLst>
              <a:rect l="0" t="0" r="r" b="b"/>
              <a:pathLst>
                <a:path w="330" h="327">
                  <a:moveTo>
                    <a:pt x="0" y="327"/>
                  </a:moveTo>
                  <a:lnTo>
                    <a:pt x="33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Freeform 15"/>
            <p:cNvSpPr/>
            <p:nvPr>
              <p:custDataLst>
                <p:tags r:id="rId2"/>
              </p:custDataLst>
            </p:nvPr>
          </p:nvSpPr>
          <p:spPr bwMode="auto">
            <a:xfrm>
              <a:off x="2011668" y="5804971"/>
              <a:ext cx="418310" cy="349227"/>
            </a:xfrm>
            <a:custGeom>
              <a:avLst/>
              <a:gdLst/>
              <a:ahLst/>
              <a:cxnLst>
                <a:cxn ang="0">
                  <a:pos x="0" y="0"/>
                </a:cxn>
                <a:cxn ang="0">
                  <a:pos x="335" y="280"/>
                </a:cxn>
              </a:cxnLst>
              <a:rect l="0" t="0" r="r" b="b"/>
              <a:pathLst>
                <a:path w="335" h="280">
                  <a:moveTo>
                    <a:pt x="0" y="0"/>
                  </a:moveTo>
                  <a:lnTo>
                    <a:pt x="335" y="2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8" name="Freeform 14"/>
            <p:cNvSpPr/>
            <p:nvPr>
              <p:custDataLst>
                <p:tags r:id="rId3"/>
              </p:custDataLst>
            </p:nvPr>
          </p:nvSpPr>
          <p:spPr bwMode="auto">
            <a:xfrm>
              <a:off x="2699374" y="4991771"/>
              <a:ext cx="437040" cy="452748"/>
            </a:xfrm>
            <a:custGeom>
              <a:avLst/>
              <a:gdLst/>
              <a:ahLst/>
              <a:cxnLst>
                <a:cxn ang="0">
                  <a:pos x="0" y="0"/>
                </a:cxn>
                <a:cxn ang="0">
                  <a:pos x="350" y="363"/>
                </a:cxn>
              </a:cxnLst>
              <a:rect l="0" t="0" r="r" b="b"/>
              <a:pathLst>
                <a:path w="350" h="363">
                  <a:moveTo>
                    <a:pt x="0" y="0"/>
                  </a:moveTo>
                  <a:lnTo>
                    <a:pt x="350" y="3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9" name="Oval 13"/>
            <p:cNvSpPr>
              <a:spLocks noChangeArrowheads="1"/>
            </p:cNvSpPr>
            <p:nvPr>
              <p:custDataLst>
                <p:tags r:id="rId4"/>
              </p:custDataLst>
            </p:nvPr>
          </p:nvSpPr>
          <p:spPr bwMode="auto">
            <a:xfrm>
              <a:off x="2351310" y="4714884"/>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0" name="Oval 12"/>
            <p:cNvSpPr>
              <a:spLocks noChangeArrowheads="1"/>
            </p:cNvSpPr>
            <p:nvPr>
              <p:custDataLst>
                <p:tags r:id="rId5"/>
              </p:custDataLst>
            </p:nvPr>
          </p:nvSpPr>
          <p:spPr bwMode="auto">
            <a:xfrm>
              <a:off x="1714480" y="5470711"/>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1" name="Oval 11"/>
            <p:cNvSpPr>
              <a:spLocks noChangeArrowheads="1"/>
            </p:cNvSpPr>
            <p:nvPr>
              <p:custDataLst>
                <p:tags r:id="rId6"/>
              </p:custDataLst>
            </p:nvPr>
          </p:nvSpPr>
          <p:spPr bwMode="auto">
            <a:xfrm>
              <a:off x="2382528" y="6091837"/>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2" name="Oval 10"/>
            <p:cNvSpPr>
              <a:spLocks noChangeArrowheads="1"/>
            </p:cNvSpPr>
            <p:nvPr>
              <p:custDataLst>
                <p:tags r:id="rId7"/>
              </p:custDataLst>
            </p:nvPr>
          </p:nvSpPr>
          <p:spPr bwMode="auto">
            <a:xfrm>
              <a:off x="3025601" y="5452003"/>
              <a:ext cx="353378" cy="389139"/>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3" name="Oval 9"/>
            <p:cNvSpPr>
              <a:spLocks noChangeArrowheads="1"/>
            </p:cNvSpPr>
            <p:nvPr>
              <p:custDataLst>
                <p:tags r:id="rId8"/>
              </p:custDataLst>
            </p:nvPr>
          </p:nvSpPr>
          <p:spPr bwMode="auto">
            <a:xfrm>
              <a:off x="4055767" y="5489420"/>
              <a:ext cx="353378" cy="38789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4" name="Freeform 8"/>
            <p:cNvSpPr/>
            <p:nvPr>
              <p:custDataLst>
                <p:tags r:id="rId9"/>
              </p:custDataLst>
            </p:nvPr>
          </p:nvSpPr>
          <p:spPr bwMode="auto">
            <a:xfrm>
              <a:off x="2004176" y="5020458"/>
              <a:ext cx="393336" cy="460231"/>
            </a:xfrm>
            <a:custGeom>
              <a:avLst/>
              <a:gdLst/>
              <a:ahLst/>
              <a:cxnLst>
                <a:cxn ang="0">
                  <a:pos x="0" y="369"/>
                </a:cxn>
                <a:cxn ang="0">
                  <a:pos x="315" y="0"/>
                </a:cxn>
              </a:cxnLst>
              <a:rect l="0" t="0" r="r" b="b"/>
              <a:pathLst>
                <a:path w="315" h="369">
                  <a:moveTo>
                    <a:pt x="0" y="369"/>
                  </a:moveTo>
                  <a:lnTo>
                    <a:pt x="315"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5" name="Line 7"/>
            <p:cNvSpPr>
              <a:spLocks noChangeShapeType="1"/>
            </p:cNvSpPr>
            <p:nvPr>
              <p:custDataLst>
                <p:tags r:id="rId10"/>
              </p:custDataLst>
            </p:nvPr>
          </p:nvSpPr>
          <p:spPr bwMode="auto">
            <a:xfrm flipV="1">
              <a:off x="3385223" y="5656550"/>
              <a:ext cx="668047" cy="748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6" name="Text Box 6"/>
            <p:cNvSpPr txBox="1">
              <a:spLocks noChangeArrowheads="1"/>
            </p:cNvSpPr>
            <p:nvPr/>
          </p:nvSpPr>
          <p:spPr bwMode="auto">
            <a:xfrm>
              <a:off x="2856854" y="5997611"/>
              <a:ext cx="273462"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9</a:t>
              </a:r>
            </a:p>
          </p:txBody>
        </p:sp>
        <p:sp>
          <p:nvSpPr>
            <p:cNvPr id="47" name="Text Box 5"/>
            <p:cNvSpPr txBox="1">
              <a:spLocks noChangeArrowheads="1"/>
            </p:cNvSpPr>
            <p:nvPr/>
          </p:nvSpPr>
          <p:spPr bwMode="auto">
            <a:xfrm>
              <a:off x="1923011" y="589726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5</a:t>
              </a:r>
            </a:p>
          </p:txBody>
        </p:sp>
        <p:sp>
          <p:nvSpPr>
            <p:cNvPr id="48" name="Text Box 4"/>
            <p:cNvSpPr txBox="1">
              <a:spLocks noChangeArrowheads="1"/>
            </p:cNvSpPr>
            <p:nvPr/>
          </p:nvSpPr>
          <p:spPr bwMode="auto">
            <a:xfrm>
              <a:off x="1938315" y="5054022"/>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8</a:t>
              </a:r>
            </a:p>
          </p:txBody>
        </p:sp>
        <p:sp>
          <p:nvSpPr>
            <p:cNvPr id="49" name="Text Box 3"/>
            <p:cNvSpPr txBox="1">
              <a:spLocks noChangeArrowheads="1"/>
            </p:cNvSpPr>
            <p:nvPr/>
          </p:nvSpPr>
          <p:spPr bwMode="auto">
            <a:xfrm>
              <a:off x="2907905" y="4961837"/>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0" name="Text Box 2"/>
            <p:cNvSpPr txBox="1">
              <a:spLocks noChangeArrowheads="1"/>
            </p:cNvSpPr>
            <p:nvPr/>
          </p:nvSpPr>
          <p:spPr bwMode="auto">
            <a:xfrm>
              <a:off x="3580163" y="5388800"/>
              <a:ext cx="274711" cy="23572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6</a:t>
              </a:r>
            </a:p>
          </p:txBody>
        </p:sp>
        <p:sp>
          <p:nvSpPr>
            <p:cNvPr id="51" name="Text Box 2"/>
            <p:cNvSpPr txBox="1">
              <a:spLocks noChangeArrowheads="1"/>
            </p:cNvSpPr>
            <p:nvPr/>
          </p:nvSpPr>
          <p:spPr bwMode="auto">
            <a:xfrm>
              <a:off x="1900802" y="6715148"/>
              <a:ext cx="206033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一个带权有向图</a:t>
              </a:r>
            </a:p>
          </p:txBody>
        </p:sp>
      </p:grpSp>
      <p:pic>
        <p:nvPicPr>
          <p:cNvPr id="52" name="Picture 2"/>
          <p:cNvPicPr>
            <a:picLocks noChangeAspect="1" noChangeArrowheads="1"/>
          </p:cNvPicPr>
          <p:nvPr/>
        </p:nvPicPr>
        <p:blipFill>
          <a:blip r:embed="rId14" cstate="print"/>
          <a:srcRect/>
          <a:stretch>
            <a:fillRect/>
          </a:stretch>
        </p:blipFill>
        <p:spPr bwMode="auto">
          <a:xfrm>
            <a:off x="1296075" y="3956675"/>
            <a:ext cx="3000375" cy="214312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500"/>
                                        <p:tgtEl>
                                          <p:spTgt spid="5"/>
                                        </p:tgtEl>
                                      </p:cBhvr>
                                    </p:animEffect>
                                  </p:childTnLst>
                                </p:cTn>
                              </p:par>
                            </p:childTnLst>
                          </p:cTn>
                        </p:par>
                        <p:par>
                          <p:cTn id="12" fill="hold">
                            <p:stCondLst>
                              <p:cond delay="2000"/>
                            </p:stCondLst>
                            <p:childTnLst>
                              <p:par>
                                <p:cTn id="13" presetID="1"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p:cTn id="18" dur="500" fill="hold"/>
                                        <p:tgtEl>
                                          <p:spTgt spid="52"/>
                                        </p:tgtEl>
                                        <p:attrNameLst>
                                          <p:attrName>ppt_w</p:attrName>
                                        </p:attrNameLst>
                                      </p:cBhvr>
                                      <p:tavLst>
                                        <p:tav tm="0">
                                          <p:val>
                                            <p:fltVal val="0"/>
                                          </p:val>
                                        </p:tav>
                                        <p:tav tm="100000">
                                          <p:val>
                                            <p:strVal val="#ppt_w"/>
                                          </p:val>
                                        </p:tav>
                                      </p:tavLst>
                                    </p:anim>
                                    <p:anim calcmode="lin" valueType="num">
                                      <p:cBhvr>
                                        <p:cTn id="19" dur="500" fill="hold"/>
                                        <p:tgtEl>
                                          <p:spTgt spid="52"/>
                                        </p:tgtEl>
                                        <p:attrNameLst>
                                          <p:attrName>ppt_h</p:attrName>
                                        </p:attrNameLst>
                                      </p:cBhvr>
                                      <p:tavLst>
                                        <p:tav tm="0">
                                          <p:val>
                                            <p:fltVal val="0"/>
                                          </p:val>
                                        </p:tav>
                                        <p:tav tm="100000">
                                          <p:val>
                                            <p:strVal val="#ppt_h"/>
                                          </p:val>
                                        </p:tav>
                                      </p:tavLst>
                                    </p:anim>
                                    <p:animEffect transition="in" filter="fade">
                                      <p:cBhvr>
                                        <p:cTn id="2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例题</a:t>
            </a:r>
          </a:p>
        </p:txBody>
      </p:sp>
      <p:sp>
        <p:nvSpPr>
          <p:cNvPr id="6" name="TextBox 4"/>
          <p:cNvSpPr txBox="1"/>
          <p:nvPr/>
        </p:nvSpPr>
        <p:spPr>
          <a:xfrm>
            <a:off x="3913208" y="1152180"/>
            <a:ext cx="7940841" cy="1246495"/>
          </a:xfrm>
          <a:prstGeom prst="rect">
            <a:avLst/>
          </a:prstGeom>
          <a:noFill/>
        </p:spPr>
        <p:txBody>
          <a:bodyPr wrap="square" rtlCol="0">
            <a:spAutoFit/>
          </a:bodyPr>
          <a:lstStyle/>
          <a:p>
            <a:pPr>
              <a:lnSpc>
                <a:spcPts val="3000"/>
              </a:lnSpc>
            </a:pPr>
            <a:r>
              <a:rPr lang="en-US"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7.3】</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一个含有</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个顶点</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条边的图采用邻接表存储，设计以下算法：</a:t>
            </a:r>
          </a:p>
          <a:p>
            <a:pPr>
              <a:lnSpc>
                <a:spcPts val="3000"/>
              </a:lnSpc>
            </a:pPr>
            <a:r>
              <a:rPr lang="zh-CN" altLang="en-US"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）该图为无向图，求其中顶点</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p>
          <a:p>
            <a:pPr>
              <a:lnSpc>
                <a:spcPts val="3000"/>
              </a:lnSpc>
            </a:pPr>
            <a:r>
              <a:rPr lang="zh-CN" altLang="en-US"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）该图为有向图，求该图中顶点</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p:txBody>
      </p:sp>
      <p:sp>
        <p:nvSpPr>
          <p:cNvPr id="10" name="TextBox 9"/>
          <p:cNvSpPr txBox="1"/>
          <p:nvPr>
            <p:custDataLst>
              <p:tags r:id="rId1"/>
            </p:custDataLst>
          </p:nvPr>
        </p:nvSpPr>
        <p:spPr>
          <a:xfrm>
            <a:off x="4454597" y="3796490"/>
            <a:ext cx="6858048" cy="151765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DeGree1(</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G,v</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无向图邻接表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中求顶点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p>
          <a:p>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G.adjlist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G.adjlist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的长度</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145" y="1597114"/>
            <a:ext cx="3365403" cy="4646688"/>
          </a:xfrm>
          <a:prstGeom prst="rect">
            <a:avLst/>
          </a:prstGeom>
        </p:spPr>
      </p:pic>
      <p:sp>
        <p:nvSpPr>
          <p:cNvPr id="14" name="TextBox 9"/>
          <p:cNvSpPr txBox="1"/>
          <p:nvPr>
            <p:custDataLst>
              <p:tags r:id="rId2"/>
            </p:custDataLst>
          </p:nvPr>
        </p:nvSpPr>
        <p:spPr>
          <a:xfrm>
            <a:off x="4454597" y="2712735"/>
            <a:ext cx="6858048" cy="5943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无向图，求其中顶点</a:t>
            </a:r>
            <a:r>
              <a:rPr lang="en-US"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endPar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1500"/>
                                        <p:tgtEl>
                                          <p:spTgt spid="14"/>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ldLvl="0" animBg="1"/>
      <p:bldP spid="14"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8592078" y="2151636"/>
            <a:ext cx="3501023" cy="3493337"/>
          </a:xfrm>
          <a:prstGeom prst="rect">
            <a:avLst/>
          </a:prstGeom>
        </p:spPr>
      </p:pic>
      <p:sp>
        <p:nvSpPr>
          <p:cNvPr id="9" name="TextBox 9"/>
          <p:cNvSpPr txBox="1"/>
          <p:nvPr>
            <p:custDataLst>
              <p:tags r:id="rId1"/>
            </p:custDataLst>
          </p:nvPr>
        </p:nvSpPr>
        <p:spPr>
          <a:xfrm>
            <a:off x="251565" y="1320072"/>
            <a:ext cx="6858048" cy="5943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有向图，求该图中顶点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p:txBody>
      </p:sp>
      <p:sp>
        <p:nvSpPr>
          <p:cNvPr id="10" name="文本框 9"/>
          <p:cNvSpPr txBox="1"/>
          <p:nvPr/>
        </p:nvSpPr>
        <p:spPr>
          <a:xfrm>
            <a:off x="1100710" y="166005"/>
            <a:ext cx="800219" cy="461665"/>
          </a:xfrm>
          <a:prstGeom prst="rect">
            <a:avLst/>
          </a:prstGeom>
          <a:noFill/>
        </p:spPr>
        <p:txBody>
          <a:bodyPr wrap="none" rtlCol="0" anchor="ctr">
            <a:spAutoFit/>
          </a:bodyPr>
          <a:lstStyle/>
          <a:p>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例题</a:t>
            </a:r>
          </a:p>
        </p:txBody>
      </p:sp>
      <p:sp>
        <p:nvSpPr>
          <p:cNvPr id="8" name="TextBox 4"/>
          <p:cNvSpPr txBox="1"/>
          <p:nvPr>
            <p:custDataLst>
              <p:tags r:id="rId2"/>
            </p:custDataLst>
          </p:nvPr>
        </p:nvSpPr>
        <p:spPr>
          <a:xfrm>
            <a:off x="194415" y="2579109"/>
            <a:ext cx="8397656" cy="2638396"/>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algn="l">
              <a:lnSpc>
                <a:spcPct val="100000"/>
              </a:lnSpc>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DeGree2(</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G,v</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有向图邻接表</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中求顶点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的出度和入度</a:t>
            </a: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=[0,0]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累计出度</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累计入度</a:t>
            </a: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G.adjlist</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的出度为</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G.adjlist</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的长度</a:t>
            </a: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遍历所有的头结点</a:t>
            </a: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p in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G.adjlist</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p.adjvex</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存在</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i,v</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的边</a:t>
            </a: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的入度增加</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break</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返回出度和入度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500"/>
                                        <p:tgtEl>
                                          <p:spTgt spid="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结构</a:t>
            </a: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8081" y="2086917"/>
            <a:ext cx="3713927" cy="3868405"/>
          </a:xfrm>
          <a:prstGeom prst="rect">
            <a:avLst/>
          </a:prstGeom>
        </p:spPr>
      </p:pic>
      <p:grpSp>
        <p:nvGrpSpPr>
          <p:cNvPr id="13" name="组合 12"/>
          <p:cNvGrpSpPr/>
          <p:nvPr/>
        </p:nvGrpSpPr>
        <p:grpSpPr>
          <a:xfrm>
            <a:off x="8902250" y="1244985"/>
            <a:ext cx="3082335" cy="517274"/>
            <a:chOff x="1396240" y="2304668"/>
            <a:chExt cx="2107000" cy="480002"/>
          </a:xfrm>
        </p:grpSpPr>
        <p:sp>
          <p:nvSpPr>
            <p:cNvPr id="15" name="矩形: 圆角 28"/>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文本框 15"/>
            <p:cNvSpPr txBox="1"/>
            <p:nvPr>
              <p:custDataLst>
                <p:tags r:id="rId3"/>
              </p:custDataLst>
            </p:nvPr>
          </p:nvSpPr>
          <p:spPr>
            <a:xfrm>
              <a:off x="1433295" y="2360437"/>
              <a:ext cx="2069945" cy="341762"/>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程序验证</a:t>
              </a:r>
            </a:p>
          </p:txBody>
        </p:sp>
      </p:grpSp>
      <p:sp>
        <p:nvSpPr>
          <p:cNvPr id="9" name="TextBox 4"/>
          <p:cNvSpPr txBox="1"/>
          <p:nvPr>
            <p:custDataLst>
              <p:tags r:id="rId1"/>
            </p:custDataLst>
          </p:nvPr>
        </p:nvSpPr>
        <p:spPr>
          <a:xfrm>
            <a:off x="356066" y="822914"/>
            <a:ext cx="8374735" cy="603250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主程序</a:t>
            </a: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AdjGraph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=5,8</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a=[[0,1,0,1,1],[1,0,1,1,0],[0,1,0,1,1],[1,1,1,0,1],[1,0,1,1,0]]</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G.CreateAdjGraph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G.DispAdjGraph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求解结果</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G.n</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  </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 %(i,DeGree1(</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AdjGraph</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=5,8</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b=[[0,1,0,1,0],[0,0,1,1,0],[0,0,0,1,1],[0,0,0,0,0],[1,0,0,1,0]]</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G1.CreateAdjGraph(</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b,n,e</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G2")</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G1.DispAdjGraph()</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求解结果</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range(G1.n):</a:t>
            </a: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=DeGree2(G1,i)</a:t>
            </a:r>
          </a:p>
          <a:p>
            <a:pPr algn="l">
              <a:spcBef>
                <a:spcPts val="0"/>
              </a:spcBef>
            </a:pP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  </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 %(</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18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0703" y="166005"/>
            <a:ext cx="2558714"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7.2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图的存储结构</a:t>
            </a:r>
          </a:p>
        </p:txBody>
      </p:sp>
      <p:pic>
        <p:nvPicPr>
          <p:cNvPr id="14" name="图片 13"/>
          <p:cNvPicPr>
            <a:picLocks noChangeAspect="1"/>
          </p:cNvPicPr>
          <p:nvPr/>
        </p:nvPicPr>
        <p:blipFill rotWithShape="1">
          <a:blip r:embed="rId28" cstate="print">
            <a:extLst>
              <a:ext uri="{28A0092B-C50C-407E-A947-70E740481C1C}">
                <a14:useLocalDpi xmlns:a14="http://schemas.microsoft.com/office/drawing/2010/main" val="0"/>
              </a:ext>
            </a:extLst>
          </a:blip>
          <a:srcRect l="8076"/>
          <a:stretch>
            <a:fillRect/>
          </a:stretch>
        </p:blipFill>
        <p:spPr>
          <a:xfrm>
            <a:off x="7685977" y="1955000"/>
            <a:ext cx="4138847" cy="4034023"/>
          </a:xfrm>
          <a:prstGeom prst="rect">
            <a:avLst/>
          </a:prstGeom>
        </p:spPr>
      </p:pic>
      <p:sp>
        <p:nvSpPr>
          <p:cNvPr id="12" name="TextBox 12"/>
          <p:cNvSpPr txBox="1"/>
          <p:nvPr/>
        </p:nvSpPr>
        <p:spPr>
          <a:xfrm>
            <a:off x="8093945" y="2700690"/>
            <a:ext cx="2067403" cy="553998"/>
          </a:xfrm>
          <a:prstGeom prst="rect">
            <a:avLst/>
          </a:prstGeom>
          <a:noFill/>
        </p:spPr>
        <p:txBody>
          <a:bodyPr wrap="square" rtlCol="0">
            <a:spAutoFit/>
          </a:bodyPr>
          <a:lstStyle/>
          <a:p>
            <a:pPr>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有向图和无向图</a:t>
            </a:r>
          </a:p>
        </p:txBody>
      </p:sp>
      <p:cxnSp>
        <p:nvCxnSpPr>
          <p:cNvPr id="73" name="直接箭头连接符 72"/>
          <p:cNvCxnSpPr/>
          <p:nvPr>
            <p:custDataLst>
              <p:tags r:id="rId1"/>
            </p:custDataLst>
          </p:nvPr>
        </p:nvCxnSpPr>
        <p:spPr>
          <a:xfrm>
            <a:off x="3283355" y="2513584"/>
            <a:ext cx="857256" cy="1588"/>
          </a:xfrm>
          <a:prstGeom prst="straightConnector1">
            <a:avLst/>
          </a:prstGeom>
          <a:ln w="1905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74" name="直接箭头连接符 73"/>
          <p:cNvCxnSpPr/>
          <p:nvPr>
            <p:custDataLst>
              <p:tags r:id="rId2"/>
            </p:custDataLst>
          </p:nvPr>
        </p:nvCxnSpPr>
        <p:spPr>
          <a:xfrm>
            <a:off x="3283355" y="5156790"/>
            <a:ext cx="857256" cy="1588"/>
          </a:xfrm>
          <a:prstGeom prst="straightConnector1">
            <a:avLst/>
          </a:prstGeom>
          <a:ln w="19050">
            <a:solidFill>
              <a:schemeClr val="accent1"/>
            </a:solidFill>
            <a:tailEnd type="arrow"/>
          </a:ln>
        </p:spPr>
        <p:style>
          <a:lnRef idx="2">
            <a:schemeClr val="dk1"/>
          </a:lnRef>
          <a:fillRef idx="0">
            <a:schemeClr val="dk1"/>
          </a:fillRef>
          <a:effectRef idx="1">
            <a:schemeClr val="dk1"/>
          </a:effectRef>
          <a:fontRef idx="minor">
            <a:schemeClr val="tx1"/>
          </a:fontRef>
        </p:style>
      </p:cxnSp>
      <p:grpSp>
        <p:nvGrpSpPr>
          <p:cNvPr id="35" name="组合 34"/>
          <p:cNvGrpSpPr/>
          <p:nvPr/>
        </p:nvGrpSpPr>
        <p:grpSpPr>
          <a:xfrm>
            <a:off x="1049200" y="1274115"/>
            <a:ext cx="2164273" cy="4714907"/>
            <a:chOff x="500034" y="785794"/>
            <a:chExt cx="2164273" cy="4714907"/>
          </a:xfrm>
        </p:grpSpPr>
        <p:sp>
          <p:nvSpPr>
            <p:cNvPr id="36" name="Line 27"/>
            <p:cNvSpPr>
              <a:spLocks noChangeShapeType="1"/>
            </p:cNvSpPr>
            <p:nvPr>
              <p:custDataLst>
                <p:tags r:id="rId3"/>
              </p:custDataLst>
            </p:nvPr>
          </p:nvSpPr>
          <p:spPr bwMode="auto">
            <a:xfrm>
              <a:off x="1725543" y="4088951"/>
              <a:ext cx="11788" cy="39347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Line 26"/>
            <p:cNvSpPr>
              <a:spLocks noChangeShapeType="1"/>
            </p:cNvSpPr>
            <p:nvPr>
              <p:custDataLst>
                <p:tags r:id="rId4"/>
              </p:custDataLst>
            </p:nvPr>
          </p:nvSpPr>
          <p:spPr bwMode="auto">
            <a:xfrm flipV="1">
              <a:off x="1742689" y="4829412"/>
              <a:ext cx="1071" cy="3526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8" name="Freeform 25"/>
            <p:cNvSpPr/>
            <p:nvPr>
              <p:custDataLst>
                <p:tags r:id="rId5"/>
              </p:custDataLst>
            </p:nvPr>
          </p:nvSpPr>
          <p:spPr bwMode="auto">
            <a:xfrm>
              <a:off x="1893792" y="4679731"/>
              <a:ext cx="465095" cy="1134"/>
            </a:xfrm>
            <a:custGeom>
              <a:avLst/>
              <a:gdLst/>
              <a:ahLst/>
              <a:cxnLst>
                <a:cxn ang="0">
                  <a:pos x="434" y="0"/>
                </a:cxn>
                <a:cxn ang="0">
                  <a:pos x="0" y="22"/>
                </a:cxn>
              </a:cxnLst>
              <a:rect l="0" t="0" r="r" b="b"/>
              <a:pathLst>
                <a:path w="434" h="22">
                  <a:moveTo>
                    <a:pt x="434" y="0"/>
                  </a:moveTo>
                  <a:lnTo>
                    <a:pt x="0" y="2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9" name="Line 24"/>
            <p:cNvSpPr>
              <a:spLocks noChangeShapeType="1"/>
            </p:cNvSpPr>
            <p:nvPr>
              <p:custDataLst>
                <p:tags r:id="rId6"/>
              </p:custDataLst>
            </p:nvPr>
          </p:nvSpPr>
          <p:spPr bwMode="auto">
            <a:xfrm>
              <a:off x="1187576" y="4683133"/>
              <a:ext cx="384722" cy="113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0" name="Freeform 23"/>
            <p:cNvSpPr/>
            <p:nvPr>
              <p:custDataLst>
                <p:tags r:id="rId7"/>
              </p:custDataLst>
            </p:nvPr>
          </p:nvSpPr>
          <p:spPr bwMode="auto">
            <a:xfrm>
              <a:off x="1102916" y="4785188"/>
              <a:ext cx="503675" cy="446771"/>
            </a:xfrm>
            <a:custGeom>
              <a:avLst/>
              <a:gdLst/>
              <a:ahLst/>
              <a:cxnLst>
                <a:cxn ang="0">
                  <a:pos x="0" y="0"/>
                </a:cxn>
                <a:cxn ang="0">
                  <a:pos x="470" y="394"/>
                </a:cxn>
              </a:cxnLst>
              <a:rect l="0" t="0" r="r" b="b"/>
              <a:pathLst>
                <a:path w="470" h="394">
                  <a:moveTo>
                    <a:pt x="0" y="0"/>
                  </a:moveTo>
                  <a:lnTo>
                    <a:pt x="470" y="39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Freeform 22"/>
            <p:cNvSpPr/>
            <p:nvPr>
              <p:custDataLst>
                <p:tags r:id="rId8"/>
              </p:custDataLst>
            </p:nvPr>
          </p:nvSpPr>
          <p:spPr bwMode="auto">
            <a:xfrm>
              <a:off x="1857356" y="4786322"/>
              <a:ext cx="571189" cy="455843"/>
            </a:xfrm>
            <a:custGeom>
              <a:avLst/>
              <a:gdLst/>
              <a:ahLst/>
              <a:cxnLst>
                <a:cxn ang="0">
                  <a:pos x="0" y="402"/>
                </a:cxn>
                <a:cxn ang="0">
                  <a:pos x="533" y="0"/>
                </a:cxn>
              </a:cxnLst>
              <a:rect l="0" t="0" r="r" b="b"/>
              <a:pathLst>
                <a:path w="533" h="402">
                  <a:moveTo>
                    <a:pt x="0" y="402"/>
                  </a:moveTo>
                  <a:lnTo>
                    <a:pt x="53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2" name="Freeform 21"/>
            <p:cNvSpPr/>
            <p:nvPr>
              <p:custDataLst>
                <p:tags r:id="rId9"/>
              </p:custDataLst>
            </p:nvPr>
          </p:nvSpPr>
          <p:spPr bwMode="auto">
            <a:xfrm>
              <a:off x="1903437" y="4108227"/>
              <a:ext cx="498316" cy="400279"/>
            </a:xfrm>
            <a:custGeom>
              <a:avLst/>
              <a:gdLst/>
              <a:ahLst/>
              <a:cxnLst>
                <a:cxn ang="0">
                  <a:pos x="465" y="353"/>
                </a:cxn>
                <a:cxn ang="0">
                  <a:pos x="0" y="0"/>
                </a:cxn>
              </a:cxnLst>
              <a:rect l="0" t="0" r="r" b="b"/>
              <a:pathLst>
                <a:path w="465" h="353">
                  <a:moveTo>
                    <a:pt x="465" y="353"/>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3" name="Freeform 20"/>
            <p:cNvSpPr/>
            <p:nvPr>
              <p:custDataLst>
                <p:tags r:id="rId10"/>
              </p:custDataLst>
            </p:nvPr>
          </p:nvSpPr>
          <p:spPr bwMode="auto">
            <a:xfrm>
              <a:off x="1062272" y="2138581"/>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4" name="Freeform 19"/>
            <p:cNvSpPr/>
            <p:nvPr>
              <p:custDataLst>
                <p:tags r:id="rId11"/>
              </p:custDataLst>
            </p:nvPr>
          </p:nvSpPr>
          <p:spPr bwMode="auto">
            <a:xfrm>
              <a:off x="1867079" y="2122705"/>
              <a:ext cx="514392" cy="485325"/>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5" name="Freeform 18"/>
            <p:cNvSpPr/>
            <p:nvPr>
              <p:custDataLst>
                <p:tags r:id="rId12"/>
              </p:custDataLst>
            </p:nvPr>
          </p:nvSpPr>
          <p:spPr bwMode="auto">
            <a:xfrm>
              <a:off x="1858506" y="1462754"/>
              <a:ext cx="554042" cy="442235"/>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6" name="Freeform 17"/>
            <p:cNvSpPr/>
            <p:nvPr>
              <p:custDataLst>
                <p:tags r:id="rId13"/>
              </p:custDataLst>
            </p:nvPr>
          </p:nvSpPr>
          <p:spPr bwMode="auto">
            <a:xfrm>
              <a:off x="1014047" y="1466156"/>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7" name="Line 16"/>
            <p:cNvSpPr>
              <a:spLocks noChangeShapeType="1"/>
            </p:cNvSpPr>
            <p:nvPr>
              <p:custDataLst>
                <p:tags r:id="rId14"/>
              </p:custDataLst>
            </p:nvPr>
          </p:nvSpPr>
          <p:spPr bwMode="auto">
            <a:xfrm>
              <a:off x="987256" y="2010446"/>
              <a:ext cx="1543174"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8" name="Line 15"/>
            <p:cNvSpPr>
              <a:spLocks noChangeShapeType="1"/>
            </p:cNvSpPr>
            <p:nvPr>
              <p:custDataLst>
                <p:tags r:id="rId15"/>
              </p:custDataLst>
            </p:nvPr>
          </p:nvSpPr>
          <p:spPr bwMode="auto">
            <a:xfrm>
              <a:off x="1720264" y="1588621"/>
              <a:ext cx="1071" cy="106136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9" name="Oval 14"/>
            <p:cNvSpPr>
              <a:spLocks noChangeArrowheads="1"/>
            </p:cNvSpPr>
            <p:nvPr>
              <p:custDataLst>
                <p:tags r:id="rId16"/>
              </p:custDataLst>
            </p:nvPr>
          </p:nvSpPr>
          <p:spPr bwMode="auto">
            <a:xfrm>
              <a:off x="1565946" y="1238234"/>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0" name="Oval 13"/>
            <p:cNvSpPr>
              <a:spLocks noChangeArrowheads="1"/>
            </p:cNvSpPr>
            <p:nvPr>
              <p:custDataLst>
                <p:tags r:id="rId17"/>
              </p:custDataLst>
            </p:nvPr>
          </p:nvSpPr>
          <p:spPr bwMode="auto">
            <a:xfrm>
              <a:off x="1565946" y="1833551"/>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81" name="Oval 12"/>
            <p:cNvSpPr>
              <a:spLocks noChangeArrowheads="1"/>
            </p:cNvSpPr>
            <p:nvPr>
              <p:custDataLst>
                <p:tags r:id="rId18"/>
              </p:custDataLst>
            </p:nvPr>
          </p:nvSpPr>
          <p:spPr bwMode="auto">
            <a:xfrm>
              <a:off x="2337533" y="18335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82" name="Oval 11"/>
            <p:cNvSpPr>
              <a:spLocks noChangeArrowheads="1"/>
            </p:cNvSpPr>
            <p:nvPr>
              <p:custDataLst>
                <p:tags r:id="rId19"/>
              </p:custDataLst>
            </p:nvPr>
          </p:nvSpPr>
          <p:spPr bwMode="auto">
            <a:xfrm>
              <a:off x="794360" y="1833551"/>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3" name="Oval 10"/>
            <p:cNvSpPr>
              <a:spLocks noChangeArrowheads="1"/>
            </p:cNvSpPr>
            <p:nvPr>
              <p:custDataLst>
                <p:tags r:id="rId20"/>
              </p:custDataLst>
            </p:nvPr>
          </p:nvSpPr>
          <p:spPr bwMode="auto">
            <a:xfrm>
              <a:off x="1564874" y="2490100"/>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84" name="Freeform 9"/>
            <p:cNvSpPr/>
            <p:nvPr>
              <p:custDataLst>
                <p:tags r:id="rId21"/>
              </p:custDataLst>
            </p:nvPr>
          </p:nvSpPr>
          <p:spPr bwMode="auto">
            <a:xfrm>
              <a:off x="1101844" y="4125237"/>
              <a:ext cx="521893" cy="419557"/>
            </a:xfrm>
            <a:custGeom>
              <a:avLst/>
              <a:gdLst/>
              <a:ahLst/>
              <a:cxnLst>
                <a:cxn ang="0">
                  <a:pos x="487" y="0"/>
                </a:cxn>
                <a:cxn ang="0">
                  <a:pos x="0" y="369"/>
                </a:cxn>
              </a:cxnLst>
              <a:rect l="0" t="0" r="r" b="b"/>
              <a:pathLst>
                <a:path w="487" h="369">
                  <a:moveTo>
                    <a:pt x="487" y="0"/>
                  </a:moveTo>
                  <a:lnTo>
                    <a:pt x="0" y="36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5" name="Oval 8"/>
            <p:cNvSpPr>
              <a:spLocks noChangeArrowheads="1"/>
            </p:cNvSpPr>
            <p:nvPr>
              <p:custDataLst>
                <p:tags r:id="rId22"/>
              </p:custDataLst>
            </p:nvPr>
          </p:nvSpPr>
          <p:spPr bwMode="auto">
            <a:xfrm>
              <a:off x="1588373" y="3873503"/>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6" name="Oval 7"/>
            <p:cNvSpPr>
              <a:spLocks noChangeArrowheads="1"/>
            </p:cNvSpPr>
            <p:nvPr>
              <p:custDataLst>
                <p:tags r:id="rId23"/>
              </p:custDataLst>
            </p:nvPr>
          </p:nvSpPr>
          <p:spPr bwMode="auto">
            <a:xfrm>
              <a:off x="1588373" y="449036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87" name="Oval 6"/>
            <p:cNvSpPr>
              <a:spLocks noChangeArrowheads="1"/>
            </p:cNvSpPr>
            <p:nvPr>
              <p:custDataLst>
                <p:tags r:id="rId24"/>
              </p:custDataLst>
            </p:nvPr>
          </p:nvSpPr>
          <p:spPr bwMode="auto">
            <a:xfrm>
              <a:off x="2361030" y="449036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88" name="Oval 5"/>
            <p:cNvSpPr>
              <a:spLocks noChangeArrowheads="1"/>
            </p:cNvSpPr>
            <p:nvPr>
              <p:custDataLst>
                <p:tags r:id="rId25"/>
              </p:custDataLst>
            </p:nvPr>
          </p:nvSpPr>
          <p:spPr bwMode="auto">
            <a:xfrm>
              <a:off x="855365" y="449036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9" name="Oval 4"/>
            <p:cNvSpPr>
              <a:spLocks noChangeArrowheads="1"/>
            </p:cNvSpPr>
            <p:nvPr>
              <p:custDataLst>
                <p:tags r:id="rId26"/>
              </p:custDataLst>
            </p:nvPr>
          </p:nvSpPr>
          <p:spPr bwMode="auto">
            <a:xfrm>
              <a:off x="1587301" y="5146913"/>
              <a:ext cx="304348"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90" name="Text Box 3"/>
            <p:cNvSpPr txBox="1">
              <a:spLocks noChangeArrowheads="1"/>
            </p:cNvSpPr>
            <p:nvPr/>
          </p:nvSpPr>
          <p:spPr bwMode="auto">
            <a:xfrm>
              <a:off x="500034" y="785794"/>
              <a:ext cx="1952115"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）一个无向图</a:t>
              </a:r>
            </a:p>
          </p:txBody>
        </p:sp>
        <p:sp>
          <p:nvSpPr>
            <p:cNvPr id="91" name="Text Box 2"/>
            <p:cNvSpPr txBox="1">
              <a:spLocks noChangeArrowheads="1"/>
            </p:cNvSpPr>
            <p:nvPr/>
          </p:nvSpPr>
          <p:spPr bwMode="auto">
            <a:xfrm>
              <a:off x="500034" y="3429000"/>
              <a:ext cx="1766935" cy="28235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）一个有向图</a:t>
              </a:r>
            </a:p>
          </p:txBody>
        </p:sp>
      </p:grpSp>
      <p:pic>
        <p:nvPicPr>
          <p:cNvPr id="92" name="Picture 3"/>
          <p:cNvPicPr>
            <a:picLocks noChangeAspect="1" noChangeArrowheads="1"/>
          </p:cNvPicPr>
          <p:nvPr/>
        </p:nvPicPr>
        <p:blipFill>
          <a:blip r:embed="rId29" cstate="print"/>
          <a:srcRect/>
          <a:stretch>
            <a:fillRect/>
          </a:stretch>
        </p:blipFill>
        <p:spPr bwMode="auto">
          <a:xfrm>
            <a:off x="4240120" y="1483056"/>
            <a:ext cx="3257189" cy="4581540"/>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1000"/>
                                        <p:tgtEl>
                                          <p:spTgt spid="12"/>
                                        </p:tgtEl>
                                      </p:cBhvr>
                                    </p:animEffect>
                                  </p:childTnLst>
                                </p:cTn>
                              </p:par>
                            </p:childTnLst>
                          </p:cTn>
                        </p:par>
                        <p:par>
                          <p:cTn id="12" fill="hold">
                            <p:stCondLst>
                              <p:cond delay="1500"/>
                            </p:stCondLst>
                            <p:childTnLst>
                              <p:par>
                                <p:cTn id="13" presetID="1"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0-#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0-#ppt_w/2"/>
                                          </p:val>
                                        </p:tav>
                                        <p:tav tm="100000">
                                          <p:val>
                                            <p:strVal val="#ppt_x"/>
                                          </p:val>
                                        </p:tav>
                                      </p:tavLst>
                                    </p:anim>
                                    <p:anim calcmode="lin" valueType="num">
                                      <p:cBhvr additive="base">
                                        <p:cTn id="23" dur="500" fill="hold"/>
                                        <p:tgtEl>
                                          <p:spTgt spid="7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8"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7.3.1 </a:t>
            </a:r>
            <a:r>
              <a:rPr lang="zh-CN" altLang="en-US">
                <a:solidFill>
                  <a:srgbClr val="000000"/>
                </a:solidFill>
                <a:latin typeface="微软雅黑" panose="020B0503020204020204" pitchFamily="34" charset="-122"/>
                <a:ea typeface="微软雅黑" panose="020B0503020204020204" pitchFamily="34" charset="-122"/>
              </a:rPr>
              <a:t>图遍历的概念</a:t>
            </a:r>
          </a:p>
        </p:txBody>
      </p:sp>
      <p:grpSp>
        <p:nvGrpSpPr>
          <p:cNvPr id="9" name="组合 8"/>
          <p:cNvGrpSpPr/>
          <p:nvPr/>
        </p:nvGrpSpPr>
        <p:grpSpPr>
          <a:xfrm>
            <a:off x="335247" y="1668716"/>
            <a:ext cx="11451168" cy="5045687"/>
            <a:chOff x="1113577" y="1812313"/>
            <a:chExt cx="11451168" cy="5045687"/>
          </a:xfrm>
        </p:grpSpPr>
        <p:pic>
          <p:nvPicPr>
            <p:cNvPr id="10" name="图片 9" descr="图片包含 白板&#10;&#10;描述已自动生成"/>
            <p:cNvPicPr>
              <a:picLocks noChangeAspect="1"/>
            </p:cNvPicPr>
            <p:nvPr/>
          </p:nvPicPr>
          <p:blipFill rotWithShape="1">
            <a:blip r:embed="rId3">
              <a:extLst>
                <a:ext uri="{28A0092B-C50C-407E-A947-70E740481C1C}">
                  <a14:useLocalDpi xmlns:a14="http://schemas.microsoft.com/office/drawing/2010/main" val="0"/>
                </a:ext>
              </a:extLst>
            </a:blip>
            <a:srcRect t="21254" r="57008"/>
            <a:stretch>
              <a:fillRect/>
            </a:stretch>
          </p:blipFill>
          <p:spPr>
            <a:xfrm>
              <a:off x="1113577" y="2755172"/>
              <a:ext cx="2315690" cy="4102828"/>
            </a:xfrm>
            <a:prstGeom prst="rect">
              <a:avLst/>
            </a:prstGeom>
          </p:spPr>
        </p:pic>
        <p:sp>
          <p:nvSpPr>
            <p:cNvPr id="11" name="TextBox 29"/>
            <p:cNvSpPr txBox="1"/>
            <p:nvPr>
              <p:custDataLst>
                <p:tags r:id="rId1"/>
              </p:custDataLst>
            </p:nvPr>
          </p:nvSpPr>
          <p:spPr>
            <a:xfrm>
              <a:off x="3209453" y="1812313"/>
              <a:ext cx="9355292" cy="3372819"/>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en-US">
                  <a:solidFill>
                    <a:srgbClr val="000000"/>
                  </a:solidFill>
                  <a:latin typeface="微软雅黑" panose="020B0503020204020204" pitchFamily="34" charset="-122"/>
                  <a:ea typeface="微软雅黑" panose="020B0503020204020204" pitchFamily="34" charset="-122"/>
                </a:rPr>
                <a:t>从给定图中任意指定的顶点（称为初始点）出发，按照某种搜索方法沿着图的边访问图中的所有顶点，使每个顶点仅被访问一次，这个过程称为图遍历。</a:t>
              </a:r>
            </a:p>
            <a:p>
              <a:pPr>
                <a:buFont typeface="Wingdings" panose="05000000000000000000" pitchFamily="2" charset="2"/>
                <a:buChar char="n"/>
              </a:pPr>
              <a:r>
                <a:rPr lang="zh-CN" altLang="en-US">
                  <a:solidFill>
                    <a:srgbClr val="000000"/>
                  </a:solidFill>
                  <a:latin typeface="微软雅黑" panose="020B0503020204020204" pitchFamily="34" charset="-122"/>
                  <a:ea typeface="微软雅黑" panose="020B0503020204020204" pitchFamily="34" charset="-122"/>
                </a:rPr>
                <a:t>如果给定图是连通的无向图或者是强连通的有向图，则遍历一次就能完成，并可按访问的先后顺序得到由该图所有顶点组成的一个序列。</a:t>
              </a:r>
            </a:p>
          </p:txBody>
        </p:sp>
      </p:grpSp>
    </p:spTree>
    <p:extLst>
      <p:ext uri="{BB962C8B-B14F-4D97-AF65-F5344CB8AC3E}">
        <p14:creationId xmlns:p14="http://schemas.microsoft.com/office/powerpoint/2010/main" val="2366261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326644" y="1672335"/>
            <a:ext cx="9994027" cy="2164715"/>
          </a:xfrm>
          <a:prstGeom prst="rect">
            <a:avLst/>
          </a:prstGeom>
          <a:noFill/>
          <a:ln w="25400">
            <a:solidFill>
              <a:schemeClr val="lt2">
                <a:lumMod val="50000"/>
              </a:schemeClr>
            </a:solid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nSpc>
                <a:spcPts val="2800"/>
              </a:lnSpc>
              <a:spcBef>
                <a:spcPts val="1200"/>
              </a:spcBef>
              <a:buFont typeface="Wingdings" panose="05000000000000000000" pitchFamily="2" charset="2"/>
              <a:buChar char="n"/>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为了避免同一个顶点被重复访问，必须记住访问过的顶点。为此，可设置一个访问标志数组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，初始时所有元素置为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，当顶点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访问过时，该数组元素</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nSpc>
                <a:spcPts val="2800"/>
              </a:lnSpc>
              <a:spcBef>
                <a:spcPts val="1200"/>
              </a:spcBef>
              <a:buFont typeface="Wingdings" panose="05000000000000000000" pitchFamily="2" charset="2"/>
              <a:buChar char="n"/>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根据遍历方式的不同，图的遍历方法有两种：一种是深度优先遍历（</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DFS</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）方法；另一种是广度优先遍历（</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BFS</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a:t>
            </a:r>
          </a:p>
        </p:txBody>
      </p:sp>
      <p:grpSp>
        <p:nvGrpSpPr>
          <p:cNvPr id="25" name="组合 24"/>
          <p:cNvGrpSpPr/>
          <p:nvPr/>
        </p:nvGrpSpPr>
        <p:grpSpPr>
          <a:xfrm>
            <a:off x="2907321" y="4364581"/>
            <a:ext cx="1654831" cy="1860198"/>
            <a:chOff x="1643042" y="3357562"/>
            <a:chExt cx="1654830" cy="1860198"/>
          </a:xfrm>
        </p:grpSpPr>
        <p:sp>
          <p:nvSpPr>
            <p:cNvPr id="6" name="Oval 14"/>
            <p:cNvSpPr>
              <a:spLocks noChangeArrowheads="1"/>
            </p:cNvSpPr>
            <p:nvPr>
              <p:custDataLst>
                <p:tags r:id="rId2"/>
              </p:custDataLst>
            </p:nvPr>
          </p:nvSpPr>
          <p:spPr bwMode="auto">
            <a:xfrm>
              <a:off x="2283174" y="3357562"/>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7" name="Oval 14"/>
            <p:cNvSpPr>
              <a:spLocks noChangeArrowheads="1"/>
            </p:cNvSpPr>
            <p:nvPr>
              <p:custDataLst>
                <p:tags r:id="rId3"/>
              </p:custDataLst>
            </p:nvPr>
          </p:nvSpPr>
          <p:spPr bwMode="auto">
            <a:xfrm>
              <a:off x="1643042" y="4122182"/>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8" name="Oval 14"/>
            <p:cNvSpPr>
              <a:spLocks noChangeArrowheads="1"/>
            </p:cNvSpPr>
            <p:nvPr>
              <p:custDataLst>
                <p:tags r:id="rId4"/>
              </p:custDataLst>
            </p:nvPr>
          </p:nvSpPr>
          <p:spPr bwMode="auto">
            <a:xfrm>
              <a:off x="2283174" y="4122182"/>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9" name="Oval 14"/>
            <p:cNvSpPr>
              <a:spLocks noChangeArrowheads="1"/>
            </p:cNvSpPr>
            <p:nvPr>
              <p:custDataLst>
                <p:tags r:id="rId5"/>
              </p:custDataLst>
            </p:nvPr>
          </p:nvSpPr>
          <p:spPr bwMode="auto">
            <a:xfrm>
              <a:off x="2937872" y="4122182"/>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10" name="Oval 14"/>
            <p:cNvSpPr>
              <a:spLocks noChangeArrowheads="1"/>
            </p:cNvSpPr>
            <p:nvPr>
              <p:custDataLst>
                <p:tags r:id="rId6"/>
              </p:custDataLst>
            </p:nvPr>
          </p:nvSpPr>
          <p:spPr bwMode="auto">
            <a:xfrm>
              <a:off x="1958938" y="4857760"/>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1" name="Oval 14"/>
            <p:cNvSpPr>
              <a:spLocks noChangeArrowheads="1"/>
            </p:cNvSpPr>
            <p:nvPr>
              <p:custDataLst>
                <p:tags r:id="rId7"/>
              </p:custDataLst>
            </p:nvPr>
          </p:nvSpPr>
          <p:spPr bwMode="auto">
            <a:xfrm>
              <a:off x="2571736" y="4857760"/>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cxnSp>
          <p:nvCxnSpPr>
            <p:cNvPr id="13" name="直接箭头连接符 12"/>
            <p:cNvCxnSpPr>
              <a:stCxn id="6" idx="3"/>
              <a:endCxn id="7" idx="7"/>
            </p:cNvCxnSpPr>
            <p:nvPr>
              <p:custDataLst>
                <p:tags r:id="rId8"/>
              </p:custDataLst>
            </p:nvPr>
          </p:nvCxnSpPr>
          <p:spPr>
            <a:xfrm rot="5400000">
              <a:off x="1888077" y="3727085"/>
              <a:ext cx="510062" cy="38557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6" idx="4"/>
              <a:endCxn id="8" idx="0"/>
            </p:cNvCxnSpPr>
            <p:nvPr>
              <p:custDataLst>
                <p:tags r:id="rId9"/>
              </p:custDataLst>
            </p:nvPr>
          </p:nvCxnSpPr>
          <p:spPr>
            <a:xfrm rot="5400000">
              <a:off x="2260864" y="3919872"/>
              <a:ext cx="40462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7" name="直接箭头连接符 16"/>
            <p:cNvCxnSpPr>
              <a:stCxn id="6" idx="5"/>
              <a:endCxn id="9" idx="1"/>
            </p:cNvCxnSpPr>
            <p:nvPr>
              <p:custDataLst>
                <p:tags r:id="rId10"/>
              </p:custDataLst>
            </p:nvPr>
          </p:nvCxnSpPr>
          <p:spPr>
            <a:xfrm rot="16200000" flipH="1">
              <a:off x="2535492" y="3719802"/>
              <a:ext cx="510062" cy="40014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9" name="直接箭头连接符 18"/>
            <p:cNvCxnSpPr>
              <a:stCxn id="7" idx="4"/>
              <a:endCxn id="10" idx="1"/>
            </p:cNvCxnSpPr>
            <p:nvPr>
              <p:custDataLst>
                <p:tags r:id="rId11"/>
              </p:custDataLst>
            </p:nvPr>
          </p:nvCxnSpPr>
          <p:spPr>
            <a:xfrm rot="16200000" flipH="1">
              <a:off x="1703201" y="4602022"/>
              <a:ext cx="428299" cy="188617"/>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a:stCxn id="8" idx="4"/>
              <a:endCxn id="10" idx="7"/>
            </p:cNvCxnSpPr>
            <p:nvPr>
              <p:custDataLst>
                <p:tags r:id="rId12"/>
              </p:custDataLst>
            </p:nvPr>
          </p:nvCxnSpPr>
          <p:spPr>
            <a:xfrm rot="5400000">
              <a:off x="2150547" y="4597853"/>
              <a:ext cx="428299" cy="196957"/>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4" name="直接箭头连接符 23"/>
            <p:cNvCxnSpPr>
              <a:stCxn id="8" idx="5"/>
              <a:endCxn id="11" idx="0"/>
            </p:cNvCxnSpPr>
            <p:nvPr>
              <p:custDataLst>
                <p:tags r:id="rId13"/>
              </p:custDataLst>
            </p:nvPr>
          </p:nvCxnSpPr>
          <p:spPr>
            <a:xfrm rot="16200000" flipH="1">
              <a:off x="2456945" y="4562968"/>
              <a:ext cx="428299" cy="161283"/>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26" name="TextBox 25"/>
          <p:cNvSpPr txBox="1"/>
          <p:nvPr/>
        </p:nvSpPr>
        <p:spPr>
          <a:xfrm>
            <a:off x="6570043" y="4544586"/>
            <a:ext cx="2714644" cy="1015663"/>
          </a:xfrm>
          <a:prstGeom prst="rect">
            <a:avLst/>
          </a:prstGeom>
          <a:noFill/>
        </p:spPr>
        <p:txBody>
          <a:bodyPr wrap="square" rtlCol="0">
            <a:spAutoFit/>
          </a:bodyPr>
          <a:lstStyle/>
          <a:p>
            <a:pPr>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DFS: 0 1 4 2 5 3</a:t>
            </a:r>
          </a:p>
          <a:p>
            <a:pPr>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BFS: 0 1 2 3 4 5</a:t>
            </a:r>
          </a:p>
        </p:txBody>
      </p:sp>
      <p:sp>
        <p:nvSpPr>
          <p:cNvPr id="20" name="文本框 19"/>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22"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7.3.1 </a:t>
            </a:r>
            <a:r>
              <a:rPr lang="zh-CN" altLang="en-US">
                <a:solidFill>
                  <a:srgbClr val="000000"/>
                </a:solidFill>
                <a:latin typeface="微软雅黑" panose="020B0503020204020204" pitchFamily="34" charset="-122"/>
                <a:ea typeface="微软雅黑" panose="020B0503020204020204" pitchFamily="34" charset="-122"/>
              </a:rPr>
              <a:t>图遍历的概念</a:t>
            </a:r>
          </a:p>
        </p:txBody>
      </p:sp>
    </p:spTree>
    <p:extLst>
      <p:ext uri="{BB962C8B-B14F-4D97-AF65-F5344CB8AC3E}">
        <p14:creationId xmlns:p14="http://schemas.microsoft.com/office/powerpoint/2010/main" val="2850884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371" y="44624"/>
            <a:ext cx="10972800" cy="867544"/>
          </a:xfrm>
        </p:spPr>
        <p:txBody>
          <a:bodyPr/>
          <a:lstStyle/>
          <a:p>
            <a:r>
              <a:rPr lang="zh-CN" altLang="en-US" sz="3200" dirty="0" smtClean="0"/>
              <a:t>图论的发展</a:t>
            </a:r>
            <a:endParaRPr lang="zh-CN" altLang="en-US" sz="3200" dirty="0"/>
          </a:p>
        </p:txBody>
      </p:sp>
      <p:sp>
        <p:nvSpPr>
          <p:cNvPr id="4" name="灯片编号占位符 3"/>
          <p:cNvSpPr>
            <a:spLocks noGrp="1"/>
          </p:cNvSpPr>
          <p:nvPr>
            <p:ph type="sldNum" sz="quarter" idx="11"/>
          </p:nvPr>
        </p:nvSpPr>
        <p:spPr/>
        <p:txBody>
          <a:bodyPr/>
          <a:lstStyle/>
          <a:p>
            <a:pPr>
              <a:defRPr/>
            </a:pPr>
            <a:fld id="{F8C3BA5C-AE34-45DF-B4BE-78E7D7AEAC6A}" type="slidenum">
              <a:rPr lang="en-US" altLang="zh-CN" smtClean="0">
                <a:solidFill>
                  <a:srgbClr val="000066"/>
                </a:solidFill>
              </a:rPr>
              <a:pPr>
                <a:defRPr/>
              </a:pPr>
              <a:t>5</a:t>
            </a:fld>
            <a:endParaRPr lang="en-US" altLang="zh-CN">
              <a:solidFill>
                <a:srgbClr val="000066"/>
              </a:solidFill>
            </a:endParaRPr>
          </a:p>
        </p:txBody>
      </p:sp>
      <p:sp>
        <p:nvSpPr>
          <p:cNvPr id="5" name="矩形 4"/>
          <p:cNvSpPr/>
          <p:nvPr/>
        </p:nvSpPr>
        <p:spPr>
          <a:xfrm>
            <a:off x="623401" y="908734"/>
            <a:ext cx="11215599" cy="1532727"/>
          </a:xfrm>
          <a:prstGeom prst="rect">
            <a:avLst/>
          </a:prstGeom>
        </p:spPr>
        <p:txBody>
          <a:bodyPr wrap="square">
            <a:spAutoFit/>
          </a:bodyPr>
          <a:lstStyle/>
          <a:p>
            <a:pPr algn="just" fontAlgn="base">
              <a:spcBef>
                <a:spcPct val="20000"/>
              </a:spcBef>
              <a:spcAft>
                <a:spcPct val="0"/>
              </a:spcAft>
              <a:buSzPct val="100000"/>
              <a:buFont typeface="Times New Roman" pitchFamily="18" charset="0"/>
              <a:buNone/>
            </a:pPr>
            <a:r>
              <a:rPr lang="zh-CN" altLang="en-US" b="1" dirty="0">
                <a:solidFill>
                  <a:srgbClr val="FF0000"/>
                </a:solidFill>
                <a:latin typeface="楷体_GB2312" pitchFamily="49" charset="-122"/>
                <a:ea typeface="仿宋_GB2312" charset="-122"/>
              </a:rPr>
              <a:t>图论是组合数学的一个分支</a:t>
            </a:r>
            <a:r>
              <a:rPr lang="zh-CN" altLang="en-US" b="1" dirty="0">
                <a:solidFill>
                  <a:srgbClr val="6D6F71"/>
                </a:solidFill>
                <a:latin typeface="楷体_GB2312" pitchFamily="49" charset="-122"/>
                <a:ea typeface="仿宋_GB2312" charset="-122"/>
              </a:rPr>
              <a:t>，也是近几十年来最活跃的数学分支之一</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到目前为止，它已有二百六十多年的发展历史</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图论的发展历史大体可以分为三个阶段：</a:t>
            </a:r>
          </a:p>
          <a:p>
            <a:pPr algn="just" fontAlgn="base">
              <a:spcBef>
                <a:spcPct val="20000"/>
              </a:spcBef>
              <a:spcAft>
                <a:spcPct val="0"/>
              </a:spcAft>
              <a:buSzPct val="100000"/>
              <a:buFont typeface="Times New Roman" pitchFamily="18" charset="0"/>
              <a:buNone/>
            </a:pPr>
            <a:r>
              <a:rPr lang="zh-CN" altLang="en-US" b="1" dirty="0">
                <a:solidFill>
                  <a:srgbClr val="FF0000"/>
                </a:solidFill>
                <a:latin typeface="楷体_GB2312" pitchFamily="49" charset="-122"/>
                <a:ea typeface="仿宋_GB2312" charset="-122"/>
              </a:rPr>
              <a:t>第一阶段</a:t>
            </a:r>
            <a:r>
              <a:rPr lang="zh-CN" altLang="en-US" b="1" dirty="0">
                <a:solidFill>
                  <a:srgbClr val="6D6F71"/>
                </a:solidFill>
                <a:latin typeface="楷体_GB2312" pitchFamily="49" charset="-122"/>
                <a:ea typeface="仿宋_GB2312" charset="-122"/>
              </a:rPr>
              <a:t>是图论的萌芽阶段，它从十八世纪中叶到十九世纪中叶</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这时，图论的多数问题是围绕游戏而产生的，其代表性的工作就是</a:t>
            </a:r>
            <a:r>
              <a:rPr lang="en-US" altLang="zh-CN" b="1" dirty="0" err="1">
                <a:solidFill>
                  <a:srgbClr val="6D6F71"/>
                </a:solidFill>
                <a:latin typeface="楷体_GB2312" pitchFamily="49" charset="-122"/>
                <a:ea typeface="仿宋_GB2312" charset="-122"/>
              </a:rPr>
              <a:t>K</a:t>
            </a:r>
            <a:r>
              <a:rPr lang="en-US" altLang="zh-CN" b="1" dirty="0" err="1">
                <a:solidFill>
                  <a:srgbClr val="6D6F71"/>
                </a:solidFill>
                <a:ea typeface="仿宋_GB2312" charset="-122"/>
              </a:rPr>
              <a:t>ö</a:t>
            </a:r>
            <a:r>
              <a:rPr lang="en-US" altLang="zh-CN" b="1" dirty="0" err="1">
                <a:solidFill>
                  <a:srgbClr val="6D6F71"/>
                </a:solidFill>
                <a:latin typeface="楷体_GB2312" pitchFamily="49" charset="-122"/>
                <a:ea typeface="仿宋_GB2312" charset="-122"/>
              </a:rPr>
              <a:t>nigsberg</a:t>
            </a:r>
            <a:r>
              <a:rPr lang="zh-CN" altLang="en-US" b="1" dirty="0">
                <a:solidFill>
                  <a:srgbClr val="6D6F71"/>
                </a:solidFill>
                <a:latin typeface="楷体_GB2312" pitchFamily="49" charset="-122"/>
                <a:ea typeface="仿宋_GB2312" charset="-122"/>
              </a:rPr>
              <a:t>七桥问题</a:t>
            </a:r>
            <a:r>
              <a:rPr lang="en-US" altLang="zh-CN" b="1" dirty="0">
                <a:solidFill>
                  <a:srgbClr val="6D6F71"/>
                </a:solidFill>
                <a:latin typeface="楷体_GB2312" pitchFamily="49" charset="-122"/>
                <a:ea typeface="仿宋_GB2312" charset="-122"/>
              </a:rPr>
              <a:t>.</a:t>
            </a:r>
            <a:r>
              <a:rPr lang="en-US" altLang="zh-CN" b="1" dirty="0">
                <a:solidFill>
                  <a:srgbClr val="6D6F71">
                    <a:lumMod val="60000"/>
                    <a:lumOff val="40000"/>
                  </a:srgbClr>
                </a:solidFill>
                <a:latin typeface="楷体_GB2312" pitchFamily="49" charset="-122"/>
                <a:ea typeface="仿宋_GB2312" charset="-122"/>
              </a:rPr>
              <a:t>1736</a:t>
            </a:r>
            <a:r>
              <a:rPr lang="zh-CN" altLang="en-US" b="1" dirty="0">
                <a:solidFill>
                  <a:srgbClr val="6D6F71">
                    <a:lumMod val="60000"/>
                    <a:lumOff val="40000"/>
                  </a:srgbClr>
                </a:solidFill>
                <a:latin typeface="楷体_GB2312" pitchFamily="49" charset="-122"/>
                <a:ea typeface="仿宋_GB2312" charset="-122"/>
              </a:rPr>
              <a:t>年</a:t>
            </a:r>
            <a:r>
              <a:rPr lang="en-US" altLang="zh-CN" b="1" dirty="0" err="1">
                <a:solidFill>
                  <a:srgbClr val="6D6F71">
                    <a:lumMod val="60000"/>
                    <a:lumOff val="40000"/>
                  </a:srgbClr>
                </a:solidFill>
                <a:latin typeface="楷体_GB2312" pitchFamily="49" charset="-122"/>
                <a:ea typeface="仿宋_GB2312" charset="-122"/>
              </a:rPr>
              <a:t>L.Euler</a:t>
            </a:r>
            <a:r>
              <a:rPr lang="zh-CN" altLang="en-US" b="1" dirty="0">
                <a:solidFill>
                  <a:srgbClr val="6D6F71">
                    <a:lumMod val="60000"/>
                    <a:lumOff val="40000"/>
                  </a:srgbClr>
                </a:solidFill>
                <a:latin typeface="楷体_GB2312" pitchFamily="49" charset="-122"/>
                <a:ea typeface="仿宋_GB2312" charset="-122"/>
              </a:rPr>
              <a:t>发表了他著名的</a:t>
            </a:r>
            <a:r>
              <a:rPr lang="en-US" altLang="zh-CN" b="1" dirty="0" err="1">
                <a:solidFill>
                  <a:srgbClr val="6D6F71">
                    <a:lumMod val="60000"/>
                    <a:lumOff val="40000"/>
                  </a:srgbClr>
                </a:solidFill>
                <a:latin typeface="楷体_GB2312" pitchFamily="49" charset="-122"/>
                <a:ea typeface="仿宋_GB2312" charset="-122"/>
              </a:rPr>
              <a:t>K</a:t>
            </a:r>
            <a:r>
              <a:rPr lang="en-US" altLang="zh-CN" b="1" dirty="0" err="1">
                <a:solidFill>
                  <a:srgbClr val="6D6F71">
                    <a:lumMod val="60000"/>
                    <a:lumOff val="40000"/>
                  </a:srgbClr>
                </a:solidFill>
                <a:ea typeface="仿宋_GB2312" charset="-122"/>
              </a:rPr>
              <a:t>ö</a:t>
            </a:r>
            <a:r>
              <a:rPr lang="en-US" altLang="zh-CN" b="1" dirty="0" err="1">
                <a:solidFill>
                  <a:srgbClr val="6D6F71">
                    <a:lumMod val="60000"/>
                    <a:lumOff val="40000"/>
                  </a:srgbClr>
                </a:solidFill>
                <a:latin typeface="楷体_GB2312" pitchFamily="49" charset="-122"/>
                <a:ea typeface="仿宋_GB2312" charset="-122"/>
              </a:rPr>
              <a:t>nigsberg</a:t>
            </a:r>
            <a:r>
              <a:rPr lang="zh-CN" altLang="en-US" b="1" dirty="0">
                <a:solidFill>
                  <a:srgbClr val="6D6F71">
                    <a:lumMod val="60000"/>
                    <a:lumOff val="40000"/>
                  </a:srgbClr>
                </a:solidFill>
                <a:latin typeface="楷体_GB2312" pitchFamily="49" charset="-122"/>
                <a:ea typeface="仿宋_GB2312" charset="-122"/>
              </a:rPr>
              <a:t>七桥问题的论文，这是图论的第一篇文章</a:t>
            </a:r>
            <a:r>
              <a:rPr lang="en-US" altLang="zh-CN" b="1" dirty="0">
                <a:solidFill>
                  <a:srgbClr val="6D6F71"/>
                </a:solidFill>
                <a:latin typeface="楷体_GB2312" pitchFamily="49" charset="-122"/>
                <a:ea typeface="仿宋_GB2312" charset="-122"/>
              </a:rPr>
              <a:t>.</a:t>
            </a:r>
          </a:p>
        </p:txBody>
      </p:sp>
      <p:sp>
        <p:nvSpPr>
          <p:cNvPr id="6" name="矩形 5"/>
          <p:cNvSpPr/>
          <p:nvPr/>
        </p:nvSpPr>
        <p:spPr>
          <a:xfrm>
            <a:off x="651117" y="2421812"/>
            <a:ext cx="11187872" cy="1477328"/>
          </a:xfrm>
          <a:prstGeom prst="rect">
            <a:avLst/>
          </a:prstGeom>
        </p:spPr>
        <p:txBody>
          <a:bodyPr wrap="square">
            <a:spAutoFit/>
          </a:bodyPr>
          <a:lstStyle/>
          <a:p>
            <a:pPr fontAlgn="base">
              <a:spcBef>
                <a:spcPct val="20000"/>
              </a:spcBef>
              <a:spcAft>
                <a:spcPct val="0"/>
              </a:spcAft>
              <a:buSzPct val="100000"/>
              <a:buFont typeface="Times New Roman" pitchFamily="18" charset="0"/>
              <a:buNone/>
            </a:pPr>
            <a:r>
              <a:rPr lang="zh-CN" altLang="en-US" b="1" dirty="0">
                <a:solidFill>
                  <a:srgbClr val="FF0000"/>
                </a:solidFill>
                <a:latin typeface="楷体_GB2312" pitchFamily="49" charset="-122"/>
                <a:ea typeface="仿宋_GB2312" charset="-122"/>
              </a:rPr>
              <a:t>第二阶段</a:t>
            </a:r>
            <a:r>
              <a:rPr lang="zh-CN" altLang="en-US" b="1" dirty="0">
                <a:solidFill>
                  <a:srgbClr val="6D6F71"/>
                </a:solidFill>
                <a:latin typeface="楷体_GB2312" pitchFamily="49" charset="-122"/>
                <a:ea typeface="仿宋_GB2312" charset="-122"/>
              </a:rPr>
              <a:t>从十九世纪中叶到二十世纪中叶</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在此阶段，图论问题大量出现</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如著名的四色问题、</a:t>
            </a:r>
            <a:r>
              <a:rPr lang="en-US" altLang="zh-CN" b="1" dirty="0">
                <a:solidFill>
                  <a:srgbClr val="6D6F71"/>
                </a:solidFill>
                <a:latin typeface="楷体_GB2312" pitchFamily="49" charset="-122"/>
                <a:ea typeface="仿宋_GB2312" charset="-122"/>
              </a:rPr>
              <a:t>Hamilton</a:t>
            </a:r>
            <a:r>
              <a:rPr lang="zh-CN" altLang="en-US" b="1" dirty="0">
                <a:solidFill>
                  <a:srgbClr val="6D6F71"/>
                </a:solidFill>
                <a:latin typeface="楷体_GB2312" pitchFamily="49" charset="-122"/>
                <a:ea typeface="仿宋_GB2312" charset="-122"/>
              </a:rPr>
              <a:t>问题以及图的可平面问题等</a:t>
            </a:r>
            <a:r>
              <a:rPr lang="en-US" altLang="zh-CN" b="1" dirty="0">
                <a:solidFill>
                  <a:srgbClr val="6D6F71"/>
                </a:solidFill>
                <a:latin typeface="楷体_GB2312" pitchFamily="49" charset="-122"/>
                <a:ea typeface="仿宋_GB2312" charset="-122"/>
              </a:rPr>
              <a:t>. </a:t>
            </a:r>
            <a:r>
              <a:rPr lang="zh-CN" altLang="en-US" b="1" dirty="0">
                <a:solidFill>
                  <a:srgbClr val="6D6F71"/>
                </a:solidFill>
                <a:latin typeface="楷体_GB2312" pitchFamily="49" charset="-122"/>
                <a:ea typeface="仿宋_GB2312" charset="-122"/>
              </a:rPr>
              <a:t>在第二个阶段还应该特别提到</a:t>
            </a:r>
            <a:r>
              <a:rPr lang="en-US" altLang="zh-CN" b="1" dirty="0">
                <a:solidFill>
                  <a:srgbClr val="6D6F71"/>
                </a:solidFill>
                <a:latin typeface="楷体_GB2312" pitchFamily="49" charset="-122"/>
                <a:ea typeface="仿宋_GB2312" charset="-122"/>
              </a:rPr>
              <a:t>Cayley</a:t>
            </a:r>
            <a:r>
              <a:rPr lang="zh-CN" altLang="en-US" b="1" dirty="0">
                <a:solidFill>
                  <a:srgbClr val="6D6F71"/>
                </a:solidFill>
                <a:latin typeface="楷体_GB2312" pitchFamily="49" charset="-122"/>
                <a:ea typeface="仿宋_GB2312" charset="-122"/>
              </a:rPr>
              <a:t>把树应用于化学领域，</a:t>
            </a:r>
            <a:r>
              <a:rPr lang="en-US" altLang="zh-CN" b="1" dirty="0">
                <a:solidFill>
                  <a:srgbClr val="6D6F71"/>
                </a:solidFill>
                <a:latin typeface="楷体_GB2312" pitchFamily="49" charset="-122"/>
                <a:ea typeface="仿宋_GB2312" charset="-122"/>
              </a:rPr>
              <a:t>Kirchhoff</a:t>
            </a:r>
            <a:r>
              <a:rPr lang="zh-CN" altLang="en-US" b="1" dirty="0">
                <a:solidFill>
                  <a:srgbClr val="6D6F71"/>
                </a:solidFill>
                <a:latin typeface="楷体_GB2312" pitchFamily="49" charset="-122"/>
                <a:ea typeface="仿宋_GB2312" charset="-122"/>
              </a:rPr>
              <a:t>用树去研究电网络的分析问题</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在漫长的</a:t>
            </a:r>
            <a:r>
              <a:rPr lang="en-US" altLang="zh-CN" b="1" dirty="0">
                <a:solidFill>
                  <a:srgbClr val="6D6F71"/>
                </a:solidFill>
                <a:latin typeface="楷体_GB2312" pitchFamily="49" charset="-122"/>
                <a:ea typeface="仿宋_GB2312" charset="-122"/>
              </a:rPr>
              <a:t>300</a:t>
            </a:r>
            <a:r>
              <a:rPr lang="zh-CN" altLang="en-US" b="1" dirty="0">
                <a:solidFill>
                  <a:srgbClr val="6D6F71"/>
                </a:solidFill>
                <a:latin typeface="楷体_GB2312" pitchFamily="49" charset="-122"/>
                <a:ea typeface="仿宋_GB2312" charset="-122"/>
              </a:rPr>
              <a:t>年中，图论几乎停留在数学游戏阶段</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虽然这阶段里</a:t>
            </a:r>
            <a:r>
              <a:rPr lang="en-US" altLang="zh-CN" b="1" dirty="0">
                <a:solidFill>
                  <a:srgbClr val="6D6F71"/>
                </a:solidFill>
                <a:latin typeface="楷体_GB2312" pitchFamily="49" charset="-122"/>
                <a:ea typeface="仿宋_GB2312" charset="-122"/>
              </a:rPr>
              <a:t>21</a:t>
            </a:r>
            <a:r>
              <a:rPr lang="zh-CN" altLang="en-US" b="1" dirty="0">
                <a:solidFill>
                  <a:srgbClr val="6D6F71"/>
                </a:solidFill>
                <a:latin typeface="楷体_GB2312" pitchFamily="49" charset="-122"/>
                <a:ea typeface="仿宋_GB2312" charset="-122"/>
              </a:rPr>
              <a:t>岁的</a:t>
            </a:r>
            <a:r>
              <a:rPr lang="en-US" altLang="zh-CN" b="1" dirty="0" err="1">
                <a:solidFill>
                  <a:srgbClr val="6D6F71"/>
                </a:solidFill>
                <a:latin typeface="楷体_GB2312" pitchFamily="49" charset="-122"/>
                <a:ea typeface="仿宋_GB2312" charset="-122"/>
              </a:rPr>
              <a:t>G.Kirchhoff</a:t>
            </a:r>
            <a:r>
              <a:rPr lang="zh-CN" altLang="en-US" b="1" dirty="0">
                <a:solidFill>
                  <a:srgbClr val="6D6F71"/>
                </a:solidFill>
                <a:latin typeface="楷体_GB2312" pitchFamily="49" charset="-122"/>
                <a:ea typeface="仿宋_GB2312" charset="-122"/>
              </a:rPr>
              <a:t>在</a:t>
            </a:r>
            <a:r>
              <a:rPr lang="en-US" altLang="zh-CN" b="1" dirty="0">
                <a:solidFill>
                  <a:srgbClr val="6D6F71"/>
                </a:solidFill>
                <a:latin typeface="楷体_GB2312" pitchFamily="49" charset="-122"/>
                <a:ea typeface="仿宋_GB2312" charset="-122"/>
              </a:rPr>
              <a:t>1847</a:t>
            </a:r>
            <a:r>
              <a:rPr lang="zh-CN" altLang="en-US" b="1" dirty="0">
                <a:solidFill>
                  <a:srgbClr val="6D6F71"/>
                </a:solidFill>
                <a:latin typeface="楷体_GB2312" pitchFamily="49" charset="-122"/>
                <a:ea typeface="仿宋_GB2312" charset="-122"/>
              </a:rPr>
              <a:t>年从事网络问题，</a:t>
            </a:r>
            <a:r>
              <a:rPr lang="en-US" altLang="zh-CN" b="1" dirty="0" err="1">
                <a:solidFill>
                  <a:srgbClr val="6D6F71"/>
                </a:solidFill>
                <a:latin typeface="楷体_GB2312" pitchFamily="49" charset="-122"/>
                <a:ea typeface="仿宋_GB2312" charset="-122"/>
              </a:rPr>
              <a:t>A.Cayley</a:t>
            </a:r>
            <a:r>
              <a:rPr lang="zh-CN" altLang="en-US" b="1" dirty="0">
                <a:solidFill>
                  <a:srgbClr val="6D6F71"/>
                </a:solidFill>
                <a:latin typeface="楷体_GB2312" pitchFamily="49" charset="-122"/>
                <a:ea typeface="仿宋_GB2312" charset="-122"/>
              </a:rPr>
              <a:t>在</a:t>
            </a:r>
            <a:r>
              <a:rPr lang="en-US" altLang="zh-CN" b="1" dirty="0">
                <a:solidFill>
                  <a:srgbClr val="6D6F71"/>
                </a:solidFill>
                <a:latin typeface="楷体_GB2312" pitchFamily="49" charset="-122"/>
                <a:ea typeface="仿宋_GB2312" charset="-122"/>
              </a:rPr>
              <a:t>1857</a:t>
            </a:r>
            <a:r>
              <a:rPr lang="zh-CN" altLang="en-US" b="1" dirty="0">
                <a:solidFill>
                  <a:srgbClr val="6D6F71"/>
                </a:solidFill>
                <a:latin typeface="楷体_GB2312" pitchFamily="49" charset="-122"/>
                <a:ea typeface="仿宋_GB2312" charset="-122"/>
              </a:rPr>
              <a:t>年从计算有机化学的同分异构等不止一次地建立起图论的基本概念，但是直到</a:t>
            </a:r>
            <a:r>
              <a:rPr lang="en-US" altLang="zh-CN" b="1" dirty="0">
                <a:solidFill>
                  <a:srgbClr val="6D6F71">
                    <a:lumMod val="60000"/>
                    <a:lumOff val="40000"/>
                  </a:srgbClr>
                </a:solidFill>
                <a:latin typeface="楷体_GB2312" pitchFamily="49" charset="-122"/>
                <a:ea typeface="仿宋_GB2312" charset="-122"/>
              </a:rPr>
              <a:t>1936</a:t>
            </a:r>
            <a:r>
              <a:rPr lang="zh-CN" altLang="en-US" b="1" dirty="0">
                <a:solidFill>
                  <a:srgbClr val="6D6F71">
                    <a:lumMod val="60000"/>
                    <a:lumOff val="40000"/>
                  </a:srgbClr>
                </a:solidFill>
                <a:latin typeface="楷体_GB2312" pitchFamily="49" charset="-122"/>
                <a:ea typeface="仿宋_GB2312" charset="-122"/>
              </a:rPr>
              <a:t>年</a:t>
            </a:r>
            <a:r>
              <a:rPr lang="en-US" altLang="zh-CN" b="1" dirty="0" err="1">
                <a:solidFill>
                  <a:srgbClr val="6D6F71">
                    <a:lumMod val="60000"/>
                    <a:lumOff val="40000"/>
                  </a:srgbClr>
                </a:solidFill>
                <a:latin typeface="楷体_GB2312" pitchFamily="49" charset="-122"/>
                <a:ea typeface="仿宋_GB2312" charset="-122"/>
              </a:rPr>
              <a:t>D.König</a:t>
            </a:r>
            <a:r>
              <a:rPr lang="zh-CN" altLang="en-US" b="1" dirty="0">
                <a:solidFill>
                  <a:srgbClr val="6D6F71">
                    <a:lumMod val="60000"/>
                    <a:lumOff val="40000"/>
                  </a:srgbClr>
                </a:solidFill>
                <a:latin typeface="楷体_GB2312" pitchFamily="49" charset="-122"/>
                <a:ea typeface="仿宋_GB2312" charset="-122"/>
              </a:rPr>
              <a:t>发表的经典著作</a:t>
            </a:r>
            <a:r>
              <a:rPr lang="en-US" altLang="zh-CN" b="1" dirty="0">
                <a:solidFill>
                  <a:srgbClr val="6D6F71">
                    <a:lumMod val="60000"/>
                    <a:lumOff val="40000"/>
                  </a:srgbClr>
                </a:solidFill>
                <a:latin typeface="楷体_GB2312" pitchFamily="49" charset="-122"/>
                <a:ea typeface="仿宋_GB2312" charset="-122"/>
              </a:rPr>
              <a:t>&lt;&lt;</a:t>
            </a:r>
            <a:r>
              <a:rPr lang="zh-CN" altLang="en-US" b="1" dirty="0">
                <a:solidFill>
                  <a:srgbClr val="6D6F71">
                    <a:lumMod val="60000"/>
                    <a:lumOff val="40000"/>
                  </a:srgbClr>
                </a:solidFill>
                <a:latin typeface="楷体_GB2312" pitchFamily="49" charset="-122"/>
                <a:ea typeface="仿宋_GB2312" charset="-122"/>
              </a:rPr>
              <a:t>有限图与无限图理论</a:t>
            </a:r>
            <a:r>
              <a:rPr lang="en-US" altLang="zh-CN" b="1" dirty="0">
                <a:solidFill>
                  <a:srgbClr val="6D6F71">
                    <a:lumMod val="60000"/>
                    <a:lumOff val="40000"/>
                  </a:srgbClr>
                </a:solidFill>
                <a:latin typeface="楷体_GB2312" pitchFamily="49" charset="-122"/>
                <a:ea typeface="仿宋_GB2312" charset="-122"/>
              </a:rPr>
              <a:t>&gt;&gt;</a:t>
            </a:r>
            <a:r>
              <a:rPr lang="zh-CN" altLang="en-US" b="1" dirty="0">
                <a:solidFill>
                  <a:srgbClr val="6D6F71">
                    <a:lumMod val="60000"/>
                    <a:lumOff val="40000"/>
                  </a:srgbClr>
                </a:solidFill>
                <a:latin typeface="楷体_GB2312" pitchFamily="49" charset="-122"/>
                <a:ea typeface="仿宋_GB2312" charset="-122"/>
              </a:rPr>
              <a:t>才有了图论的第一本专著</a:t>
            </a:r>
            <a:r>
              <a:rPr lang="en-US" altLang="zh-CN" b="1" dirty="0">
                <a:solidFill>
                  <a:srgbClr val="6D6F71"/>
                </a:solidFill>
                <a:latin typeface="宋体" charset="-122"/>
                <a:ea typeface="仿宋_GB2312" charset="-122"/>
              </a:rPr>
              <a:t>.</a:t>
            </a:r>
            <a:r>
              <a:rPr lang="en-US" altLang="zh-CN" b="1" dirty="0">
                <a:solidFill>
                  <a:srgbClr val="6D6F71"/>
                </a:solidFill>
                <a:ea typeface="仿宋_GB2312" charset="-122"/>
              </a:rPr>
              <a:t> </a:t>
            </a:r>
          </a:p>
        </p:txBody>
      </p:sp>
      <p:sp>
        <p:nvSpPr>
          <p:cNvPr id="7" name="矩形 6"/>
          <p:cNvSpPr/>
          <p:nvPr/>
        </p:nvSpPr>
        <p:spPr>
          <a:xfrm>
            <a:off x="719403" y="4446777"/>
            <a:ext cx="10945216" cy="1477328"/>
          </a:xfrm>
          <a:prstGeom prst="rect">
            <a:avLst/>
          </a:prstGeom>
        </p:spPr>
        <p:txBody>
          <a:bodyPr wrap="square">
            <a:spAutoFit/>
          </a:bodyPr>
          <a:lstStyle/>
          <a:p>
            <a:pPr algn="just" fontAlgn="base">
              <a:spcBef>
                <a:spcPct val="20000"/>
              </a:spcBef>
              <a:spcAft>
                <a:spcPct val="0"/>
              </a:spcAft>
              <a:buSzPct val="100000"/>
              <a:buFont typeface="Times New Roman" pitchFamily="18" charset="0"/>
              <a:buNone/>
            </a:pPr>
            <a:r>
              <a:rPr lang="zh-CN" altLang="en-US" b="1" dirty="0">
                <a:solidFill>
                  <a:srgbClr val="6D6F71"/>
                </a:solidFill>
                <a:latin typeface="楷体_GB2312" pitchFamily="49" charset="-122"/>
                <a:ea typeface="仿宋_GB2312" charset="-122"/>
              </a:rPr>
              <a:t>二十世纪中叶以后是图论发展的</a:t>
            </a:r>
            <a:r>
              <a:rPr lang="zh-CN" altLang="en-US" b="1" dirty="0">
                <a:solidFill>
                  <a:srgbClr val="FF0000"/>
                </a:solidFill>
                <a:latin typeface="楷体_GB2312" pitchFamily="49" charset="-122"/>
                <a:ea typeface="仿宋_GB2312" charset="-122"/>
              </a:rPr>
              <a:t>第三阶段</a:t>
            </a:r>
            <a:r>
              <a:rPr lang="zh-CN" altLang="en-US" b="1" dirty="0">
                <a:solidFill>
                  <a:srgbClr val="6D6F71"/>
                </a:solidFill>
                <a:latin typeface="楷体_GB2312" pitchFamily="49" charset="-122"/>
                <a:ea typeface="仿宋_GB2312" charset="-122"/>
              </a:rPr>
              <a:t>，即图论的应用阶段</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由于生产管理、军事、交通运输、计算机网络、计算机科学、数字通讯、线性规划、运筹学等方面提出的实际问题的需要，特别是许多离散性问题的出现、刺激和推动，以及由于有了大型电子计算机，而使大规模问题的求解成为可能，图论及其应用的研究得到了飞速的发展</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这个阶段的开创性工作是以</a:t>
            </a:r>
            <a:r>
              <a:rPr lang="en-US" altLang="zh-CN" b="1" dirty="0">
                <a:solidFill>
                  <a:srgbClr val="6D6F71"/>
                </a:solidFill>
                <a:latin typeface="楷体_GB2312" pitchFamily="49" charset="-122"/>
                <a:ea typeface="仿宋_GB2312" charset="-122"/>
              </a:rPr>
              <a:t>Ford</a:t>
            </a:r>
            <a:r>
              <a:rPr lang="zh-CN" altLang="en-US" b="1" dirty="0">
                <a:solidFill>
                  <a:srgbClr val="6D6F71"/>
                </a:solidFill>
                <a:latin typeface="楷体_GB2312" pitchFamily="49" charset="-122"/>
                <a:ea typeface="仿宋_GB2312" charset="-122"/>
              </a:rPr>
              <a:t>和</a:t>
            </a:r>
            <a:r>
              <a:rPr lang="en-US" altLang="zh-CN" b="1" dirty="0">
                <a:solidFill>
                  <a:srgbClr val="6D6F71"/>
                </a:solidFill>
                <a:latin typeface="楷体_GB2312" pitchFamily="49" charset="-122"/>
                <a:ea typeface="仿宋_GB2312" charset="-122"/>
              </a:rPr>
              <a:t>Fulkerson</a:t>
            </a:r>
            <a:r>
              <a:rPr lang="zh-CN" altLang="en-US" b="1" dirty="0">
                <a:solidFill>
                  <a:srgbClr val="6D6F71"/>
                </a:solidFill>
                <a:latin typeface="楷体_GB2312" pitchFamily="49" charset="-122"/>
                <a:ea typeface="仿宋_GB2312" charset="-122"/>
              </a:rPr>
              <a:t>建立的网络流理论为代表的</a:t>
            </a:r>
            <a:r>
              <a:rPr lang="en-US" altLang="zh-CN" b="1" dirty="0">
                <a:solidFill>
                  <a:srgbClr val="6D6F71"/>
                </a:solidFill>
                <a:latin typeface="楷体_GB2312" pitchFamily="49" charset="-122"/>
                <a:ea typeface="仿宋_GB2312" charset="-122"/>
              </a:rPr>
              <a:t>.</a:t>
            </a:r>
            <a:r>
              <a:rPr lang="zh-CN" altLang="en-US" b="1" dirty="0">
                <a:solidFill>
                  <a:srgbClr val="6D6F71"/>
                </a:solidFill>
                <a:latin typeface="楷体_GB2312" pitchFamily="49" charset="-122"/>
                <a:ea typeface="仿宋_GB2312" charset="-122"/>
              </a:rPr>
              <a:t>图论与其它学科的相互渗透，以及图论在生产实际中广泛地应用，都使图论的发展更加充满活力</a:t>
            </a:r>
            <a:r>
              <a:rPr lang="en-US" altLang="zh-CN" b="1" dirty="0">
                <a:solidFill>
                  <a:srgbClr val="6D6F71"/>
                </a:solidFill>
                <a:latin typeface="楷体_GB2312" pitchFamily="49" charset="-122"/>
                <a:ea typeface="仿宋_GB2312" charset="-122"/>
              </a:rPr>
              <a:t>.</a:t>
            </a:r>
          </a:p>
        </p:txBody>
      </p:sp>
    </p:spTree>
    <p:extLst>
      <p:ext uri="{BB962C8B-B14F-4D97-AF65-F5344CB8AC3E}">
        <p14:creationId xmlns:p14="http://schemas.microsoft.com/office/powerpoint/2010/main" val="335448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sp>
        <p:nvSpPr>
          <p:cNvPr id="49155" name="Rectangle 3"/>
          <p:cNvSpPr>
            <a:spLocks noChangeArrowheads="1"/>
          </p:cNvSpPr>
          <p:nvPr/>
        </p:nvSpPr>
        <p:spPr bwMode="auto">
          <a:xfrm>
            <a:off x="3" y="9"/>
            <a:ext cx="5143500" cy="714375"/>
          </a:xfrm>
          <a:prstGeom prst="rect">
            <a:avLst/>
          </a:prstGeom>
          <a:solidFill>
            <a:srgbClr val="FFFFE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Font typeface="Times New Roman" pitchFamily="18" charset="0"/>
              <a:buNone/>
            </a:pPr>
            <a:r>
              <a:rPr lang="zh-CN" altLang="zh-CN" sz="2800" b="1">
                <a:solidFill>
                  <a:srgbClr val="90C413"/>
                </a:solidFill>
                <a:latin typeface="楷体_GB2312" charset="-122"/>
                <a:ea typeface="楷体_GB2312" charset="-122"/>
              </a:rPr>
              <a:t>人工智能--搜索问题</a:t>
            </a:r>
          </a:p>
        </p:txBody>
      </p:sp>
      <p:sp>
        <p:nvSpPr>
          <p:cNvPr id="48132" name="Rectangle 4"/>
          <p:cNvSpPr>
            <a:spLocks noChangeArrowheads="1"/>
          </p:cNvSpPr>
          <p:nvPr/>
        </p:nvSpPr>
        <p:spPr bwMode="auto">
          <a:xfrm>
            <a:off x="527051" y="1052513"/>
            <a:ext cx="10972800" cy="51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71755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25000"/>
              </a:lnSpc>
              <a:spcBef>
                <a:spcPct val="15000"/>
              </a:spcBef>
              <a:spcAft>
                <a:spcPct val="0"/>
              </a:spcAft>
              <a:buClrTx/>
              <a:buSzPct val="100000"/>
              <a:buFont typeface="Times New Roman" pitchFamily="18" charset="0"/>
              <a:buNone/>
            </a:pPr>
            <a:endParaRPr lang="zh-CN" altLang="zh-CN" sz="2800" b="1">
              <a:solidFill>
                <a:srgbClr val="FF0000"/>
              </a:solidFill>
              <a:latin typeface="楷体_GB2312" charset="-122"/>
              <a:ea typeface="楷体_GB2312" charset="-122"/>
            </a:endParaRPr>
          </a:p>
          <a:p>
            <a:pPr fontAlgn="base">
              <a:lnSpc>
                <a:spcPct val="125000"/>
              </a:lnSpc>
              <a:spcBef>
                <a:spcPct val="15000"/>
              </a:spcBef>
              <a:spcAft>
                <a:spcPct val="0"/>
              </a:spcAft>
              <a:buClrTx/>
              <a:buSzPct val="100000"/>
              <a:buFont typeface="Times New Roman" pitchFamily="18" charset="0"/>
              <a:buNone/>
            </a:pPr>
            <a:endParaRPr lang="zh-CN" altLang="zh-CN" sz="2800" b="1">
              <a:solidFill>
                <a:srgbClr val="FF0000"/>
              </a:solidFill>
              <a:latin typeface="楷体_GB2312" charset="-122"/>
              <a:ea typeface="楷体_GB2312" charset="-122"/>
            </a:endParaRPr>
          </a:p>
          <a:p>
            <a:pPr fontAlgn="base">
              <a:lnSpc>
                <a:spcPct val="125000"/>
              </a:lnSpc>
              <a:spcBef>
                <a:spcPct val="15000"/>
              </a:spcBef>
              <a:spcAft>
                <a:spcPct val="0"/>
              </a:spcAft>
              <a:buClrTx/>
              <a:buSzPct val="100000"/>
              <a:buFont typeface="Times New Roman" pitchFamily="18" charset="0"/>
              <a:buNone/>
            </a:pPr>
            <a:r>
              <a:rPr lang="zh-CN" altLang="zh-CN" sz="2800" b="1">
                <a:solidFill>
                  <a:srgbClr val="FF0000"/>
                </a:solidFill>
                <a:latin typeface="楷体_GB2312" charset="-122"/>
                <a:ea typeface="楷体_GB2312" charset="-122"/>
              </a:rPr>
              <a:t>有3个传教士和3个野人来到河边准备渡河，河岸有一条船，每次最多可坐2个人。问传教士为安全起见，应如何规划摆渡方案，使得在任何时刻，在河两岸以及船上传教士人数不能少于野人人数？</a:t>
            </a:r>
          </a:p>
          <a:p>
            <a:pPr fontAlgn="base">
              <a:lnSpc>
                <a:spcPct val="125000"/>
              </a:lnSpc>
              <a:spcBef>
                <a:spcPct val="1500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在每一次渡河后，都会有几种渡河方案供选择，究竟哪种方案最有利？ 这就是搜索问题。</a:t>
            </a:r>
          </a:p>
        </p:txBody>
      </p:sp>
      <p:pic>
        <p:nvPicPr>
          <p:cNvPr id="49157" name="Picture 5" descr="http://imgt4.bdstatic.com/it/u=926560986,486674884&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2839" y="0"/>
            <a:ext cx="5609167"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41571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8132">
                                            <p:txEl>
                                              <p:pRg st="2" end="2"/>
                                            </p:txEl>
                                          </p:spTgt>
                                        </p:tgtEl>
                                        <p:attrNameLst>
                                          <p:attrName>style.visibility</p:attrName>
                                        </p:attrNameLst>
                                      </p:cBhvr>
                                      <p:to>
                                        <p:strVal val="visible"/>
                                      </p:to>
                                    </p:set>
                                    <p:animEffect transition="in" filter="wheel(4)">
                                      <p:cBhvr>
                                        <p:cTn id="7" dur="500"/>
                                        <p:tgtEl>
                                          <p:spTgt spid="4813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48132">
                                            <p:txEl>
                                              <p:pRg st="3" end="3"/>
                                            </p:txEl>
                                          </p:spTgt>
                                        </p:tgtEl>
                                        <p:attrNameLst>
                                          <p:attrName>style.visibility</p:attrName>
                                        </p:attrNameLst>
                                      </p:cBhvr>
                                      <p:to>
                                        <p:strVal val="visible"/>
                                      </p:to>
                                    </p:set>
                                    <p:animEffect transition="in" filter="wheel(4)">
                                      <p:cBhvr>
                                        <p:cTn id="12" dur="500"/>
                                        <p:tgtEl>
                                          <p:spTgt spid="48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uild="p"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sp>
        <p:nvSpPr>
          <p:cNvPr id="50179" name="Text Box 3"/>
          <p:cNvSpPr txBox="1">
            <a:spLocks noChangeArrowheads="1"/>
          </p:cNvSpPr>
          <p:nvPr/>
        </p:nvSpPr>
        <p:spPr bwMode="auto">
          <a:xfrm>
            <a:off x="285752" y="2143125"/>
            <a:ext cx="10761133" cy="47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4000"/>
              </a:lnSpc>
              <a:spcBef>
                <a:spcPct val="15000"/>
              </a:spcBef>
              <a:spcAft>
                <a:spcPct val="0"/>
              </a:spcAft>
              <a:buClrTx/>
              <a:buSzPct val="100000"/>
              <a:buFont typeface="Times New Roman" pitchFamily="18" charset="0"/>
              <a:buNone/>
            </a:pPr>
            <a:r>
              <a:rPr lang="zh-CN" altLang="zh-CN" b="1">
                <a:solidFill>
                  <a:srgbClr val="A50021"/>
                </a:solidFill>
                <a:latin typeface="华文楷体" pitchFamily="2" charset="-122"/>
                <a:ea typeface="华文楷体" pitchFamily="2" charset="-122"/>
              </a:rPr>
              <a:t>适用情况：</a:t>
            </a:r>
            <a:r>
              <a:rPr lang="zh-CN" altLang="zh-CN" b="1">
                <a:solidFill>
                  <a:srgbClr val="0000CC"/>
                </a:solidFill>
                <a:latin typeface="华文楷体" pitchFamily="2" charset="-122"/>
                <a:ea typeface="华文楷体" pitchFamily="2" charset="-122"/>
              </a:rPr>
              <a:t>难以获得求解所需的全部信息；更没有现成的算法可供求解使用。</a:t>
            </a:r>
          </a:p>
        </p:txBody>
      </p:sp>
      <p:sp>
        <p:nvSpPr>
          <p:cNvPr id="49156" name="Rectangle 4"/>
          <p:cNvSpPr>
            <a:spLocks noChangeArrowheads="1"/>
          </p:cNvSpPr>
          <p:nvPr/>
        </p:nvSpPr>
        <p:spPr bwMode="auto">
          <a:xfrm>
            <a:off x="3" y="9"/>
            <a:ext cx="5143500" cy="714375"/>
          </a:xfrm>
          <a:prstGeom prst="rect">
            <a:avLst/>
          </a:prstGeom>
          <a:solidFill>
            <a:srgbClr val="FFFFE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Font typeface="Times New Roman" pitchFamily="18" charset="0"/>
              <a:buNone/>
            </a:pPr>
            <a:r>
              <a:rPr lang="zh-CN" altLang="zh-CN" sz="2800" b="1">
                <a:solidFill>
                  <a:srgbClr val="90C413"/>
                </a:solidFill>
                <a:latin typeface="楷体_GB2312" charset="-122"/>
                <a:ea typeface="楷体_GB2312" charset="-122"/>
              </a:rPr>
              <a:t>人工智能--搜索问题</a:t>
            </a:r>
          </a:p>
        </p:txBody>
      </p:sp>
      <p:sp>
        <p:nvSpPr>
          <p:cNvPr id="49157" name="Text Box 5"/>
          <p:cNvSpPr txBox="1">
            <a:spLocks noChangeArrowheads="1"/>
          </p:cNvSpPr>
          <p:nvPr/>
        </p:nvSpPr>
        <p:spPr bwMode="auto">
          <a:xfrm>
            <a:off x="285751" y="3286125"/>
            <a:ext cx="10668000" cy="860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4000"/>
              </a:lnSpc>
              <a:spcBef>
                <a:spcPct val="15000"/>
              </a:spcBef>
              <a:spcAft>
                <a:spcPct val="0"/>
              </a:spcAft>
              <a:buClrTx/>
              <a:buSzPct val="100000"/>
              <a:buFont typeface="Times New Roman" pitchFamily="18" charset="0"/>
              <a:buNone/>
            </a:pPr>
            <a:r>
              <a:rPr lang="zh-CN" altLang="zh-CN" b="1">
                <a:solidFill>
                  <a:srgbClr val="A50021"/>
                </a:solidFill>
                <a:latin typeface="华文楷体" pitchFamily="2" charset="-122"/>
                <a:ea typeface="华文楷体" pitchFamily="2" charset="-122"/>
              </a:rPr>
              <a:t>概念： </a:t>
            </a:r>
            <a:r>
              <a:rPr lang="zh-CN" altLang="zh-CN" b="1">
                <a:solidFill>
                  <a:srgbClr val="0000CC"/>
                </a:solidFill>
                <a:latin typeface="华文楷体" pitchFamily="2" charset="-122"/>
                <a:ea typeface="华文楷体" pitchFamily="2" charset="-122"/>
              </a:rPr>
              <a:t>依靠经验，利用已有知识，根据问题的实际情况，不断寻找可利用知识，从而构造一条代价最小的推理路线，使问题得以解决的过程称为搜索</a:t>
            </a:r>
          </a:p>
        </p:txBody>
      </p:sp>
      <p:pic>
        <p:nvPicPr>
          <p:cNvPr id="50182" name="Picture 6" descr="http://imgt4.bdstatic.com/it/u=926560986,486674884&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2839" y="0"/>
            <a:ext cx="5609167"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5509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arn(inHorizontal)">
                                      <p:cBhvr>
                                        <p:cTn id="7" dur="500"/>
                                        <p:tgtEl>
                                          <p:spTgt spid="491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box(in)">
                                      <p:cBhvr>
                                        <p:cTn id="12"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nimBg="1" autoUpdateAnimBg="0"/>
      <p:bldP spid="491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sp>
        <p:nvSpPr>
          <p:cNvPr id="50179" name="Rectangle 3"/>
          <p:cNvSpPr>
            <a:spLocks noChangeArrowheads="1"/>
          </p:cNvSpPr>
          <p:nvPr/>
        </p:nvSpPr>
        <p:spPr bwMode="auto">
          <a:xfrm>
            <a:off x="527051" y="2143125"/>
            <a:ext cx="10972800" cy="373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71755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r>
              <a:rPr lang="zh-CN" altLang="zh-CN" sz="3200" b="1">
                <a:solidFill>
                  <a:srgbClr val="6D6F71"/>
                </a:solidFill>
                <a:latin typeface="楷体_GB2312" charset="-122"/>
                <a:ea typeface="楷体_GB2312" charset="-122"/>
              </a:rPr>
              <a:t>对这类问题，一般我们都转换为状态空间的搜索问题。</a:t>
            </a:r>
          </a:p>
          <a:p>
            <a:pPr fontAlgn="base">
              <a:lnSpc>
                <a:spcPct val="100000"/>
              </a:lnSpc>
              <a:spcBef>
                <a:spcPct val="20000"/>
              </a:spcBef>
              <a:spcAft>
                <a:spcPct val="0"/>
              </a:spcAft>
              <a:buClrTx/>
              <a:buSzPct val="100000"/>
              <a:buFont typeface="Times New Roman" pitchFamily="18" charset="0"/>
              <a:buNone/>
            </a:pPr>
            <a:r>
              <a:rPr lang="zh-CN" altLang="zh-CN" sz="3200" b="1">
                <a:solidFill>
                  <a:srgbClr val="008080"/>
                </a:solidFill>
                <a:latin typeface="楷体_GB2312" charset="-122"/>
                <a:ea typeface="楷体_GB2312" charset="-122"/>
              </a:rPr>
              <a:t>如</a:t>
            </a:r>
            <a:r>
              <a:rPr lang="zh-CN" altLang="zh-CN" sz="3200" b="1">
                <a:solidFill>
                  <a:srgbClr val="6D6F71"/>
                </a:solidFill>
                <a:latin typeface="楷体_GB2312" charset="-122"/>
                <a:ea typeface="楷体_GB2312" charset="-122"/>
              </a:rPr>
              <a:t>传教士和野人问题，</a:t>
            </a:r>
            <a:r>
              <a:rPr lang="zh-CN" altLang="zh-CN" sz="3200" b="1">
                <a:solidFill>
                  <a:srgbClr val="EB2538"/>
                </a:solidFill>
                <a:latin typeface="楷体_GB2312" charset="-122"/>
                <a:ea typeface="楷体_GB2312" charset="-122"/>
              </a:rPr>
              <a:t>可用在河左岸的传教士人数、野人人数和船的情况来表示。即，初始时状态为（3，3，1），结束状态为（0，0，0），而中间状态可表示为（2，2，0）、（3，2，1）等等。</a:t>
            </a:r>
          </a:p>
        </p:txBody>
      </p:sp>
      <p:pic>
        <p:nvPicPr>
          <p:cNvPr id="51204" name="Picture 4" descr="http://imgt4.bdstatic.com/it/u=926560986,486674884&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2839" y="0"/>
            <a:ext cx="5609167"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852314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wheel(4)">
                                      <p:cBhvr>
                                        <p:cTn id="7" dur="20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wheel(4)">
                                      <p:cBhvr>
                                        <p:cTn id="12" dur="2000"/>
                                        <p:tgtEl>
                                          <p:spTgt spid="50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755651" y="1158875"/>
          <a:ext cx="8731248" cy="4754750"/>
        </p:xfrm>
        <a:graphic>
          <a:graphicData uri="http://schemas.openxmlformats.org/drawingml/2006/table">
            <a:tbl>
              <a:tblPr/>
              <a:tblGrid>
                <a:gridCol w="2910416">
                  <a:extLst>
                    <a:ext uri="{9D8B030D-6E8A-4147-A177-3AD203B41FA5}">
                      <a16:colId xmlns:a16="http://schemas.microsoft.com/office/drawing/2014/main" val="20000"/>
                    </a:ext>
                  </a:extLst>
                </a:gridCol>
                <a:gridCol w="2910416">
                  <a:extLst>
                    <a:ext uri="{9D8B030D-6E8A-4147-A177-3AD203B41FA5}">
                      <a16:colId xmlns:a16="http://schemas.microsoft.com/office/drawing/2014/main" val="20001"/>
                    </a:ext>
                  </a:extLst>
                </a:gridCol>
                <a:gridCol w="2910416">
                  <a:extLst>
                    <a:ext uri="{9D8B030D-6E8A-4147-A177-3AD203B41FA5}">
                      <a16:colId xmlns:a16="http://schemas.microsoft.com/office/drawing/2014/main" val="20002"/>
                    </a:ext>
                  </a:extLst>
                </a:gridCol>
              </a:tblGrid>
              <a:tr h="365736">
                <a:tc>
                  <a:txBody>
                    <a:bodyPr/>
                    <a:lstStyle/>
                    <a:p>
                      <a:pPr algn="ctr"/>
                      <a:r>
                        <a:rPr lang="zh-CN" altLang="en-US" sz="1800" dirty="0">
                          <a:effectLst/>
                        </a:rPr>
                        <a:t>传教士</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effectLst/>
                        </a:rPr>
                        <a:t>野人</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a:effectLst/>
                        </a:rPr>
                        <a:t>船</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736">
                <a:tc>
                  <a:txBody>
                    <a:bodyPr/>
                    <a:lstStyle/>
                    <a:p>
                      <a:pPr algn="ctr"/>
                      <a:r>
                        <a:rPr lang="en-US" altLang="zh-CN" sz="1800" dirty="0">
                          <a:effectLst/>
                        </a:rPr>
                        <a:t>3</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3</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736">
                <a:tc>
                  <a:txBody>
                    <a:bodyPr/>
                    <a:lstStyle/>
                    <a:p>
                      <a:pPr algn="ctr"/>
                      <a:r>
                        <a:rPr lang="en-US" altLang="zh-CN" sz="180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5736">
                <a:tc>
                  <a:txBody>
                    <a:bodyPr/>
                    <a:lstStyle/>
                    <a:p>
                      <a:pPr algn="ctr"/>
                      <a:r>
                        <a:rPr lang="en-US" altLang="zh-CN" sz="1800">
                          <a:effectLst/>
                        </a:rPr>
                        <a:t>3</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5736">
                <a:tc>
                  <a:txBody>
                    <a:bodyPr/>
                    <a:lstStyle/>
                    <a:p>
                      <a:pPr algn="ctr"/>
                      <a:r>
                        <a:rPr lang="en-US" altLang="zh-CN" sz="1800">
                          <a:effectLst/>
                        </a:rPr>
                        <a:t>3</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5736">
                <a:tc>
                  <a:txBody>
                    <a:bodyPr/>
                    <a:lstStyle/>
                    <a:p>
                      <a:pPr algn="ctr"/>
                      <a:r>
                        <a:rPr lang="en-US" altLang="zh-CN" sz="1800">
                          <a:effectLst/>
                        </a:rPr>
                        <a:t>3</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5736">
                <a:tc>
                  <a:txBody>
                    <a:bodyPr/>
                    <a:lstStyle/>
                    <a:p>
                      <a:pPr algn="ctr"/>
                      <a:r>
                        <a:rPr lang="en-US" altLang="zh-CN" sz="180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5736">
                <a:tc>
                  <a:txBody>
                    <a:bodyPr/>
                    <a:lstStyle/>
                    <a:p>
                      <a:pPr algn="ctr"/>
                      <a:r>
                        <a:rPr lang="en-US" altLang="zh-CN" sz="180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5736">
                <a:tc>
                  <a:txBody>
                    <a:bodyPr/>
                    <a:lstStyle/>
                    <a:p>
                      <a:pPr algn="ctr"/>
                      <a:r>
                        <a:rPr lang="en-US" altLang="zh-CN" sz="180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5736">
                <a:tc>
                  <a:txBody>
                    <a:bodyPr/>
                    <a:lstStyle/>
                    <a:p>
                      <a:pPr algn="ctr"/>
                      <a:r>
                        <a:rPr lang="en-US" altLang="zh-CN" sz="180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a:effectLst/>
                        </a:rPr>
                        <a:t>3</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5736">
                <a:tc>
                  <a:txBody>
                    <a:bodyPr/>
                    <a:lstStyle/>
                    <a:p>
                      <a:pPr algn="ctr"/>
                      <a:r>
                        <a:rPr lang="en-US" altLang="zh-CN" sz="180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5736">
                <a:tc>
                  <a:txBody>
                    <a:bodyPr/>
                    <a:lstStyle/>
                    <a:p>
                      <a:pPr algn="ctr"/>
                      <a:r>
                        <a:rPr lang="en-US" altLang="zh-CN" sz="180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a:effectLst/>
                        </a:rPr>
                        <a:t>2</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1</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5736">
                <a:tc>
                  <a:txBody>
                    <a:bodyPr/>
                    <a:lstStyle/>
                    <a:p>
                      <a:pPr algn="ctr"/>
                      <a:r>
                        <a:rPr lang="en-US" altLang="zh-CN" sz="180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effectLst/>
                        </a:rPr>
                        <a:t>0</a:t>
                      </a: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065249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628651" y="63293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sp>
        <p:nvSpPr>
          <p:cNvPr id="51203" name="Rectangle 3"/>
          <p:cNvSpPr>
            <a:spLocks noChangeArrowheads="1"/>
          </p:cNvSpPr>
          <p:nvPr/>
        </p:nvSpPr>
        <p:spPr bwMode="auto">
          <a:xfrm>
            <a:off x="527052" y="895357"/>
            <a:ext cx="5376333" cy="51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71755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25000"/>
              </a:lnSpc>
              <a:spcBef>
                <a:spcPct val="15000"/>
              </a:spcBef>
              <a:spcAft>
                <a:spcPct val="0"/>
              </a:spcAft>
              <a:buClrTx/>
              <a:buSzPct val="100000"/>
              <a:buFont typeface="Times New Roman" pitchFamily="18" charset="0"/>
              <a:buNone/>
            </a:pPr>
            <a:r>
              <a:rPr lang="zh-CN" altLang="zh-CN" sz="3200" b="1">
                <a:solidFill>
                  <a:srgbClr val="6D6F71"/>
                </a:solidFill>
                <a:ea typeface="华文行楷" pitchFamily="2" charset="-122"/>
              </a:rPr>
              <a:t>这类问题的解，就是一个合法状态的序列，其中序列中第一个状态是问题的初始状态，而最后一个状态则是问题的结束状态。</a:t>
            </a:r>
          </a:p>
        </p:txBody>
      </p:sp>
      <p:grpSp>
        <p:nvGrpSpPr>
          <p:cNvPr id="53252" name="Group 4"/>
          <p:cNvGrpSpPr>
            <a:grpSpLocks/>
          </p:cNvGrpSpPr>
          <p:nvPr/>
        </p:nvGrpSpPr>
        <p:grpSpPr bwMode="auto">
          <a:xfrm>
            <a:off x="5232406" y="1282700"/>
            <a:ext cx="6625167" cy="5254626"/>
            <a:chOff x="0" y="-2"/>
            <a:chExt cx="3130" cy="3310"/>
          </a:xfrm>
        </p:grpSpPr>
        <p:grpSp>
          <p:nvGrpSpPr>
            <p:cNvPr id="53254" name="Group 5"/>
            <p:cNvGrpSpPr>
              <a:grpSpLocks/>
            </p:cNvGrpSpPr>
            <p:nvPr/>
          </p:nvGrpSpPr>
          <p:grpSpPr bwMode="auto">
            <a:xfrm>
              <a:off x="0" y="-2"/>
              <a:ext cx="2359" cy="3310"/>
              <a:chOff x="0" y="-2"/>
              <a:chExt cx="2359" cy="3310"/>
            </a:xfrm>
          </p:grpSpPr>
          <p:sp>
            <p:nvSpPr>
              <p:cNvPr id="53258" name="AutoShape 6"/>
              <p:cNvSpPr>
                <a:spLocks noChangeArrowheads="1"/>
              </p:cNvSpPr>
              <p:nvPr/>
            </p:nvSpPr>
            <p:spPr bwMode="auto">
              <a:xfrm>
                <a:off x="0" y="71"/>
                <a:ext cx="2359" cy="2893"/>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59" name="AutoShape 7"/>
              <p:cNvSpPr>
                <a:spLocks noChangeArrowheads="1"/>
              </p:cNvSpPr>
              <p:nvPr/>
            </p:nvSpPr>
            <p:spPr bwMode="auto">
              <a:xfrm>
                <a:off x="357" y="71"/>
                <a:ext cx="1568" cy="2893"/>
              </a:xfrm>
              <a:custGeom>
                <a:avLst/>
                <a:gdLst>
                  <a:gd name="T0" fmla="*/ 0 w 1145"/>
                  <a:gd name="T1" fmla="*/ 4005 h 2087"/>
                  <a:gd name="T2" fmla="*/ 167 w 1145"/>
                  <a:gd name="T3" fmla="*/ 3861 h 2087"/>
                  <a:gd name="T4" fmla="*/ 360 w 1145"/>
                  <a:gd name="T5" fmla="*/ 3597 h 2087"/>
                  <a:gd name="T6" fmla="*/ 437 w 1145"/>
                  <a:gd name="T7" fmla="*/ 3452 h 2087"/>
                  <a:gd name="T8" fmla="*/ 423 w 1145"/>
                  <a:gd name="T9" fmla="*/ 3016 h 2087"/>
                  <a:gd name="T10" fmla="*/ 371 w 1145"/>
                  <a:gd name="T11" fmla="*/ 2860 h 2087"/>
                  <a:gd name="T12" fmla="*/ 371 w 1145"/>
                  <a:gd name="T13" fmla="*/ 2700 h 2087"/>
                  <a:gd name="T14" fmla="*/ 786 w 1145"/>
                  <a:gd name="T15" fmla="*/ 2004 h 2087"/>
                  <a:gd name="T16" fmla="*/ 786 w 1145"/>
                  <a:gd name="T17" fmla="*/ 1395 h 2087"/>
                  <a:gd name="T18" fmla="*/ 956 w 1145"/>
                  <a:gd name="T19" fmla="*/ 959 h 2087"/>
                  <a:gd name="T20" fmla="*/ 1041 w 1145"/>
                  <a:gd name="T21" fmla="*/ 437 h 2087"/>
                  <a:gd name="T22" fmla="*/ 1127 w 1145"/>
                  <a:gd name="T23" fmla="*/ 0 h 2087"/>
                  <a:gd name="T24" fmla="*/ 1298 w 1145"/>
                  <a:gd name="T25" fmla="*/ 785 h 2087"/>
                  <a:gd name="T26" fmla="*/ 1382 w 1145"/>
                  <a:gd name="T27" fmla="*/ 1571 h 2087"/>
                  <a:gd name="T28" fmla="*/ 1638 w 1145"/>
                  <a:gd name="T29" fmla="*/ 2004 h 2087"/>
                  <a:gd name="T30" fmla="*/ 1721 w 1145"/>
                  <a:gd name="T31" fmla="*/ 2790 h 2087"/>
                  <a:gd name="T32" fmla="*/ 2062 w 1145"/>
                  <a:gd name="T33" fmla="*/ 3313 h 2087"/>
                  <a:gd name="T34" fmla="*/ 2147 w 1145"/>
                  <a:gd name="T35" fmla="*/ 4010 h 2087"/>
                  <a:gd name="T36" fmla="*/ 0 w 1145"/>
                  <a:gd name="T37" fmla="*/ 4005 h 2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5"/>
                  <a:gd name="T58" fmla="*/ 0 h 2087"/>
                  <a:gd name="T59" fmla="*/ 1145 w 1145"/>
                  <a:gd name="T60" fmla="*/ 2087 h 20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5" h="2087">
                    <a:moveTo>
                      <a:pt x="0" y="2084"/>
                    </a:moveTo>
                    <a:cubicBezTo>
                      <a:pt x="24" y="2051"/>
                      <a:pt x="55" y="2030"/>
                      <a:pt x="89" y="2009"/>
                    </a:cubicBezTo>
                    <a:cubicBezTo>
                      <a:pt x="122" y="1962"/>
                      <a:pt x="161" y="1921"/>
                      <a:pt x="192" y="1872"/>
                    </a:cubicBezTo>
                    <a:cubicBezTo>
                      <a:pt x="207" y="1849"/>
                      <a:pt x="233" y="1824"/>
                      <a:pt x="233" y="1796"/>
                    </a:cubicBezTo>
                    <a:cubicBezTo>
                      <a:pt x="231" y="1721"/>
                      <a:pt x="232" y="1645"/>
                      <a:pt x="226" y="1570"/>
                    </a:cubicBezTo>
                    <a:cubicBezTo>
                      <a:pt x="224" y="1547"/>
                      <a:pt x="206" y="1511"/>
                      <a:pt x="198" y="1488"/>
                    </a:cubicBezTo>
                    <a:cubicBezTo>
                      <a:pt x="189" y="1462"/>
                      <a:pt x="198" y="1433"/>
                      <a:pt x="198" y="1405"/>
                    </a:cubicBezTo>
                    <a:lnTo>
                      <a:pt x="419" y="1043"/>
                    </a:lnTo>
                    <a:lnTo>
                      <a:pt x="419" y="726"/>
                    </a:lnTo>
                    <a:lnTo>
                      <a:pt x="510" y="499"/>
                    </a:lnTo>
                    <a:lnTo>
                      <a:pt x="555" y="227"/>
                    </a:lnTo>
                    <a:lnTo>
                      <a:pt x="601" y="0"/>
                    </a:lnTo>
                    <a:lnTo>
                      <a:pt x="692" y="408"/>
                    </a:lnTo>
                    <a:lnTo>
                      <a:pt x="737" y="817"/>
                    </a:lnTo>
                    <a:lnTo>
                      <a:pt x="873" y="1043"/>
                    </a:lnTo>
                    <a:lnTo>
                      <a:pt x="918" y="1452"/>
                    </a:lnTo>
                    <a:lnTo>
                      <a:pt x="1100" y="1724"/>
                    </a:lnTo>
                    <a:lnTo>
                      <a:pt x="1145" y="2087"/>
                    </a:lnTo>
                    <a:lnTo>
                      <a:pt x="0" y="2084"/>
                    </a:lnTo>
                    <a:close/>
                  </a:path>
                </a:pathLst>
              </a:custGeom>
              <a:solidFill>
                <a:schemeClr val="accent2"/>
              </a:solidFill>
              <a:ln w="9525" cmpd="sng">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20000"/>
                  </a:spcBef>
                  <a:spcAft>
                    <a:spcPct val="0"/>
                  </a:spcAft>
                  <a:buSzPct val="100000"/>
                  <a:buFont typeface="Times New Roman" pitchFamily="18" charset="0"/>
                  <a:buNone/>
                </a:pPr>
                <a:endParaRPr lang="zh-CN" altLang="en-US" b="1">
                  <a:solidFill>
                    <a:srgbClr val="6D6F71"/>
                  </a:solidFill>
                  <a:ea typeface="仿宋_GB2312" charset="-122"/>
                </a:endParaRPr>
              </a:p>
            </p:txBody>
          </p:sp>
          <p:sp>
            <p:nvSpPr>
              <p:cNvPr id="53260" name="Line 8"/>
              <p:cNvSpPr>
                <a:spLocks noChangeShapeType="1"/>
              </p:cNvSpPr>
              <p:nvPr/>
            </p:nvSpPr>
            <p:spPr bwMode="auto">
              <a:xfrm flipV="1">
                <a:off x="808" y="2523"/>
                <a:ext cx="248" cy="441"/>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20000"/>
                  </a:spcBef>
                  <a:spcAft>
                    <a:spcPct val="0"/>
                  </a:spcAft>
                  <a:buSzPct val="100000"/>
                  <a:buFont typeface="Times New Roman" pitchFamily="18" charset="0"/>
                  <a:buNone/>
                </a:pPr>
                <a:endParaRPr lang="zh-CN" altLang="en-US" b="1">
                  <a:solidFill>
                    <a:srgbClr val="6D6F71"/>
                  </a:solidFill>
                  <a:ea typeface="仿宋_GB2312" charset="-122"/>
                </a:endParaRPr>
              </a:p>
            </p:txBody>
          </p:sp>
          <p:sp>
            <p:nvSpPr>
              <p:cNvPr id="53261" name="Line 9"/>
              <p:cNvSpPr>
                <a:spLocks noChangeShapeType="1"/>
              </p:cNvSpPr>
              <p:nvPr/>
            </p:nvSpPr>
            <p:spPr bwMode="auto">
              <a:xfrm flipV="1">
                <a:off x="1056" y="2020"/>
                <a:ext cx="0" cy="50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20000"/>
                  </a:spcBef>
                  <a:spcAft>
                    <a:spcPct val="0"/>
                  </a:spcAft>
                  <a:buSzPct val="100000"/>
                  <a:buFont typeface="Times New Roman" pitchFamily="18" charset="0"/>
                  <a:buNone/>
                </a:pPr>
                <a:endParaRPr lang="zh-CN" altLang="en-US" b="1">
                  <a:solidFill>
                    <a:srgbClr val="6D6F71"/>
                  </a:solidFill>
                  <a:ea typeface="仿宋_GB2312" charset="-122"/>
                </a:endParaRPr>
              </a:p>
            </p:txBody>
          </p:sp>
          <p:sp>
            <p:nvSpPr>
              <p:cNvPr id="53262" name="Line 10"/>
              <p:cNvSpPr>
                <a:spLocks noChangeShapeType="1"/>
              </p:cNvSpPr>
              <p:nvPr/>
            </p:nvSpPr>
            <p:spPr bwMode="auto">
              <a:xfrm flipV="1">
                <a:off x="1056" y="1581"/>
                <a:ext cx="310" cy="439"/>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20000"/>
                  </a:spcBef>
                  <a:spcAft>
                    <a:spcPct val="0"/>
                  </a:spcAft>
                  <a:buSzPct val="100000"/>
                  <a:buFont typeface="Times New Roman" pitchFamily="18" charset="0"/>
                  <a:buNone/>
                </a:pPr>
                <a:endParaRPr lang="zh-CN" altLang="en-US" b="1">
                  <a:solidFill>
                    <a:srgbClr val="6D6F71"/>
                  </a:solidFill>
                  <a:ea typeface="仿宋_GB2312" charset="-122"/>
                </a:endParaRPr>
              </a:p>
            </p:txBody>
          </p:sp>
          <p:sp>
            <p:nvSpPr>
              <p:cNvPr id="53263" name="Line 11"/>
              <p:cNvSpPr>
                <a:spLocks noChangeShapeType="1"/>
              </p:cNvSpPr>
              <p:nvPr/>
            </p:nvSpPr>
            <p:spPr bwMode="auto">
              <a:xfrm flipH="1" flipV="1">
                <a:off x="1117" y="951"/>
                <a:ext cx="249" cy="63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20000"/>
                  </a:spcBef>
                  <a:spcAft>
                    <a:spcPct val="0"/>
                  </a:spcAft>
                  <a:buSzPct val="100000"/>
                  <a:buFont typeface="Times New Roman" pitchFamily="18" charset="0"/>
                  <a:buNone/>
                </a:pPr>
                <a:endParaRPr lang="zh-CN" altLang="en-US" b="1">
                  <a:solidFill>
                    <a:srgbClr val="6D6F71"/>
                  </a:solidFill>
                  <a:ea typeface="仿宋_GB2312" charset="-122"/>
                </a:endParaRPr>
              </a:p>
            </p:txBody>
          </p:sp>
          <p:sp>
            <p:nvSpPr>
              <p:cNvPr id="53264" name="Line 12"/>
              <p:cNvSpPr>
                <a:spLocks noChangeShapeType="1"/>
              </p:cNvSpPr>
              <p:nvPr/>
            </p:nvSpPr>
            <p:spPr bwMode="auto">
              <a:xfrm flipV="1">
                <a:off x="1117" y="133"/>
                <a:ext cx="63" cy="818"/>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20000"/>
                  </a:spcBef>
                  <a:spcAft>
                    <a:spcPct val="0"/>
                  </a:spcAft>
                  <a:buSzPct val="100000"/>
                  <a:buFont typeface="Times New Roman" pitchFamily="18" charset="0"/>
                  <a:buNone/>
                </a:pPr>
                <a:endParaRPr lang="zh-CN" altLang="en-US" b="1">
                  <a:solidFill>
                    <a:srgbClr val="6D6F71"/>
                  </a:solidFill>
                  <a:ea typeface="仿宋_GB2312" charset="-122"/>
                </a:endParaRPr>
              </a:p>
            </p:txBody>
          </p:sp>
          <p:sp>
            <p:nvSpPr>
              <p:cNvPr id="53265" name="Oval 13"/>
              <p:cNvSpPr>
                <a:spLocks noChangeArrowheads="1"/>
              </p:cNvSpPr>
              <p:nvPr/>
            </p:nvSpPr>
            <p:spPr bwMode="auto">
              <a:xfrm>
                <a:off x="994" y="2461"/>
                <a:ext cx="123" cy="1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66" name="Oval 14"/>
              <p:cNvSpPr>
                <a:spLocks noChangeArrowheads="1"/>
              </p:cNvSpPr>
              <p:nvPr/>
            </p:nvSpPr>
            <p:spPr bwMode="auto">
              <a:xfrm>
                <a:off x="994" y="1958"/>
                <a:ext cx="123" cy="12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67" name="Oval 15"/>
              <p:cNvSpPr>
                <a:spLocks noChangeArrowheads="1"/>
              </p:cNvSpPr>
              <p:nvPr/>
            </p:nvSpPr>
            <p:spPr bwMode="auto">
              <a:xfrm>
                <a:off x="1305" y="1517"/>
                <a:ext cx="124" cy="1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68" name="Oval 16"/>
              <p:cNvSpPr>
                <a:spLocks noChangeArrowheads="1"/>
              </p:cNvSpPr>
              <p:nvPr/>
            </p:nvSpPr>
            <p:spPr bwMode="auto">
              <a:xfrm>
                <a:off x="1056" y="889"/>
                <a:ext cx="123" cy="12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69" name="Oval 17"/>
              <p:cNvSpPr>
                <a:spLocks noChangeArrowheads="1"/>
              </p:cNvSpPr>
              <p:nvPr/>
            </p:nvSpPr>
            <p:spPr bwMode="auto">
              <a:xfrm>
                <a:off x="745" y="2900"/>
                <a:ext cx="123" cy="1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70" name="Oval 18"/>
              <p:cNvSpPr>
                <a:spLocks noChangeArrowheads="1"/>
              </p:cNvSpPr>
              <p:nvPr/>
            </p:nvSpPr>
            <p:spPr bwMode="auto">
              <a:xfrm>
                <a:off x="1117" y="8"/>
                <a:ext cx="123" cy="1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
            <p:nvSpPr>
              <p:cNvPr id="53271" name="Text Box 19"/>
              <p:cNvSpPr txBox="1">
                <a:spLocks noChangeArrowheads="1"/>
              </p:cNvSpPr>
              <p:nvPr/>
            </p:nvSpPr>
            <p:spPr bwMode="auto">
              <a:xfrm>
                <a:off x="670" y="3017"/>
                <a:ext cx="21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1" fontAlgn="base" hangingPunct="1">
                  <a:lnSpc>
                    <a:spcPct val="100000"/>
                  </a:lnSpc>
                  <a:spcBef>
                    <a:spcPct val="50000"/>
                  </a:spcBef>
                  <a:spcAft>
                    <a:spcPct val="0"/>
                  </a:spcAft>
                  <a:buClrTx/>
                  <a:buSzPct val="100000"/>
                  <a:buFont typeface="Times New Roman" pitchFamily="18" charset="0"/>
                  <a:buNone/>
                </a:pPr>
                <a:r>
                  <a:rPr lang="zh-CN" altLang="zh-CN">
                    <a:solidFill>
                      <a:srgbClr val="6D6F71"/>
                    </a:solidFill>
                    <a:ea typeface="宋体" pitchFamily="2" charset="-122"/>
                  </a:rPr>
                  <a:t>S</a:t>
                </a:r>
                <a:r>
                  <a:rPr lang="zh-CN" altLang="zh-CN" baseline="-25000">
                    <a:solidFill>
                      <a:srgbClr val="6D6F71"/>
                    </a:solidFill>
                    <a:ea typeface="宋体" pitchFamily="2" charset="-122"/>
                  </a:rPr>
                  <a:t>g</a:t>
                </a:r>
              </a:p>
            </p:txBody>
          </p:sp>
          <p:sp>
            <p:nvSpPr>
              <p:cNvPr id="53272" name="Text Box 20"/>
              <p:cNvSpPr txBox="1">
                <a:spLocks noChangeArrowheads="1"/>
              </p:cNvSpPr>
              <p:nvPr/>
            </p:nvSpPr>
            <p:spPr bwMode="auto">
              <a:xfrm>
                <a:off x="1416" y="-2"/>
                <a:ext cx="21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1" fontAlgn="base" hangingPunct="1">
                  <a:lnSpc>
                    <a:spcPct val="100000"/>
                  </a:lnSpc>
                  <a:spcBef>
                    <a:spcPct val="50000"/>
                  </a:spcBef>
                  <a:spcAft>
                    <a:spcPct val="0"/>
                  </a:spcAft>
                  <a:buClrTx/>
                  <a:buSzPct val="100000"/>
                  <a:buFont typeface="Times New Roman" pitchFamily="18" charset="0"/>
                  <a:buNone/>
                </a:pPr>
                <a:r>
                  <a:rPr lang="zh-CN" altLang="zh-CN">
                    <a:solidFill>
                      <a:srgbClr val="6D6F71"/>
                    </a:solidFill>
                    <a:ea typeface="宋体" pitchFamily="2" charset="-122"/>
                  </a:rPr>
                  <a:t>S</a:t>
                </a:r>
                <a:r>
                  <a:rPr lang="zh-CN" altLang="zh-CN" baseline="-25000">
                    <a:solidFill>
                      <a:srgbClr val="6D6F71"/>
                    </a:solidFill>
                    <a:ea typeface="宋体" pitchFamily="2" charset="-122"/>
                  </a:rPr>
                  <a:t>0</a:t>
                </a:r>
              </a:p>
            </p:txBody>
          </p:sp>
        </p:grpSp>
        <p:sp>
          <p:nvSpPr>
            <p:cNvPr id="53255" name="AutoShape 21"/>
            <p:cNvSpPr>
              <a:spLocks noChangeArrowheads="1"/>
            </p:cNvSpPr>
            <p:nvPr/>
          </p:nvSpPr>
          <p:spPr bwMode="auto">
            <a:xfrm>
              <a:off x="1950" y="635"/>
              <a:ext cx="635" cy="272"/>
            </a:xfrm>
            <a:prstGeom prst="wedgeRectCallout">
              <a:avLst>
                <a:gd name="adj1" fmla="val -168111"/>
                <a:gd name="adj2" fmla="val 137866"/>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1" fontAlgn="base" hangingPunct="1">
                <a:lnSpc>
                  <a:spcPct val="100000"/>
                </a:lnSpc>
                <a:spcBef>
                  <a:spcPct val="0"/>
                </a:spcBef>
                <a:spcAft>
                  <a:spcPct val="0"/>
                </a:spcAft>
                <a:buClrTx/>
                <a:buSzPct val="100000"/>
                <a:buFont typeface="Times New Roman" pitchFamily="18" charset="0"/>
                <a:buNone/>
              </a:pPr>
              <a:r>
                <a:rPr lang="zh-CN" altLang="zh-CN" sz="2000" b="1">
                  <a:solidFill>
                    <a:srgbClr val="6D6F71"/>
                  </a:solidFill>
                  <a:latin typeface="Arial" pitchFamily="34" charset="0"/>
                  <a:ea typeface="宋体" pitchFamily="2" charset="-122"/>
                </a:rPr>
                <a:t>解路径</a:t>
              </a:r>
            </a:p>
          </p:txBody>
        </p:sp>
        <p:sp>
          <p:nvSpPr>
            <p:cNvPr id="53256" name="AutoShape 22"/>
            <p:cNvSpPr>
              <a:spLocks noChangeArrowheads="1"/>
            </p:cNvSpPr>
            <p:nvPr/>
          </p:nvSpPr>
          <p:spPr bwMode="auto">
            <a:xfrm>
              <a:off x="2086" y="1406"/>
              <a:ext cx="816" cy="272"/>
            </a:xfrm>
            <a:prstGeom prst="wedgeRectCallout">
              <a:avLst>
                <a:gd name="adj1" fmla="val -141912"/>
                <a:gd name="adj2" fmla="val 137866"/>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1" fontAlgn="base" hangingPunct="1">
                <a:lnSpc>
                  <a:spcPct val="100000"/>
                </a:lnSpc>
                <a:spcBef>
                  <a:spcPct val="0"/>
                </a:spcBef>
                <a:spcAft>
                  <a:spcPct val="0"/>
                </a:spcAft>
                <a:buClrTx/>
                <a:buSzPct val="100000"/>
                <a:buFont typeface="Times New Roman" pitchFamily="18" charset="0"/>
                <a:buNone/>
              </a:pPr>
              <a:r>
                <a:rPr lang="zh-CN" altLang="zh-CN" sz="2000" b="1">
                  <a:solidFill>
                    <a:srgbClr val="6D6F71"/>
                  </a:solidFill>
                  <a:latin typeface="Arial" pitchFamily="34" charset="0"/>
                  <a:ea typeface="宋体" pitchFamily="2" charset="-122"/>
                </a:rPr>
                <a:t>搜索空间</a:t>
              </a:r>
            </a:p>
          </p:txBody>
        </p:sp>
        <p:sp>
          <p:nvSpPr>
            <p:cNvPr id="53257" name="AutoShape 23"/>
            <p:cNvSpPr>
              <a:spLocks noChangeArrowheads="1"/>
            </p:cNvSpPr>
            <p:nvPr/>
          </p:nvSpPr>
          <p:spPr bwMode="auto">
            <a:xfrm>
              <a:off x="2132" y="1996"/>
              <a:ext cx="998" cy="272"/>
            </a:xfrm>
            <a:prstGeom prst="wedgeRectCallout">
              <a:avLst>
                <a:gd name="adj1" fmla="val -63528"/>
                <a:gd name="adj2" fmla="val 157722"/>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1" fontAlgn="base" hangingPunct="1">
                <a:lnSpc>
                  <a:spcPct val="100000"/>
                </a:lnSpc>
                <a:spcBef>
                  <a:spcPct val="0"/>
                </a:spcBef>
                <a:spcAft>
                  <a:spcPct val="0"/>
                </a:spcAft>
                <a:buClrTx/>
                <a:buSzPct val="100000"/>
                <a:buFont typeface="Times New Roman" pitchFamily="18" charset="0"/>
                <a:buNone/>
              </a:pPr>
              <a:r>
                <a:rPr lang="zh-CN" altLang="zh-CN" sz="2000" b="1">
                  <a:solidFill>
                    <a:srgbClr val="6D6F71"/>
                  </a:solidFill>
                  <a:latin typeface="Arial" pitchFamily="34" charset="0"/>
                  <a:ea typeface="宋体" pitchFamily="2" charset="-122"/>
                </a:rPr>
                <a:t>全状态空间</a:t>
              </a:r>
            </a:p>
          </p:txBody>
        </p:sp>
      </p:grpSp>
      <p:pic>
        <p:nvPicPr>
          <p:cNvPr id="53253" name="Picture 24" descr="http://imgt4.bdstatic.com/it/u=926560986,486674884&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8773" y="9"/>
            <a:ext cx="3433233"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451462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wheel(4)">
                                      <p:cBhvr>
                                        <p:cTn id="7" dur="2000"/>
                                        <p:tgtEl>
                                          <p:spTgt spid="512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sp>
        <p:nvSpPr>
          <p:cNvPr id="54275" name="Rectangle 3"/>
          <p:cNvSpPr>
            <a:spLocks noChangeArrowheads="1"/>
          </p:cNvSpPr>
          <p:nvPr/>
        </p:nvSpPr>
        <p:spPr bwMode="auto">
          <a:xfrm>
            <a:off x="311157" y="549275"/>
            <a:ext cx="11880849" cy="527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177800" indent="174625"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15000"/>
              </a:lnSpc>
              <a:spcBef>
                <a:spcPct val="5000"/>
              </a:spcBef>
              <a:spcAft>
                <a:spcPct val="0"/>
              </a:spcAft>
              <a:buClrTx/>
              <a:buSzPct val="100000"/>
              <a:buFont typeface="Times New Roman" pitchFamily="18" charset="0"/>
              <a:buNone/>
            </a:pPr>
            <a:r>
              <a:rPr lang="zh-CN" altLang="zh-CN" sz="3600" b="1">
                <a:solidFill>
                  <a:srgbClr val="FF3300"/>
                </a:solidFill>
                <a:latin typeface="楷体_GB2312" charset="-122"/>
                <a:ea typeface="楷体_GB2312" charset="-122"/>
              </a:rPr>
              <a:t>例: 8数码难题</a:t>
            </a:r>
          </a:p>
          <a:p>
            <a:pPr fontAlgn="base">
              <a:lnSpc>
                <a:spcPct val="125000"/>
              </a:lnSpc>
              <a:spcBef>
                <a:spcPct val="20000"/>
              </a:spcBef>
              <a:spcAft>
                <a:spcPct val="0"/>
              </a:spcAft>
              <a:buClrTx/>
              <a:buSzPct val="100000"/>
              <a:buFont typeface="Times New Roman" pitchFamily="18" charset="0"/>
              <a:buChar char="•"/>
            </a:pPr>
            <a:r>
              <a:rPr lang="zh-CN" altLang="zh-CN" sz="3200" b="1">
                <a:solidFill>
                  <a:srgbClr val="6D6F71"/>
                </a:solidFill>
                <a:latin typeface="楷体_GB2312" charset="-122"/>
                <a:ea typeface="楷体_GB2312" charset="-122"/>
              </a:rPr>
              <a:t>   </a:t>
            </a:r>
            <a:r>
              <a:rPr lang="zh-CN" altLang="zh-CN" b="1">
                <a:solidFill>
                  <a:srgbClr val="6D6F71"/>
                </a:solidFill>
                <a:latin typeface="楷体_GB2312" charset="-122"/>
                <a:ea typeface="楷体_GB2312" charset="-122"/>
              </a:rPr>
              <a:t>在一个3×3的方框内放有8个编号的小方块，紧邻空位的小方块可以移入到空位上，通过平移小方块可将某一布局变换为另一布局。请给出从初始状态到目标状态移动小方块的操作序列。</a:t>
            </a:r>
          </a:p>
          <a:p>
            <a:pPr lvl="1" fontAlgn="base">
              <a:lnSpc>
                <a:spcPct val="115000"/>
              </a:lnSpc>
              <a:spcBef>
                <a:spcPct val="5000"/>
              </a:spcBef>
              <a:spcAft>
                <a:spcPct val="0"/>
              </a:spcAft>
              <a:buFont typeface="Times New Roman" pitchFamily="18" charset="0"/>
              <a:buChar char="–"/>
            </a:pPr>
            <a:endParaRPr lang="zh-CN" altLang="zh-CN" sz="3200" b="1">
              <a:solidFill>
                <a:srgbClr val="6D6F71"/>
              </a:solidFill>
              <a:latin typeface="楷体_GB2312" charset="-122"/>
              <a:ea typeface="楷体_GB2312" charset="-122"/>
            </a:endParaRPr>
          </a:p>
        </p:txBody>
      </p:sp>
      <p:graphicFrame>
        <p:nvGraphicFramePr>
          <p:cNvPr id="52228" name="Group 4"/>
          <p:cNvGraphicFramePr>
            <a:graphicFrameLocks noGrp="1"/>
          </p:cNvGraphicFramePr>
          <p:nvPr/>
        </p:nvGraphicFramePr>
        <p:xfrm>
          <a:off x="2546350" y="3459172"/>
          <a:ext cx="3071283" cy="1808163"/>
        </p:xfrm>
        <a:graphic>
          <a:graphicData uri="http://schemas.openxmlformats.org/drawingml/2006/table">
            <a:tbl>
              <a:tblPr/>
              <a:tblGrid>
                <a:gridCol w="1022349">
                  <a:extLst>
                    <a:ext uri="{9D8B030D-6E8A-4147-A177-3AD203B41FA5}">
                      <a16:colId xmlns:a16="http://schemas.microsoft.com/office/drawing/2014/main" val="20000"/>
                    </a:ext>
                  </a:extLst>
                </a:gridCol>
                <a:gridCol w="1024467">
                  <a:extLst>
                    <a:ext uri="{9D8B030D-6E8A-4147-A177-3AD203B41FA5}">
                      <a16:colId xmlns:a16="http://schemas.microsoft.com/office/drawing/2014/main" val="20001"/>
                    </a:ext>
                  </a:extLst>
                </a:gridCol>
                <a:gridCol w="1024467">
                  <a:extLst>
                    <a:ext uri="{9D8B030D-6E8A-4147-A177-3AD203B41FA5}">
                      <a16:colId xmlns:a16="http://schemas.microsoft.com/office/drawing/2014/main" val="20002"/>
                    </a:ext>
                  </a:extLst>
                </a:gridCol>
              </a:tblGrid>
              <a:tr h="601663">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2</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3</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3250">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1</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8</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4</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3250">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7</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6</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5</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2262" name="Group 38"/>
          <p:cNvGraphicFramePr>
            <a:graphicFrameLocks noGrp="1"/>
          </p:cNvGraphicFramePr>
          <p:nvPr/>
        </p:nvGraphicFramePr>
        <p:xfrm>
          <a:off x="7730073" y="3386147"/>
          <a:ext cx="3069167" cy="1808163"/>
        </p:xfrm>
        <a:graphic>
          <a:graphicData uri="http://schemas.openxmlformats.org/drawingml/2006/table">
            <a:tbl>
              <a:tblPr/>
              <a:tblGrid>
                <a:gridCol w="1022351">
                  <a:extLst>
                    <a:ext uri="{9D8B030D-6E8A-4147-A177-3AD203B41FA5}">
                      <a16:colId xmlns:a16="http://schemas.microsoft.com/office/drawing/2014/main" val="20000"/>
                    </a:ext>
                  </a:extLst>
                </a:gridCol>
                <a:gridCol w="1022349">
                  <a:extLst>
                    <a:ext uri="{9D8B030D-6E8A-4147-A177-3AD203B41FA5}">
                      <a16:colId xmlns:a16="http://schemas.microsoft.com/office/drawing/2014/main" val="20001"/>
                    </a:ext>
                  </a:extLst>
                </a:gridCol>
                <a:gridCol w="1024467">
                  <a:extLst>
                    <a:ext uri="{9D8B030D-6E8A-4147-A177-3AD203B41FA5}">
                      <a16:colId xmlns:a16="http://schemas.microsoft.com/office/drawing/2014/main" val="20002"/>
                    </a:ext>
                  </a:extLst>
                </a:gridCol>
              </a:tblGrid>
              <a:tr h="601663">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1</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2</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3</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3250">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8</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4</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3250">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7</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6</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ts val="1350"/>
                        </a:spcBef>
                        <a:spcAft>
                          <a:spcPct val="0"/>
                        </a:spcAft>
                        <a:buClr>
                          <a:schemeClr val="accent1"/>
                        </a:buClr>
                        <a:buSzPct val="60000"/>
                        <a:buFont typeface="Wingdings 2" pitchFamily="18" charset="2"/>
                        <a:buNone/>
                        <a:tabLst/>
                      </a:pPr>
                      <a:r>
                        <a:rPr kumimoji="0" lang="zh-CN" altLang="zh-CN" sz="2800" b="1" i="0" u="none" strike="noStrike" cap="none" normalizeH="0" baseline="0" smtClean="0">
                          <a:ln>
                            <a:noFill/>
                          </a:ln>
                          <a:solidFill>
                            <a:srgbClr val="B88723"/>
                          </a:solidFill>
                          <a:effectLst/>
                          <a:latin typeface="Times New Roman" pitchFamily="18" charset="0"/>
                          <a:ea typeface="仿宋_GB2312" charset="-122"/>
                        </a:rPr>
                        <a:t>5</a:t>
                      </a:r>
                      <a:endParaRPr kumimoji="0" lang="zh-CN" altLang="zh-CN" sz="2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2296" name="AutoShape 72"/>
          <p:cNvSpPr>
            <a:spLocks noChangeArrowheads="1"/>
          </p:cNvSpPr>
          <p:nvPr/>
        </p:nvSpPr>
        <p:spPr bwMode="auto">
          <a:xfrm>
            <a:off x="6193369" y="4106863"/>
            <a:ext cx="958851" cy="431800"/>
          </a:xfrm>
          <a:prstGeom prst="rightArrow">
            <a:avLst>
              <a:gd name="adj1" fmla="val 50000"/>
              <a:gd name="adj2" fmla="val 416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endParaRPr lang="zh-CN" altLang="zh-CN" sz="2800" b="1">
              <a:solidFill>
                <a:srgbClr val="6D6F71"/>
              </a:solidFill>
              <a:ea typeface="仿宋_GB2312" charset="-122"/>
            </a:endParaRPr>
          </a:p>
        </p:txBody>
      </p:sp>
    </p:spTree>
    <p:extLst>
      <p:ext uri="{BB962C8B-B14F-4D97-AF65-F5344CB8AC3E}">
        <p14:creationId xmlns:p14="http://schemas.microsoft.com/office/powerpoint/2010/main" val="2311999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p:cTn id="7" dur="500" decel="50000" fill="hold"/>
                                        <p:tgtEl>
                                          <p:spTgt spid="52228"/>
                                        </p:tgtEl>
                                        <p:attrNameLst>
                                          <p:attrName>style.rotation</p:attrName>
                                        </p:attrNameLst>
                                      </p:cBhvr>
                                      <p:tavLst>
                                        <p:tav tm="0">
                                          <p:val>
                                            <p:fltVal val="-90"/>
                                          </p:val>
                                        </p:tav>
                                        <p:tav tm="100000">
                                          <p:val>
                                            <p:fltVal val="0"/>
                                          </p:val>
                                        </p:tav>
                                      </p:tavLst>
                                    </p:anim>
                                    <p:anim calcmode="lin" valueType="num">
                                      <p:cBhvr additive="base">
                                        <p:cTn id="8" dur="500" decel="50000" fill="hold"/>
                                        <p:tgtEl>
                                          <p:spTgt spid="52228"/>
                                        </p:tgtEl>
                                        <p:attrNameLst>
                                          <p:attrName>ppt_w</p:attrName>
                                        </p:attrNameLst>
                                      </p:cBhvr>
                                      <p:tavLst>
                                        <p:tav tm="0">
                                          <p:val>
                                            <p:strVal val="#ppt_w"/>
                                          </p:val>
                                        </p:tav>
                                        <p:tav tm="100000">
                                          <p:val>
                                            <p:strVal val="#ppt_w*.05"/>
                                          </p:val>
                                        </p:tav>
                                      </p:tavLst>
                                    </p:anim>
                                    <p:anim calcmode="lin" valueType="num">
                                      <p:cBhvr additive="base">
                                        <p:cTn id="9" dur="500" accel="50000" fill="hold">
                                          <p:stCondLst>
                                            <p:cond delay="500"/>
                                          </p:stCondLst>
                                        </p:cTn>
                                        <p:tgtEl>
                                          <p:spTgt spid="52228"/>
                                        </p:tgtEl>
                                        <p:attrNameLst>
                                          <p:attrName>ppt_w</p:attrName>
                                        </p:attrNameLst>
                                      </p:cBhvr>
                                      <p:tavLst>
                                        <p:tav tm="0">
                                          <p:val>
                                            <p:strVal val="#ppt_w*.05"/>
                                          </p:val>
                                        </p:tav>
                                        <p:tav tm="100000">
                                          <p:val>
                                            <p:strVal val="#ppt_w"/>
                                          </p:val>
                                        </p:tav>
                                      </p:tavLst>
                                    </p:anim>
                                    <p:anim calcmode="lin" valueType="num">
                                      <p:cBhvr additive="base">
                                        <p:cTn id="10" dur="1000" fill="hold"/>
                                        <p:tgtEl>
                                          <p:spTgt spid="52228"/>
                                        </p:tgtEl>
                                        <p:attrNameLst>
                                          <p:attrName>ppt_h</p:attrName>
                                        </p:attrNameLst>
                                      </p:cBhvr>
                                      <p:tavLst>
                                        <p:tav tm="0">
                                          <p:val>
                                            <p:strVal val="#ppt_h"/>
                                          </p:val>
                                        </p:tav>
                                        <p:tav tm="100000">
                                          <p:val>
                                            <p:strVal val="#ppt_h"/>
                                          </p:val>
                                        </p:tav>
                                      </p:tavLst>
                                    </p:anim>
                                    <p:anim calcmode="lin" valueType="num">
                                      <p:cBhvr additive="base">
                                        <p:cTn id="11" dur="500" decel="50000" fill="hold"/>
                                        <p:tgtEl>
                                          <p:spTgt spid="52228"/>
                                        </p:tgtEl>
                                        <p:attrNameLst>
                                          <p:attrName>ppt_x</p:attrName>
                                        </p:attrNameLst>
                                      </p:cBhvr>
                                      <p:tavLst>
                                        <p:tav tm="0">
                                          <p:val>
                                            <p:strVal val="#ppt_x+.4"/>
                                          </p:val>
                                        </p:tav>
                                        <p:tav tm="100000">
                                          <p:val>
                                            <p:strVal val="#ppt_x"/>
                                          </p:val>
                                        </p:tav>
                                      </p:tavLst>
                                    </p:anim>
                                    <p:anim calcmode="lin" valueType="num">
                                      <p:cBhvr additive="base">
                                        <p:cTn id="12" dur="500" decel="50000" fill="hold"/>
                                        <p:tgtEl>
                                          <p:spTgt spid="52228"/>
                                        </p:tgtEl>
                                        <p:attrNameLst>
                                          <p:attrName>ppt_y</p:attrName>
                                        </p:attrNameLst>
                                      </p:cBhvr>
                                      <p:tavLst>
                                        <p:tav tm="0">
                                          <p:val>
                                            <p:strVal val="#ppt_y-.2"/>
                                          </p:val>
                                        </p:tav>
                                        <p:tav tm="100000">
                                          <p:val>
                                            <p:strVal val="#ppt_y+.1"/>
                                          </p:val>
                                        </p:tav>
                                      </p:tavLst>
                                    </p:anim>
                                    <p:anim calcmode="lin" valueType="num">
                                      <p:cBhvr additive="base">
                                        <p:cTn id="13" dur="500" accel="50000" fill="hold">
                                          <p:stCondLst>
                                            <p:cond delay="500"/>
                                          </p:stCondLst>
                                        </p:cTn>
                                        <p:tgtEl>
                                          <p:spTgt spid="52228"/>
                                        </p:tgtEl>
                                        <p:attrNameLst>
                                          <p:attrName>ppt_y</p:attrName>
                                        </p:attrNameLst>
                                      </p:cBhvr>
                                      <p:tavLst>
                                        <p:tav tm="0">
                                          <p:val>
                                            <p:strVal val="#ppt_y+.1"/>
                                          </p:val>
                                        </p:tav>
                                        <p:tav tm="100000">
                                          <p:val>
                                            <p:strVal val="#ppt_y"/>
                                          </p:val>
                                        </p:tav>
                                      </p:tavLst>
                                    </p:anim>
                                    <p:animEffect transition="in" filter="fade">
                                      <p:cBhvr>
                                        <p:cTn id="14" dur="1000" decel="50000"/>
                                        <p:tgtEl>
                                          <p:spTgt spid="5222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52296"/>
                                        </p:tgtEl>
                                        <p:attrNameLst>
                                          <p:attrName>style.visibility</p:attrName>
                                        </p:attrNameLst>
                                      </p:cBhvr>
                                      <p:to>
                                        <p:strVal val="visible"/>
                                      </p:to>
                                    </p:set>
                                    <p:animEffect transition="in" filter="slide(fromLeft)">
                                      <p:cBhvr>
                                        <p:cTn id="19" dur="500"/>
                                        <p:tgtEl>
                                          <p:spTgt spid="5229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2262"/>
                                        </p:tgtEl>
                                        <p:attrNameLst>
                                          <p:attrName>style.visibility</p:attrName>
                                        </p:attrNameLst>
                                      </p:cBhvr>
                                      <p:to>
                                        <p:strVal val="visible"/>
                                      </p:to>
                                    </p:set>
                                    <p:anim calcmode="lin" valueType="num">
                                      <p:cBhvr additive="base">
                                        <p:cTn id="24" dur="500" fill="hold"/>
                                        <p:tgtEl>
                                          <p:spTgt spid="52262"/>
                                        </p:tgtEl>
                                        <p:attrNameLst>
                                          <p:attrName>ppt_w</p:attrName>
                                        </p:attrNameLst>
                                      </p:cBhvr>
                                      <p:tavLst>
                                        <p:tav tm="0">
                                          <p:val>
                                            <p:fltVal val="0"/>
                                          </p:val>
                                        </p:tav>
                                        <p:tav tm="100000">
                                          <p:val>
                                            <p:strVal val="#ppt_w"/>
                                          </p:val>
                                        </p:tav>
                                      </p:tavLst>
                                    </p:anim>
                                    <p:anim calcmode="lin" valueType="num">
                                      <p:cBhvr additive="base">
                                        <p:cTn id="25" dur="500" fill="hold"/>
                                        <p:tgtEl>
                                          <p:spTgt spid="522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autoUpdateAnimBg="0"/>
      <p:bldP spid="52262" grpId="0" animBg="1" autoUpdateAnimBg="0"/>
      <p:bldP spid="52296"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sp>
        <p:nvSpPr>
          <p:cNvPr id="55299" name="Rectangle 3"/>
          <p:cNvSpPr>
            <a:spLocks noChangeArrowheads="1"/>
          </p:cNvSpPr>
          <p:nvPr/>
        </p:nvSpPr>
        <p:spPr bwMode="auto">
          <a:xfrm>
            <a:off x="912285" y="1268421"/>
            <a:ext cx="8735483"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lvl="1" fontAlgn="base">
              <a:lnSpc>
                <a:spcPct val="100000"/>
              </a:lnSpc>
              <a:spcBef>
                <a:spcPct val="20000"/>
              </a:spcBef>
              <a:spcAft>
                <a:spcPct val="0"/>
              </a:spcAft>
              <a:buFont typeface="Times New Roman" pitchFamily="18" charset="0"/>
              <a:buNone/>
            </a:pPr>
            <a:endParaRPr lang="zh-CN" altLang="zh-CN" sz="2000" b="1">
              <a:solidFill>
                <a:srgbClr val="FF0000"/>
              </a:solidFill>
              <a:latin typeface="微软雅黑" pitchFamily="34" charset="-122"/>
              <a:ea typeface="微软雅黑" pitchFamily="34" charset="-122"/>
            </a:endParaRPr>
          </a:p>
          <a:p>
            <a:pPr lvl="1" fontAlgn="base">
              <a:lnSpc>
                <a:spcPct val="100000"/>
              </a:lnSpc>
              <a:spcBef>
                <a:spcPct val="20000"/>
              </a:spcBef>
              <a:spcAft>
                <a:spcPct val="0"/>
              </a:spcAft>
              <a:buFont typeface="Times New Roman" pitchFamily="18" charset="0"/>
              <a:buNone/>
            </a:pPr>
            <a:endParaRPr lang="zh-CN" altLang="zh-CN" sz="2000" b="1">
              <a:solidFill>
                <a:srgbClr val="FF0000"/>
              </a:solidFill>
              <a:latin typeface="微软雅黑" pitchFamily="34" charset="-122"/>
              <a:ea typeface="微软雅黑" pitchFamily="34" charset="-122"/>
            </a:endParaRPr>
          </a:p>
        </p:txBody>
      </p:sp>
      <p:pic>
        <p:nvPicPr>
          <p:cNvPr id="55300" name="Picture 4" descr="C:\Documents and Settings\Administrator\桌面\截图12963513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 y="547688"/>
            <a:ext cx="2309284"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301" name="Picture 5" descr="C:\Documents and Settings\Administrator\桌面\截图12963513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3" y="701675"/>
            <a:ext cx="2309284"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302" name="Picture 6" descr="C:\Documents and Settings\Administrator\桌面\截图129635137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935" y="736601"/>
            <a:ext cx="221191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303" name="Picture 7" descr="C:\Documents and Settings\Administrator\桌面\截图129635140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5252" y="719140"/>
            <a:ext cx="215053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304" name="Picture 8" descr="C:\Documents and Settings\Administrator\桌面\截图129635176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65790" y="628650"/>
            <a:ext cx="2214033"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5" name="Rectangle 9"/>
          <p:cNvSpPr>
            <a:spLocks noChangeArrowheads="1"/>
          </p:cNvSpPr>
          <p:nvPr/>
        </p:nvSpPr>
        <p:spPr bwMode="auto">
          <a:xfrm>
            <a:off x="3" y="-71438"/>
            <a:ext cx="6576484" cy="669926"/>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搜索引擎的两种基本抓取策略</a:t>
            </a:r>
            <a:endParaRPr lang="zh-CN" altLang="zh-CN" sz="2800" b="1">
              <a:solidFill>
                <a:srgbClr val="FF3300"/>
              </a:solidFill>
              <a:latin typeface="楷体_GB2312" charset="-122"/>
              <a:ea typeface="楷体_GB2312" charset="-122"/>
            </a:endParaRPr>
          </a:p>
        </p:txBody>
      </p:sp>
      <p:pic>
        <p:nvPicPr>
          <p:cNvPr id="55306" name="Picture 10" descr="9220105441429596525625.png"/>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5969" y="1627188"/>
            <a:ext cx="11296651" cy="381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5248825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6582833" y="6240463"/>
            <a:ext cx="5892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Font typeface="Times New Roman" pitchFamily="18" charset="0"/>
              <a:buNone/>
            </a:pPr>
            <a:r>
              <a:rPr lang="zh-CN" altLang="en-US" sz="1400">
                <a:solidFill>
                  <a:srgbClr val="6D6F71"/>
                </a:solidFill>
                <a:ea typeface="仿宋_GB2312" charset="-122"/>
              </a:rPr>
              <a:t>                    </a:t>
            </a:r>
            <a:fld id="{317F23E1-2F16-40AF-9053-BA26BD6E593F}" type="datetime2">
              <a:rPr lang="zh-CN" altLang="en-US" sz="1400">
                <a:solidFill>
                  <a:srgbClr val="6D6F71"/>
                </a:solidFill>
                <a:ea typeface="仿宋_GB2312" charset="-122"/>
              </a:rPr>
              <a:pPr fontAlgn="base">
                <a:lnSpc>
                  <a:spcPct val="100000"/>
                </a:lnSpc>
                <a:spcBef>
                  <a:spcPct val="50000"/>
                </a:spcBef>
                <a:spcAft>
                  <a:spcPct val="0"/>
                </a:spcAft>
                <a:buClrTx/>
                <a:buSzPct val="100000"/>
                <a:buFont typeface="Times New Roman" pitchFamily="18" charset="0"/>
                <a:buNone/>
              </a:pPr>
              <a:t>2024年11月27日</a:t>
            </a:fld>
            <a:r>
              <a:rPr lang="zh-CN" altLang="en-US" sz="1400">
                <a:solidFill>
                  <a:srgbClr val="6D6F71"/>
                </a:solidFill>
                <a:ea typeface="仿宋_GB2312" charset="-122"/>
              </a:rPr>
              <a:t>        </a:t>
            </a:r>
          </a:p>
        </p:txBody>
      </p:sp>
      <p:sp>
        <p:nvSpPr>
          <p:cNvPr id="56323" name="Text Box 3"/>
          <p:cNvSpPr txBox="1">
            <a:spLocks noChangeArrowheads="1"/>
          </p:cNvSpPr>
          <p:nvPr/>
        </p:nvSpPr>
        <p:spPr bwMode="auto">
          <a:xfrm>
            <a:off x="628651" y="6240463"/>
            <a:ext cx="5041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Font typeface="Times New Roman" pitchFamily="18" charset="0"/>
              <a:buNone/>
            </a:pPr>
            <a:endParaRPr lang="zh-CN" altLang="zh-CN" sz="1400" b="1">
              <a:solidFill>
                <a:srgbClr val="00B050"/>
              </a:solidFill>
              <a:latin typeface="华文行楷" pitchFamily="2" charset="-122"/>
              <a:ea typeface="华文行楷" pitchFamily="2" charset="-122"/>
            </a:endParaRPr>
          </a:p>
        </p:txBody>
      </p:sp>
      <p:pic>
        <p:nvPicPr>
          <p:cNvPr id="56324" name="Picture 4" descr="18622837914295965256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1" y="214313"/>
            <a:ext cx="8229600" cy="478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5" name="AutoShape 5"/>
          <p:cNvSpPr>
            <a:spLocks noChangeArrowheads="1"/>
          </p:cNvSpPr>
          <p:nvPr/>
        </p:nvSpPr>
        <p:spPr bwMode="auto">
          <a:xfrm>
            <a:off x="285757" y="642947"/>
            <a:ext cx="3524249" cy="1214437"/>
          </a:xfrm>
          <a:prstGeom prst="cloudCallout">
            <a:avLst>
              <a:gd name="adj1" fmla="val 93495"/>
              <a:gd name="adj2" fmla="val 47940"/>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ea typeface="仿宋_GB2312" charset="-122"/>
              </a:rPr>
              <a:t>爬行抓取</a:t>
            </a:r>
          </a:p>
        </p:txBody>
      </p:sp>
      <p:sp>
        <p:nvSpPr>
          <p:cNvPr id="54278" name="AutoShape 6"/>
          <p:cNvSpPr>
            <a:spLocks noChangeArrowheads="1"/>
          </p:cNvSpPr>
          <p:nvPr/>
        </p:nvSpPr>
        <p:spPr bwMode="auto">
          <a:xfrm>
            <a:off x="4191001" y="2286000"/>
            <a:ext cx="3524251" cy="1214438"/>
          </a:xfrm>
          <a:prstGeom prst="cloudCallout">
            <a:avLst>
              <a:gd name="adj1" fmla="val 93495"/>
              <a:gd name="adj2" fmla="val 47940"/>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ea typeface="仿宋_GB2312" charset="-122"/>
              </a:rPr>
              <a:t>索引</a:t>
            </a:r>
          </a:p>
        </p:txBody>
      </p:sp>
      <p:sp>
        <p:nvSpPr>
          <p:cNvPr id="54279" name="AutoShape 7"/>
          <p:cNvSpPr>
            <a:spLocks noChangeArrowheads="1"/>
          </p:cNvSpPr>
          <p:nvPr/>
        </p:nvSpPr>
        <p:spPr bwMode="auto">
          <a:xfrm>
            <a:off x="857257" y="3143250"/>
            <a:ext cx="3524249" cy="1214438"/>
          </a:xfrm>
          <a:prstGeom prst="cloudCallout">
            <a:avLst>
              <a:gd name="adj1" fmla="val 93495"/>
              <a:gd name="adj2" fmla="val 47940"/>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ea typeface="仿宋_GB2312" charset="-122"/>
              </a:rPr>
              <a:t>排序返回</a:t>
            </a:r>
          </a:p>
        </p:txBody>
      </p:sp>
    </p:spTree>
    <p:extLst>
      <p:ext uri="{BB962C8B-B14F-4D97-AF65-F5344CB8AC3E}">
        <p14:creationId xmlns:p14="http://schemas.microsoft.com/office/powerpoint/2010/main" val="609108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8"/>
                                        </p:tgtEl>
                                        <p:attrNameLst>
                                          <p:attrName>style.visibility</p:attrName>
                                        </p:attrNameLst>
                                      </p:cBhvr>
                                      <p:to>
                                        <p:strVal val="visible"/>
                                      </p:to>
                                    </p:set>
                                    <p:anim calcmode="lin" valueType="num">
                                      <p:cBhvr additive="base">
                                        <p:cTn id="7" dur="500" fill="hold"/>
                                        <p:tgtEl>
                                          <p:spTgt spid="54278"/>
                                        </p:tgtEl>
                                        <p:attrNameLst>
                                          <p:attrName>ppt_x</p:attrName>
                                        </p:attrNameLst>
                                      </p:cBhvr>
                                      <p:tavLst>
                                        <p:tav tm="0">
                                          <p:val>
                                            <p:strVal val="ppt_x"/>
                                          </p:val>
                                        </p:tav>
                                        <p:tav tm="100000">
                                          <p:val>
                                            <p:strVal val="ppt_x"/>
                                          </p:val>
                                        </p:tav>
                                      </p:tavLst>
                                    </p:anim>
                                    <p:anim calcmode="lin" valueType="num">
                                      <p:cBhvr additive="base">
                                        <p:cTn id="8" dur="500" fill="hold"/>
                                        <p:tgtEl>
                                          <p:spTgt spid="542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279"/>
                                        </p:tgtEl>
                                        <p:attrNameLst>
                                          <p:attrName>style.visibility</p:attrName>
                                        </p:attrNameLst>
                                      </p:cBhvr>
                                      <p:to>
                                        <p:strVal val="visible"/>
                                      </p:to>
                                    </p:set>
                                    <p:anim calcmode="lin" valueType="num">
                                      <p:cBhvr additive="base">
                                        <p:cTn id="13" dur="500" fill="hold"/>
                                        <p:tgtEl>
                                          <p:spTgt spid="54279"/>
                                        </p:tgtEl>
                                        <p:attrNameLst>
                                          <p:attrName>ppt_x</p:attrName>
                                        </p:attrNameLst>
                                      </p:cBhvr>
                                      <p:tavLst>
                                        <p:tav tm="0">
                                          <p:val>
                                            <p:strVal val="ppt_x"/>
                                          </p:val>
                                        </p:tav>
                                        <p:tav tm="100000">
                                          <p:val>
                                            <p:strVal val="ppt_x"/>
                                          </p:val>
                                        </p:tav>
                                      </p:tavLst>
                                    </p:anim>
                                    <p:anim calcmode="lin" valueType="num">
                                      <p:cBhvr additive="base">
                                        <p:cTn id="14" dur="500" fill="hold"/>
                                        <p:tgtEl>
                                          <p:spTgt spid="54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nimBg="1" autoUpdateAnimBg="0"/>
      <p:bldP spid="54279"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深度优先">
            <a:hlinkClick r:id=""/>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67" y="836620"/>
            <a:ext cx="14545733" cy="597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7" name="Picture 3" descr="u=2748837620,2872349178&amp;fm=52&amp;g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487" y="0"/>
            <a:ext cx="5615516" cy="205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48" name="Rectangle 4"/>
          <p:cNvSpPr>
            <a:spLocks noChangeArrowheads="1"/>
          </p:cNvSpPr>
          <p:nvPr/>
        </p:nvSpPr>
        <p:spPr bwMode="auto">
          <a:xfrm>
            <a:off x="3" y="115897"/>
            <a:ext cx="6576484" cy="9874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Font typeface="Times New Roman" pitchFamily="18" charset="0"/>
              <a:buNone/>
            </a:pPr>
            <a:r>
              <a:rPr lang="zh-CN" altLang="zh-CN" sz="2800" b="1" dirty="0">
                <a:solidFill>
                  <a:srgbClr val="6D6F71"/>
                </a:solidFill>
                <a:latin typeface="楷体_GB2312" charset="-122"/>
                <a:ea typeface="楷体_GB2312" charset="-122"/>
              </a:rPr>
              <a:t>搜索引擎的两种基本抓取策略 </a:t>
            </a:r>
            <a:r>
              <a:rPr lang="zh-CN" altLang="zh-CN" sz="2800" b="1" dirty="0">
                <a:solidFill>
                  <a:srgbClr val="FF3300"/>
                </a:solidFill>
                <a:latin typeface="楷体_GB2312" charset="-122"/>
                <a:ea typeface="楷体_GB2312" charset="-122"/>
              </a:rPr>
              <a:t>---深度优先</a:t>
            </a:r>
          </a:p>
        </p:txBody>
      </p:sp>
      <p:sp>
        <p:nvSpPr>
          <p:cNvPr id="55301" name="AutoShape 5"/>
          <p:cNvSpPr>
            <a:spLocks noChangeArrowheads="1"/>
          </p:cNvSpPr>
          <p:nvPr/>
        </p:nvSpPr>
        <p:spPr bwMode="auto">
          <a:xfrm>
            <a:off x="9048751" y="-74613"/>
            <a:ext cx="2667000" cy="2860676"/>
          </a:xfrm>
          <a:prstGeom prst="cloudCallout">
            <a:avLst>
              <a:gd name="adj1" fmla="val -99616"/>
              <a:gd name="adj2" fmla="val 53444"/>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r>
              <a:rPr lang="zh-CN" altLang="zh-CN" sz="2000" b="1">
                <a:solidFill>
                  <a:srgbClr val="6D6F71"/>
                </a:solidFill>
                <a:latin typeface="微软雅黑" pitchFamily="34" charset="-122"/>
                <a:ea typeface="微软雅黑" pitchFamily="34" charset="-122"/>
              </a:rPr>
              <a:t>如</a:t>
            </a:r>
            <a:r>
              <a:rPr lang="zh-CN" altLang="zh-CN" sz="2000" b="1">
                <a:solidFill>
                  <a:srgbClr val="FF0000"/>
                </a:solidFill>
                <a:latin typeface="微软雅黑" pitchFamily="34" charset="-122"/>
                <a:ea typeface="微软雅黑" pitchFamily="34" charset="-122"/>
              </a:rPr>
              <a:t>封建帝位的继承</a:t>
            </a:r>
            <a:r>
              <a:rPr lang="zh-CN" altLang="zh-CN" sz="2000" b="1">
                <a:solidFill>
                  <a:srgbClr val="6D6F71"/>
                </a:solidFill>
                <a:latin typeface="微软雅黑" pitchFamily="34" charset="-122"/>
                <a:ea typeface="微软雅黑" pitchFamily="34" charset="-122"/>
              </a:rPr>
              <a:t>。不能深入的情况下才考虑其他分支的策略</a:t>
            </a:r>
            <a:endParaRPr lang="zh-CN" altLang="zh-CN" sz="2000" b="1">
              <a:solidFill>
                <a:srgbClr val="6D6F71"/>
              </a:solidFill>
              <a:ea typeface="仿宋_GB2312" charset="-122"/>
            </a:endParaRPr>
          </a:p>
        </p:txBody>
      </p:sp>
    </p:spTree>
    <p:extLst>
      <p:ext uri="{BB962C8B-B14F-4D97-AF65-F5344CB8AC3E}">
        <p14:creationId xmlns:p14="http://schemas.microsoft.com/office/powerpoint/2010/main" val="480512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5301"/>
                                        </p:tgtEl>
                                        <p:attrNameLst>
                                          <p:attrName>style.visibility</p:attrName>
                                        </p:attrNameLst>
                                      </p:cBhvr>
                                      <p:to>
                                        <p:strVal val="visible"/>
                                      </p:to>
                                    </p:set>
                                    <p:animEffect transition="in" filter="box(in)">
                                      <p:cBhvr>
                                        <p:cTn id="7"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宽度优先">
            <a:hlinkClick r:id=""/>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90615"/>
            <a:ext cx="13489517" cy="615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Rectangle 3"/>
          <p:cNvSpPr>
            <a:spLocks noChangeArrowheads="1"/>
          </p:cNvSpPr>
          <p:nvPr/>
        </p:nvSpPr>
        <p:spPr bwMode="auto">
          <a:xfrm>
            <a:off x="3" y="115897"/>
            <a:ext cx="6576484" cy="9874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搜索引擎的两种基本抓取策略 </a:t>
            </a:r>
            <a:r>
              <a:rPr lang="zh-CN" altLang="zh-CN" sz="2800" b="1">
                <a:solidFill>
                  <a:srgbClr val="FF3300"/>
                </a:solidFill>
                <a:latin typeface="楷体_GB2312" charset="-122"/>
                <a:ea typeface="楷体_GB2312" charset="-122"/>
              </a:rPr>
              <a:t>---广度优先</a:t>
            </a:r>
          </a:p>
        </p:txBody>
      </p:sp>
      <p:pic>
        <p:nvPicPr>
          <p:cNvPr id="58372" name="Picture 4" descr="u=2748837620,2872349178&amp;fm=52&amp;g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487" y="0"/>
            <a:ext cx="5615516" cy="205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5" name="AutoShape 5"/>
          <p:cNvSpPr>
            <a:spLocks noChangeArrowheads="1"/>
          </p:cNvSpPr>
          <p:nvPr/>
        </p:nvSpPr>
        <p:spPr bwMode="auto">
          <a:xfrm>
            <a:off x="9048751" y="374659"/>
            <a:ext cx="2286000" cy="1431925"/>
          </a:xfrm>
          <a:prstGeom prst="cloudCallout">
            <a:avLst>
              <a:gd name="adj1" fmla="val -40759"/>
              <a:gd name="adj2" fmla="val 185949"/>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20000"/>
              </a:spcBef>
              <a:spcAft>
                <a:spcPct val="0"/>
              </a:spcAft>
              <a:buClrTx/>
              <a:buSzPct val="100000"/>
              <a:buFont typeface="Times New Roman" pitchFamily="18" charset="0"/>
              <a:buNone/>
            </a:pPr>
            <a:r>
              <a:rPr lang="zh-CN" altLang="zh-CN" sz="2000" b="1">
                <a:solidFill>
                  <a:srgbClr val="6D6F71"/>
                </a:solidFill>
                <a:latin typeface="微软雅黑" pitchFamily="34" charset="-122"/>
                <a:ea typeface="微软雅黑" pitchFamily="34" charset="-122"/>
              </a:rPr>
              <a:t>类似</a:t>
            </a:r>
            <a:r>
              <a:rPr lang="zh-CN" altLang="zh-CN" sz="2000" b="1">
                <a:solidFill>
                  <a:srgbClr val="FF0000"/>
                </a:solidFill>
                <a:latin typeface="微软雅黑" pitchFamily="34" charset="-122"/>
                <a:ea typeface="微软雅黑" pitchFamily="34" charset="-122"/>
              </a:rPr>
              <a:t>长幼有序</a:t>
            </a:r>
            <a:r>
              <a:rPr lang="zh-CN" altLang="zh-CN" sz="2000" b="1">
                <a:solidFill>
                  <a:srgbClr val="6D6F71"/>
                </a:solidFill>
                <a:latin typeface="微软雅黑" pitchFamily="34" charset="-122"/>
                <a:ea typeface="微软雅黑" pitchFamily="34" charset="-122"/>
              </a:rPr>
              <a:t>的规则</a:t>
            </a:r>
            <a:endParaRPr lang="zh-CN" altLang="zh-CN" sz="2000" b="1">
              <a:solidFill>
                <a:srgbClr val="6D6F71"/>
              </a:solidFill>
              <a:ea typeface="仿宋_GB2312" charset="-122"/>
            </a:endParaRPr>
          </a:p>
        </p:txBody>
      </p:sp>
    </p:spTree>
    <p:extLst>
      <p:ext uri="{BB962C8B-B14F-4D97-AF65-F5344CB8AC3E}">
        <p14:creationId xmlns:p14="http://schemas.microsoft.com/office/powerpoint/2010/main" val="2621480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box(in)">
                                      <p:cBhvr>
                                        <p:cTn id="7"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373" y="404665"/>
            <a:ext cx="11329259" cy="2763834"/>
          </a:xfrm>
          <a:prstGeom prst="rect">
            <a:avLst/>
          </a:prstGeom>
        </p:spPr>
        <p:txBody>
          <a:bodyPr wrap="square">
            <a:spAutoFit/>
          </a:bodyPr>
          <a:lstStyle/>
          <a:p>
            <a:pPr algn="just" fontAlgn="base">
              <a:spcBef>
                <a:spcPct val="20000"/>
              </a:spcBef>
              <a:spcAft>
                <a:spcPct val="0"/>
              </a:spcAft>
              <a:buSzPct val="100000"/>
              <a:buFont typeface="Times New Roman" pitchFamily="18" charset="0"/>
              <a:buNone/>
            </a:pPr>
            <a:r>
              <a:rPr lang="en-US" altLang="zh-CN" sz="2800" b="1" dirty="0" smtClean="0">
                <a:solidFill>
                  <a:srgbClr val="6D6F71"/>
                </a:solidFill>
                <a:latin typeface="宋体" pitchFamily="2" charset="-122"/>
                <a:ea typeface="仿宋_GB2312" charset="-122"/>
              </a:rPr>
              <a:t> </a:t>
            </a:r>
            <a:r>
              <a:rPr lang="en-US" altLang="zh-CN" sz="2800" b="1" dirty="0" err="1" smtClean="0">
                <a:solidFill>
                  <a:srgbClr val="0070C0"/>
                </a:solidFill>
                <a:latin typeface="宋体" pitchFamily="2" charset="-122"/>
                <a:ea typeface="仿宋_GB2312" charset="-122"/>
              </a:rPr>
              <a:t>K</a:t>
            </a:r>
            <a:r>
              <a:rPr lang="en-US" altLang="zh-CN" sz="2800" b="1" dirty="0" err="1" smtClean="0">
                <a:solidFill>
                  <a:srgbClr val="0070C0"/>
                </a:solidFill>
                <a:ea typeface="仿宋_GB2312" charset="-122"/>
              </a:rPr>
              <a:t>ö</a:t>
            </a:r>
            <a:r>
              <a:rPr lang="en-US" altLang="zh-CN" sz="2800" b="1" dirty="0" err="1" smtClean="0">
                <a:solidFill>
                  <a:srgbClr val="0070C0"/>
                </a:solidFill>
                <a:latin typeface="宋体" pitchFamily="2" charset="-122"/>
                <a:ea typeface="仿宋_GB2312" charset="-122"/>
              </a:rPr>
              <a:t>nigsberg</a:t>
            </a:r>
            <a:r>
              <a:rPr lang="zh-CN" altLang="en-US" sz="2800" b="1" dirty="0" smtClean="0">
                <a:solidFill>
                  <a:srgbClr val="0070C0"/>
                </a:solidFill>
                <a:latin typeface="宋体" pitchFamily="2" charset="-122"/>
                <a:ea typeface="仿宋_GB2312" charset="-122"/>
              </a:rPr>
              <a:t>七桥背后的故事</a:t>
            </a:r>
          </a:p>
          <a:p>
            <a:pPr fontAlgn="base">
              <a:spcBef>
                <a:spcPct val="20000"/>
              </a:spcBef>
              <a:spcAft>
                <a:spcPct val="0"/>
              </a:spcAft>
              <a:buSzPct val="100000"/>
              <a:buFont typeface="Times New Roman" pitchFamily="18" charset="0"/>
              <a:buNone/>
            </a:pPr>
            <a:r>
              <a:rPr lang="zh-CN" altLang="en-US" sz="2800" b="1" dirty="0" smtClean="0">
                <a:solidFill>
                  <a:srgbClr val="6D6F71"/>
                </a:solidFill>
                <a:latin typeface="楷体_GB2312" charset="-122"/>
                <a:ea typeface="仿宋_GB2312" charset="-122"/>
              </a:rPr>
              <a:t>   </a:t>
            </a:r>
            <a:r>
              <a:rPr lang="en-US" altLang="zh-CN" sz="2800" b="1" dirty="0" err="1" smtClean="0">
                <a:solidFill>
                  <a:srgbClr val="6D6F71"/>
                </a:solidFill>
                <a:latin typeface="楷体_GB2312" charset="-122"/>
                <a:ea typeface="仿宋_GB2312" charset="-122"/>
              </a:rPr>
              <a:t>K</a:t>
            </a:r>
            <a:r>
              <a:rPr lang="en-US" altLang="zh-CN" sz="2800" b="1" dirty="0" err="1" smtClean="0">
                <a:solidFill>
                  <a:srgbClr val="6D6F71"/>
                </a:solidFill>
                <a:ea typeface="仿宋_GB2312" charset="-122"/>
              </a:rPr>
              <a:t>ö</a:t>
            </a:r>
            <a:r>
              <a:rPr lang="en-US" altLang="zh-CN" sz="2800" b="1" dirty="0" err="1" smtClean="0">
                <a:solidFill>
                  <a:srgbClr val="6D6F71"/>
                </a:solidFill>
                <a:latin typeface="楷体_GB2312" charset="-122"/>
                <a:ea typeface="仿宋_GB2312" charset="-122"/>
              </a:rPr>
              <a:t>nigsberg</a:t>
            </a:r>
            <a:r>
              <a:rPr lang="zh-CN" altLang="en-US" sz="2800" b="1" dirty="0" smtClean="0">
                <a:solidFill>
                  <a:srgbClr val="6D6F71"/>
                </a:solidFill>
                <a:latin typeface="楷体_GB2312" charset="-122"/>
                <a:ea typeface="仿宋_GB2312" charset="-122"/>
              </a:rPr>
              <a:t>七桥位于前苏联的加里宁格勒，历史上曾是德国东普鲁士省的省会，霹雷格尔横穿城堡，河中有两个小岛</a:t>
            </a:r>
            <a:r>
              <a:rPr lang="en-US" altLang="zh-CN" sz="2800" b="1" dirty="0" smtClean="0">
                <a:solidFill>
                  <a:srgbClr val="6D6F71"/>
                </a:solidFill>
                <a:latin typeface="楷体_GB2312" charset="-122"/>
                <a:ea typeface="仿宋_GB2312" charset="-122"/>
              </a:rPr>
              <a:t>B</a:t>
            </a:r>
            <a:r>
              <a:rPr lang="zh-CN" altLang="en-US" sz="2800" b="1" dirty="0" smtClean="0">
                <a:solidFill>
                  <a:srgbClr val="6D6F71"/>
                </a:solidFill>
                <a:latin typeface="楷体_GB2312" charset="-122"/>
                <a:ea typeface="仿宋_GB2312" charset="-122"/>
              </a:rPr>
              <a:t>与</a:t>
            </a:r>
            <a:r>
              <a:rPr lang="en-US" altLang="zh-CN" sz="2800" b="1" dirty="0" smtClean="0">
                <a:solidFill>
                  <a:srgbClr val="6D6F71"/>
                </a:solidFill>
                <a:latin typeface="楷体_GB2312" charset="-122"/>
                <a:ea typeface="仿宋_GB2312" charset="-122"/>
              </a:rPr>
              <a:t>C</a:t>
            </a:r>
            <a:r>
              <a:rPr lang="zh-CN" altLang="en-US" sz="2800" b="1" dirty="0" smtClean="0">
                <a:solidFill>
                  <a:srgbClr val="6D6F71"/>
                </a:solidFill>
                <a:latin typeface="楷体_GB2312" charset="-122"/>
                <a:ea typeface="仿宋_GB2312" charset="-122"/>
              </a:rPr>
              <a:t>，并有七座桥连接岛与河岸及岛与岛（见图）。是否存在一种走发，从四块陆地中的任意一块开始，通过每一座桥恰好一次再回到起点。这就是著名的</a:t>
            </a:r>
            <a:r>
              <a:rPr lang="en-US" altLang="zh-CN" sz="2800" b="1" dirty="0" err="1" smtClean="0">
                <a:solidFill>
                  <a:srgbClr val="6D6F71"/>
                </a:solidFill>
                <a:latin typeface="楷体_GB2312" charset="-122"/>
                <a:ea typeface="仿宋_GB2312" charset="-122"/>
              </a:rPr>
              <a:t>K</a:t>
            </a:r>
            <a:r>
              <a:rPr lang="en-US" altLang="zh-CN" sz="2800" b="1" dirty="0" err="1" smtClean="0">
                <a:solidFill>
                  <a:srgbClr val="6D6F71"/>
                </a:solidFill>
                <a:ea typeface="仿宋_GB2312" charset="-122"/>
              </a:rPr>
              <a:t>ö</a:t>
            </a:r>
            <a:r>
              <a:rPr lang="en-US" altLang="zh-CN" sz="2800" b="1" dirty="0" err="1" smtClean="0">
                <a:solidFill>
                  <a:srgbClr val="6D6F71"/>
                </a:solidFill>
                <a:latin typeface="楷体_GB2312" charset="-122"/>
                <a:ea typeface="仿宋_GB2312" charset="-122"/>
              </a:rPr>
              <a:t>nigsberg</a:t>
            </a:r>
            <a:r>
              <a:rPr lang="zh-CN" altLang="en-US" sz="2800" b="1" dirty="0" smtClean="0">
                <a:solidFill>
                  <a:srgbClr val="6D6F71"/>
                </a:solidFill>
                <a:latin typeface="楷体_GB2312" charset="-122"/>
                <a:ea typeface="仿宋_GB2312" charset="-122"/>
              </a:rPr>
              <a:t>七桥问题，即一笔画问题；也是图论的起源。</a:t>
            </a:r>
            <a:endParaRPr lang="zh-CN" altLang="en-US" sz="2800" b="1" dirty="0">
              <a:solidFill>
                <a:srgbClr val="6D6F71"/>
              </a:solidFill>
              <a:ea typeface="仿宋_GB231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40638864"/>
              </p:ext>
            </p:extLst>
          </p:nvPr>
        </p:nvGraphicFramePr>
        <p:xfrm>
          <a:off x="719403" y="4116464"/>
          <a:ext cx="7721600" cy="2409825"/>
        </p:xfrm>
        <a:graphic>
          <a:graphicData uri="http://schemas.openxmlformats.org/presentationml/2006/ole">
            <mc:AlternateContent xmlns:mc="http://schemas.openxmlformats.org/markup-compatibility/2006">
              <mc:Choice xmlns:v="urn:schemas-microsoft-com:vml" Requires="v">
                <p:oleObj spid="_x0000_s3087" name="图片" r:id="rId3" imgW="5105400" imgH="2124075" progId="Word.Picture.8">
                  <p:embed/>
                </p:oleObj>
              </mc:Choice>
              <mc:Fallback>
                <p:oleObj name="图片" r:id="rId3" imgW="5105400" imgH="212407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03" y="4116464"/>
                        <a:ext cx="7721600" cy="240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51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9037" y="3645024"/>
            <a:ext cx="3279643" cy="3047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0793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u=364685178,368902878&amp;fm=51&amp;g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085" y="2955934"/>
            <a:ext cx="7694083" cy="364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5" name="Rectangle 3"/>
          <p:cNvSpPr>
            <a:spLocks noChangeArrowheads="1"/>
          </p:cNvSpPr>
          <p:nvPr/>
        </p:nvSpPr>
        <p:spPr bwMode="auto">
          <a:xfrm>
            <a:off x="0" y="-26988"/>
            <a:ext cx="9372600" cy="71913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Font typeface="Times New Roman" pitchFamily="18" charset="0"/>
              <a:buNone/>
            </a:pPr>
            <a:r>
              <a:rPr lang="zh-CN" altLang="zh-CN" sz="3200" b="1">
                <a:solidFill>
                  <a:srgbClr val="FF3300"/>
                </a:solidFill>
                <a:latin typeface="楷体_GB2312" charset="-122"/>
                <a:ea typeface="楷体_GB2312" charset="-122"/>
              </a:rPr>
              <a:t>两种策略结合=先广后深 +权重优先</a:t>
            </a:r>
          </a:p>
        </p:txBody>
      </p:sp>
      <p:sp>
        <p:nvSpPr>
          <p:cNvPr id="59396" name="Rectangle 4"/>
          <p:cNvSpPr>
            <a:spLocks noChangeArrowheads="1"/>
          </p:cNvSpPr>
          <p:nvPr/>
        </p:nvSpPr>
        <p:spPr bwMode="auto">
          <a:xfrm>
            <a:off x="814917" y="836613"/>
            <a:ext cx="9025467" cy="2114550"/>
          </a:xfrm>
          <a:prstGeom prst="rect">
            <a:avLst/>
          </a:prstGeom>
          <a:noFill/>
          <a:ln w="57150">
            <a:solidFill>
              <a:srgbClr val="FF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先把这个页面所有的链接都抓取一次</a:t>
            </a:r>
          </a:p>
          <a:p>
            <a:pP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再根据这些URL的权重来判定</a:t>
            </a:r>
          </a:p>
          <a:p>
            <a:pP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URL的权重高，就采用深度优先，</a:t>
            </a:r>
          </a:p>
          <a:p>
            <a:pPr fontAlgn="base">
              <a:lnSpc>
                <a:spcPct val="100000"/>
              </a:lnSpc>
              <a:spcBef>
                <a:spcPct val="20000"/>
              </a:spcBef>
              <a:spcAft>
                <a:spcPct val="0"/>
              </a:spcAft>
              <a:buClrTx/>
              <a:buSzPct val="100000"/>
              <a:buFont typeface="Times New Roman" pitchFamily="18" charset="0"/>
              <a:buNone/>
            </a:pPr>
            <a:r>
              <a:rPr lang="zh-CN" altLang="zh-CN" sz="2800" b="1">
                <a:solidFill>
                  <a:srgbClr val="6D6F71"/>
                </a:solidFill>
                <a:latin typeface="楷体_GB2312" charset="-122"/>
                <a:ea typeface="楷体_GB2312" charset="-122"/>
              </a:rPr>
              <a:t>URL权重低，就采用宽度优先或者不抓取 </a:t>
            </a:r>
          </a:p>
        </p:txBody>
      </p:sp>
    </p:spTree>
    <p:extLst>
      <p:ext uri="{BB962C8B-B14F-4D97-AF65-F5344CB8AC3E}">
        <p14:creationId xmlns:p14="http://schemas.microsoft.com/office/powerpoint/2010/main" val="108782399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custDataLst>
              <p:tags r:id="rId1"/>
            </p:custDataLst>
          </p:nvPr>
        </p:nvSpPr>
        <p:spPr bwMode="auto">
          <a:xfrm>
            <a:off x="1331845" y="1571619"/>
            <a:ext cx="6738731" cy="3449763"/>
          </a:xfrm>
          <a:prstGeom prst="rect">
            <a:avLst/>
          </a:prstGeom>
          <a:noFill/>
          <a:ln w="25400">
            <a:solidFill>
              <a:schemeClr val="lt2">
                <a:lumMod val="50000"/>
              </a:schemeClr>
            </a:solid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defPPr>
              <a:defRPr lang="zh-CN"/>
            </a:defPPr>
            <a:lvl1pPr marL="342900" indent="-342900">
              <a:lnSpc>
                <a:spcPts val="2800"/>
              </a:lnSpc>
              <a:spcBef>
                <a:spcPts val="1200"/>
              </a:spcBef>
              <a:buFont typeface="Wingdings" panose="05000000000000000000" pitchFamily="2" charset="2"/>
              <a:buChar char="n"/>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从图中某个起始点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出发</a:t>
            </a:r>
            <a:r>
              <a:rPr lang="zh-CN" altLang="en-US">
                <a:solidFill>
                  <a:srgbClr val="000000"/>
                </a:solidFill>
                <a:latin typeface="微软雅黑" panose="020B0503020204020204" pitchFamily="34" charset="-122"/>
                <a:ea typeface="微软雅黑" panose="020B0503020204020204" pitchFamily="34" charset="-122"/>
              </a:rPr>
              <a:t>进行</a:t>
            </a:r>
            <a:r>
              <a:rPr lang="zh-CN" altLang="zh-CN">
                <a:solidFill>
                  <a:srgbClr val="000000"/>
                </a:solidFill>
                <a:latin typeface="微软雅黑" panose="020B0503020204020204" pitchFamily="34" charset="-122"/>
                <a:ea typeface="微软雅黑" panose="020B0503020204020204" pitchFamily="34" charset="-122"/>
              </a:rPr>
              <a:t>深度优先搜索</a:t>
            </a:r>
            <a:r>
              <a:rPr lang="en-US" altLang="zh-CN">
                <a:solidFill>
                  <a:srgbClr val="000000"/>
                </a:solidFill>
                <a:latin typeface="微软雅黑" panose="020B0503020204020204" pitchFamily="34" charset="-122"/>
                <a:ea typeface="微软雅黑" panose="020B0503020204020204" pitchFamily="34" charset="-122"/>
              </a:rPr>
              <a:t>—DFS(v) </a:t>
            </a:r>
            <a:r>
              <a:rPr lang="zh-CN" altLang="zh-CN">
                <a:solidFill>
                  <a:srgbClr val="000000"/>
                </a:solidFill>
                <a:latin typeface="微软雅黑" panose="020B0503020204020204" pitchFamily="34" charset="-122"/>
                <a:ea typeface="微软雅黑" panose="020B0503020204020204" pitchFamily="34" charset="-122"/>
              </a:rPr>
              <a:t>，首先访问初始顶点</a:t>
            </a:r>
            <a:r>
              <a:rPr lang="en-US" altLang="zh-CN">
                <a:solidFill>
                  <a:srgbClr val="000000"/>
                </a:solidFill>
                <a:latin typeface="微软雅黑" panose="020B0503020204020204" pitchFamily="34" charset="-122"/>
                <a:ea typeface="微软雅黑" panose="020B0503020204020204" pitchFamily="34" charset="-122"/>
              </a:rPr>
              <a:t>v</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然后选择一个与顶点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邻接且没被访问过的顶点</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为初始顶点，再从</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出发进行深度优先搜索</a:t>
            </a:r>
            <a:r>
              <a:rPr lang="en-US" altLang="zh-CN">
                <a:solidFill>
                  <a:srgbClr val="000000"/>
                </a:solidFill>
                <a:latin typeface="微软雅黑" panose="020B0503020204020204" pitchFamily="34" charset="-122"/>
                <a:ea typeface="微软雅黑" panose="020B0503020204020204" pitchFamily="34" charset="-122"/>
              </a:rPr>
              <a:t>—DFS(w)</a:t>
            </a:r>
            <a:r>
              <a:rPr lang="zh-CN" altLang="zh-CN">
                <a:solidFill>
                  <a:srgbClr val="000000"/>
                </a:solidFill>
                <a:latin typeface="微软雅黑" panose="020B0503020204020204" pitchFamily="34" charset="-122"/>
                <a:ea typeface="微软雅黑" panose="020B0503020204020204" pitchFamily="34" charset="-122"/>
              </a:rPr>
              <a:t>，直到图中与当前顶点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邻接的所有顶点都被访问过为止。</a:t>
            </a:r>
          </a:p>
        </p:txBody>
      </p:sp>
      <p:sp>
        <p:nvSpPr>
          <p:cNvPr id="5" name="TextBox 4"/>
          <p:cNvSpPr txBox="1"/>
          <p:nvPr/>
        </p:nvSpPr>
        <p:spPr>
          <a:xfrm>
            <a:off x="4129705" y="5626231"/>
            <a:ext cx="1357323"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rPr>
              <a:t>递归过程</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上箭头 5"/>
          <p:cNvSpPr/>
          <p:nvPr>
            <p:custDataLst>
              <p:tags r:id="rId2"/>
            </p:custDataLst>
          </p:nvPr>
        </p:nvSpPr>
        <p:spPr>
          <a:xfrm>
            <a:off x="4594053" y="5226781"/>
            <a:ext cx="214315" cy="285752"/>
          </a:xfrm>
          <a:prstGeom prst="up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8" name="文本框 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pic>
        <p:nvPicPr>
          <p:cNvPr id="4" name="图片 3" descr="卡通人物&#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49" y="1744155"/>
            <a:ext cx="3752851" cy="4029075"/>
          </a:xfrm>
          <a:prstGeom prst="rect">
            <a:avLst/>
          </a:prstGeom>
        </p:spPr>
      </p:pic>
    </p:spTree>
    <p:extLst>
      <p:ext uri="{BB962C8B-B14F-4D97-AF65-F5344CB8AC3E}">
        <p14:creationId xmlns:p14="http://schemas.microsoft.com/office/powerpoint/2010/main" val="1220768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bldLvl="0" animBg="1"/>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038676" y="1321933"/>
            <a:ext cx="10703645" cy="1014730"/>
          </a:xfrm>
          <a:prstGeom prst="rect">
            <a:avLst/>
          </a:prstGeom>
          <a:noFill/>
          <a:ln w="9525">
            <a:noFill/>
            <a:miter lim="800000"/>
          </a:ln>
        </p:spPr>
        <p:txBody>
          <a:bodyPr wrap="square">
            <a:spAutoFit/>
          </a:bodyPr>
          <a:lstStyle/>
          <a:p>
            <a:pPr indent="-342900">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图采用邻接表为存储结构，其深度优先遍历算法如下（其中，</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是起始点编号，</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全局</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custDataLst>
              <p:tags r:id="rId1"/>
            </p:custDataLst>
          </p:nvPr>
        </p:nvSpPr>
        <p:spPr>
          <a:xfrm>
            <a:off x="1397057" y="2501805"/>
            <a:ext cx="9576795" cy="3614799"/>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MAXV=100                       	#</a:t>
            </a:r>
            <a:r>
              <a:rPr lang="zh-CN" altLang="zh-CN" b="0">
                <a:solidFill>
                  <a:srgbClr val="000000"/>
                </a:solidFill>
                <a:latin typeface="微软雅黑" panose="020B0503020204020204" pitchFamily="34" charset="-122"/>
                <a:ea typeface="微软雅黑" panose="020B0503020204020204" pitchFamily="34" charset="-122"/>
              </a:rPr>
              <a:t>全局变量，表示最多顶点个数</a:t>
            </a: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visited=[0]*MAXV</a:t>
            </a:r>
            <a:endParaRPr lang="zh-CN" altLang="zh-CN" b="0">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def DFS(G,v):	                	#</a:t>
            </a:r>
            <a:r>
              <a:rPr lang="zh-CN" altLang="zh-CN" b="0">
                <a:solidFill>
                  <a:srgbClr val="000000"/>
                </a:solidFill>
                <a:latin typeface="微软雅黑" panose="020B0503020204020204" pitchFamily="34" charset="-122"/>
                <a:ea typeface="微软雅黑" panose="020B0503020204020204" pitchFamily="34" charset="-122"/>
              </a:rPr>
              <a:t>邻接表</a:t>
            </a:r>
            <a:r>
              <a:rPr lang="en-US" altLang="zh-CN" b="0">
                <a:solidFill>
                  <a:srgbClr val="000000"/>
                </a:solidFill>
                <a:latin typeface="微软雅黑" panose="020B0503020204020204" pitchFamily="34" charset="-122"/>
                <a:ea typeface="微软雅黑" panose="020B0503020204020204" pitchFamily="34" charset="-122"/>
              </a:rPr>
              <a:t>G</a:t>
            </a:r>
            <a:r>
              <a:rPr lang="zh-CN" altLang="zh-CN" b="0">
                <a:solidFill>
                  <a:srgbClr val="000000"/>
                </a:solidFill>
                <a:latin typeface="微软雅黑" panose="020B0503020204020204" pitchFamily="34" charset="-122"/>
                <a:ea typeface="微软雅黑" panose="020B0503020204020204" pitchFamily="34" charset="-122"/>
              </a:rPr>
              <a:t>中顶点</a:t>
            </a:r>
            <a:r>
              <a:rPr lang="en-US" altLang="zh-CN" b="0">
                <a:solidFill>
                  <a:srgbClr val="000000"/>
                </a:solidFill>
                <a:latin typeface="微软雅黑" panose="020B0503020204020204" pitchFamily="34" charset="-122"/>
                <a:ea typeface="微软雅黑" panose="020B0503020204020204" pitchFamily="34" charset="-122"/>
              </a:rPr>
              <a:t>v</a:t>
            </a:r>
            <a:r>
              <a:rPr lang="zh-CN" altLang="zh-CN" b="0">
                <a:solidFill>
                  <a:srgbClr val="000000"/>
                </a:solidFill>
                <a:latin typeface="微软雅黑" panose="020B0503020204020204" pitchFamily="34" charset="-122"/>
                <a:ea typeface="微软雅黑" panose="020B0503020204020204" pitchFamily="34" charset="-122"/>
              </a:rPr>
              <a:t>出发深度优先遍历</a:t>
            </a: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  print(v,end=' ')         		#</a:t>
            </a:r>
            <a:r>
              <a:rPr lang="zh-CN" altLang="zh-CN" b="0">
                <a:solidFill>
                  <a:srgbClr val="000000"/>
                </a:solidFill>
                <a:latin typeface="微软雅黑" panose="020B0503020204020204" pitchFamily="34" charset="-122"/>
                <a:ea typeface="微软雅黑" panose="020B0503020204020204" pitchFamily="34" charset="-122"/>
              </a:rPr>
              <a:t>访问顶点</a:t>
            </a:r>
            <a:r>
              <a:rPr lang="en-US" altLang="zh-CN" b="0">
                <a:solidFill>
                  <a:srgbClr val="000000"/>
                </a:solidFill>
                <a:latin typeface="微软雅黑" panose="020B0503020204020204" pitchFamily="34" charset="-122"/>
                <a:ea typeface="微软雅黑" panose="020B0503020204020204" pitchFamily="34" charset="-122"/>
              </a:rPr>
              <a:t>v</a:t>
            </a:r>
            <a:endParaRPr lang="zh-CN" altLang="zh-CN" b="0">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  visited[v]=1				#</a:t>
            </a:r>
            <a:r>
              <a:rPr lang="zh-CN" altLang="zh-CN" b="0">
                <a:solidFill>
                  <a:srgbClr val="000000"/>
                </a:solidFill>
                <a:latin typeface="微软雅黑" panose="020B0503020204020204" pitchFamily="34" charset="-122"/>
                <a:ea typeface="微软雅黑" panose="020B0503020204020204" pitchFamily="34" charset="-122"/>
              </a:rPr>
              <a:t>置已访问标记</a:t>
            </a: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  for j in range(len(G.adjlist[v])):#</a:t>
            </a:r>
            <a:r>
              <a:rPr lang="zh-CN" altLang="zh-CN" b="0">
                <a:solidFill>
                  <a:srgbClr val="000000"/>
                </a:solidFill>
                <a:latin typeface="微软雅黑" panose="020B0503020204020204" pitchFamily="34" charset="-122"/>
                <a:ea typeface="微软雅黑" panose="020B0503020204020204" pitchFamily="34" charset="-122"/>
              </a:rPr>
              <a:t>处理顶点</a:t>
            </a:r>
            <a:r>
              <a:rPr lang="en-US" altLang="zh-CN" b="0">
                <a:solidFill>
                  <a:srgbClr val="000000"/>
                </a:solidFill>
                <a:latin typeface="微软雅黑" panose="020B0503020204020204" pitchFamily="34" charset="-122"/>
                <a:ea typeface="微软雅黑" panose="020B0503020204020204" pitchFamily="34" charset="-122"/>
              </a:rPr>
              <a:t>v</a:t>
            </a:r>
            <a:r>
              <a:rPr lang="zh-CN" altLang="zh-CN" b="0">
                <a:solidFill>
                  <a:srgbClr val="000000"/>
                </a:solidFill>
                <a:latin typeface="微软雅黑" panose="020B0503020204020204" pitchFamily="34" charset="-122"/>
                <a:ea typeface="微软雅黑" panose="020B0503020204020204" pitchFamily="34" charset="-122"/>
              </a:rPr>
              <a:t>的所有出边顶点</a:t>
            </a: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    w=G.adjlist[v][j].adjvex        #</a:t>
            </a:r>
            <a:r>
              <a:rPr lang="zh-CN" altLang="zh-CN" b="0">
                <a:solidFill>
                  <a:srgbClr val="000000"/>
                </a:solidFill>
                <a:latin typeface="微软雅黑" panose="020B0503020204020204" pitchFamily="34" charset="-122"/>
                <a:ea typeface="微软雅黑" panose="020B0503020204020204" pitchFamily="34" charset="-122"/>
              </a:rPr>
              <a:t>取顶点</a:t>
            </a:r>
            <a:r>
              <a:rPr lang="en-US" altLang="zh-CN" b="0">
                <a:solidFill>
                  <a:srgbClr val="000000"/>
                </a:solidFill>
                <a:latin typeface="微软雅黑" panose="020B0503020204020204" pitchFamily="34" charset="-122"/>
                <a:ea typeface="微软雅黑" panose="020B0503020204020204" pitchFamily="34" charset="-122"/>
              </a:rPr>
              <a:t>v</a:t>
            </a:r>
            <a:r>
              <a:rPr lang="zh-CN" altLang="zh-CN" b="0">
                <a:solidFill>
                  <a:srgbClr val="000000"/>
                </a:solidFill>
                <a:latin typeface="微软雅黑" panose="020B0503020204020204" pitchFamily="34" charset="-122"/>
                <a:ea typeface="微软雅黑" panose="020B0503020204020204" pitchFamily="34" charset="-122"/>
              </a:rPr>
              <a:t>的第</a:t>
            </a:r>
            <a:r>
              <a:rPr lang="en-US" altLang="zh-CN" b="0">
                <a:solidFill>
                  <a:srgbClr val="000000"/>
                </a:solidFill>
                <a:latin typeface="微软雅黑" panose="020B0503020204020204" pitchFamily="34" charset="-122"/>
                <a:ea typeface="微软雅黑" panose="020B0503020204020204" pitchFamily="34" charset="-122"/>
              </a:rPr>
              <a:t>j</a:t>
            </a:r>
            <a:r>
              <a:rPr lang="zh-CN" altLang="zh-CN" b="0">
                <a:solidFill>
                  <a:srgbClr val="000000"/>
                </a:solidFill>
                <a:latin typeface="微软雅黑" panose="020B0503020204020204" pitchFamily="34" charset="-122"/>
                <a:ea typeface="微软雅黑" panose="020B0503020204020204" pitchFamily="34" charset="-122"/>
              </a:rPr>
              <a:t>个出边邻接点</a:t>
            </a:r>
            <a:r>
              <a:rPr lang="en-US" altLang="zh-CN" b="0">
                <a:solidFill>
                  <a:srgbClr val="000000"/>
                </a:solidFill>
                <a:latin typeface="微软雅黑" panose="020B0503020204020204" pitchFamily="34" charset="-122"/>
                <a:ea typeface="微软雅黑" panose="020B0503020204020204" pitchFamily="34" charset="-122"/>
              </a:rPr>
              <a:t>w</a:t>
            </a:r>
            <a:endParaRPr lang="zh-CN" altLang="zh-CN" b="0">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    if visited[w]==0:			#</a:t>
            </a:r>
            <a:r>
              <a:rPr lang="zh-CN" altLang="zh-CN" b="0">
                <a:solidFill>
                  <a:srgbClr val="000000"/>
                </a:solidFill>
                <a:latin typeface="微软雅黑" panose="020B0503020204020204" pitchFamily="34" charset="-122"/>
                <a:ea typeface="微软雅黑" panose="020B0503020204020204" pitchFamily="34" charset="-122"/>
              </a:rPr>
              <a:t>若</a:t>
            </a:r>
            <a:r>
              <a:rPr lang="en-US" altLang="zh-CN" b="0">
                <a:solidFill>
                  <a:srgbClr val="000000"/>
                </a:solidFill>
                <a:latin typeface="微软雅黑" panose="020B0503020204020204" pitchFamily="34" charset="-122"/>
                <a:ea typeface="微软雅黑" panose="020B0503020204020204" pitchFamily="34" charset="-122"/>
              </a:rPr>
              <a:t>w</a:t>
            </a:r>
            <a:r>
              <a:rPr lang="zh-CN" altLang="zh-CN" b="0">
                <a:solidFill>
                  <a:srgbClr val="000000"/>
                </a:solidFill>
                <a:latin typeface="微软雅黑" panose="020B0503020204020204" pitchFamily="34" charset="-122"/>
                <a:ea typeface="微软雅黑" panose="020B0503020204020204" pitchFamily="34" charset="-122"/>
              </a:rPr>
              <a:t>顶点未访问</a:t>
            </a:r>
          </a:p>
          <a:p>
            <a:pPr>
              <a:lnSpc>
                <a:spcPct val="120000"/>
              </a:lnSpc>
            </a:pPr>
            <a:r>
              <a:rPr lang="en-US" altLang="zh-CN" b="0">
                <a:solidFill>
                  <a:srgbClr val="000000"/>
                </a:solidFill>
                <a:latin typeface="微软雅黑" panose="020B0503020204020204" pitchFamily="34" charset="-122"/>
                <a:ea typeface="微软雅黑" panose="020B0503020204020204" pitchFamily="34" charset="-122"/>
              </a:rPr>
              <a:t>      	DFS(G,w)			#</a:t>
            </a:r>
            <a:r>
              <a:rPr lang="zh-CN" altLang="zh-CN" b="0">
                <a:solidFill>
                  <a:srgbClr val="000000"/>
                </a:solidFill>
                <a:latin typeface="微软雅黑" panose="020B0503020204020204" pitchFamily="34" charset="-122"/>
                <a:ea typeface="微软雅黑" panose="020B0503020204020204" pitchFamily="34" charset="-122"/>
              </a:rPr>
              <a:t>从</a:t>
            </a:r>
            <a:r>
              <a:rPr lang="en-US" altLang="zh-CN" b="0">
                <a:solidFill>
                  <a:srgbClr val="000000"/>
                </a:solidFill>
                <a:latin typeface="微软雅黑" panose="020B0503020204020204" pitchFamily="34" charset="-122"/>
                <a:ea typeface="微软雅黑" panose="020B0503020204020204" pitchFamily="34" charset="-122"/>
              </a:rPr>
              <a:t>w</a:t>
            </a:r>
            <a:r>
              <a:rPr lang="zh-CN" altLang="zh-CN" b="0">
                <a:solidFill>
                  <a:srgbClr val="000000"/>
                </a:solidFill>
                <a:latin typeface="微软雅黑" panose="020B0503020204020204" pitchFamily="34" charset="-122"/>
                <a:ea typeface="微软雅黑" panose="020B0503020204020204" pitchFamily="34" charset="-122"/>
              </a:rPr>
              <a:t>开始递归遍历</a:t>
            </a:r>
          </a:p>
        </p:txBody>
      </p:sp>
      <p:sp>
        <p:nvSpPr>
          <p:cNvPr id="6" name="TextBox 5"/>
          <p:cNvSpPr txBox="1"/>
          <p:nvPr/>
        </p:nvSpPr>
        <p:spPr>
          <a:xfrm>
            <a:off x="1723996" y="6285729"/>
            <a:ext cx="2857520"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文本框 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spTree>
    <p:extLst>
      <p:ext uri="{BB962C8B-B14F-4D97-AF65-F5344CB8AC3E}">
        <p14:creationId xmlns:p14="http://schemas.microsoft.com/office/powerpoint/2010/main" val="3122033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789759" y="1700393"/>
            <a:ext cx="8429684" cy="324167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DFS1(G,v):	              	#</a:t>
            </a:r>
            <a:r>
              <a:rPr lang="zh-CN" altLang="zh-CN">
                <a:solidFill>
                  <a:srgbClr val="000000"/>
                </a:solidFill>
                <a:latin typeface="微软雅黑" panose="020B0503020204020204" pitchFamily="34" charset="-122"/>
                <a:ea typeface="微软雅黑" panose="020B0503020204020204" pitchFamily="34" charset="-122"/>
              </a:rPr>
              <a:t>邻接表</a:t>
            </a:r>
            <a:r>
              <a:rPr lang="en-US" altLang="zh-CN">
                <a:solidFill>
                  <a:srgbClr val="000000"/>
                </a:solidFill>
                <a:latin typeface="微软雅黑" panose="020B0503020204020204" pitchFamily="34" charset="-122"/>
                <a:ea typeface="微软雅黑" panose="020B0503020204020204" pitchFamily="34" charset="-122"/>
              </a:rPr>
              <a:t>G</a:t>
            </a:r>
            <a:r>
              <a:rPr lang="zh-CN" altLang="zh-CN">
                <a:solidFill>
                  <a:srgbClr val="000000"/>
                </a:solidFill>
                <a:latin typeface="微软雅黑" panose="020B0503020204020204" pitchFamily="34" charset="-122"/>
                <a:ea typeface="微软雅黑" panose="020B0503020204020204" pitchFamily="34" charset="-122"/>
              </a:rPr>
              <a:t>中从顶点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出发的深度优先遍历</a:t>
            </a:r>
          </a:p>
          <a:p>
            <a:r>
              <a:rPr lang="en-US" altLang="zh-CN">
                <a:solidFill>
                  <a:srgbClr val="000000"/>
                </a:solidFill>
                <a:latin typeface="微软雅黑" panose="020B0503020204020204" pitchFamily="34" charset="-122"/>
                <a:ea typeface="微软雅黑" panose="020B0503020204020204" pitchFamily="34" charset="-122"/>
              </a:rPr>
              <a:t>  print(v,end=' ')		#</a:t>
            </a:r>
            <a:r>
              <a:rPr lang="zh-CN" altLang="zh-CN">
                <a:solidFill>
                  <a:srgbClr val="000000"/>
                </a:solidFill>
                <a:latin typeface="微软雅黑" panose="020B0503020204020204" pitchFamily="34" charset="-122"/>
                <a:ea typeface="微软雅黑" panose="020B0503020204020204" pitchFamily="34" charset="-122"/>
              </a:rPr>
              <a:t>访问顶点</a:t>
            </a:r>
            <a:r>
              <a:rPr lang="en-US" altLang="zh-CN">
                <a:solidFill>
                  <a:srgbClr val="000000"/>
                </a:solidFill>
                <a:latin typeface="微软雅黑" panose="020B0503020204020204" pitchFamily="34" charset="-122"/>
                <a:ea typeface="微软雅黑" panose="020B0503020204020204" pitchFamily="34" charset="-122"/>
              </a:rPr>
              <a:t>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visited[v]=1			#</a:t>
            </a:r>
            <a:r>
              <a:rPr lang="zh-CN" altLang="zh-CN">
                <a:solidFill>
                  <a:srgbClr val="000000"/>
                </a:solidFill>
                <a:latin typeface="微软雅黑" panose="020B0503020204020204" pitchFamily="34" charset="-122"/>
                <a:ea typeface="微软雅黑" panose="020B0503020204020204" pitchFamily="34" charset="-122"/>
              </a:rPr>
              <a:t>置已访问标记</a:t>
            </a:r>
          </a:p>
          <a:p>
            <a:r>
              <a:rPr lang="en-US" altLang="zh-CN">
                <a:solidFill>
                  <a:srgbClr val="000000"/>
                </a:solidFill>
                <a:latin typeface="微软雅黑" panose="020B0503020204020204" pitchFamily="34" charset="-122"/>
                <a:ea typeface="微软雅黑" panose="020B0503020204020204" pitchFamily="34" charset="-122"/>
              </a:rPr>
              <a:t>  for p in G.adjlist[v]: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的所有出边顶点</a:t>
            </a:r>
          </a:p>
          <a:p>
            <a:r>
              <a:rPr lang="en-US" altLang="zh-CN">
                <a:solidFill>
                  <a:srgbClr val="000000"/>
                </a:solidFill>
                <a:latin typeface="微软雅黑" panose="020B0503020204020204" pitchFamily="34" charset="-122"/>
                <a:ea typeface="微软雅黑" panose="020B0503020204020204" pitchFamily="34" charset="-122"/>
              </a:rPr>
              <a:t>    w=p.adjvex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的一个邻接点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visited[w]==0: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DFS1(G,w)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顶点未访问</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递归访问它</a:t>
            </a:r>
          </a:p>
        </p:txBody>
      </p:sp>
      <p:sp>
        <p:nvSpPr>
          <p:cNvPr id="6" name="TextBox 5"/>
          <p:cNvSpPr txBox="1"/>
          <p:nvPr/>
        </p:nvSpPr>
        <p:spPr>
          <a:xfrm>
            <a:off x="1506584" y="1700381"/>
            <a:ext cx="896901"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或者</a:t>
            </a:r>
          </a:p>
        </p:txBody>
      </p:sp>
      <p:sp>
        <p:nvSpPr>
          <p:cNvPr id="7" name="TextBox 6"/>
          <p:cNvSpPr txBox="1"/>
          <p:nvPr/>
        </p:nvSpPr>
        <p:spPr>
          <a:xfrm>
            <a:off x="2617489" y="5253739"/>
            <a:ext cx="8656075" cy="1090143"/>
          </a:xfrm>
          <a:prstGeom prst="rect">
            <a:avLst/>
          </a:prstGeom>
          <a:noFill/>
          <a:ln w="25400">
            <a:no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defPPr>
              <a:defRPr lang="zh-CN"/>
            </a:defPPr>
            <a:lvl1pPr marL="342900" indent="-342900">
              <a:lnSpc>
                <a:spcPts val="2800"/>
              </a:lnSpc>
              <a:spcBef>
                <a:spcPts val="1200"/>
              </a:spcBef>
              <a:buFont typeface="Wingdings" panose="05000000000000000000" pitchFamily="2" charset="2"/>
              <a:buChar char="n"/>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zh-CN" altLang="en-US">
                <a:solidFill>
                  <a:srgbClr val="000000"/>
                </a:solidFill>
                <a:latin typeface="微软雅黑" panose="020B0503020204020204" pitchFamily="34" charset="-122"/>
                <a:ea typeface="微软雅黑" panose="020B0503020204020204" pitchFamily="34" charset="-122"/>
              </a:rPr>
              <a:t>上述</a:t>
            </a:r>
            <a:r>
              <a:rPr lang="en-US" altLang="zh-CN">
                <a:solidFill>
                  <a:srgbClr val="000000"/>
                </a:solidFill>
                <a:latin typeface="微软雅黑" panose="020B0503020204020204" pitchFamily="34" charset="-122"/>
                <a:ea typeface="微软雅黑" panose="020B0503020204020204" pitchFamily="34" charset="-122"/>
              </a:rPr>
              <a:t>DFS</a:t>
            </a:r>
            <a:r>
              <a:rPr lang="zh-CN" altLang="en-US">
                <a:solidFill>
                  <a:srgbClr val="000000"/>
                </a:solidFill>
                <a:latin typeface="微软雅黑" panose="020B0503020204020204" pitchFamily="34" charset="-122"/>
                <a:ea typeface="微软雅黑" panose="020B0503020204020204" pitchFamily="34" charset="-122"/>
              </a:rPr>
              <a:t>和</a:t>
            </a:r>
            <a:r>
              <a:rPr lang="en-US" altLang="zh-CN">
                <a:solidFill>
                  <a:srgbClr val="000000"/>
                </a:solidFill>
                <a:latin typeface="微软雅黑" panose="020B0503020204020204" pitchFamily="34" charset="-122"/>
                <a:ea typeface="微软雅黑" panose="020B0503020204020204" pitchFamily="34" charset="-122"/>
              </a:rPr>
              <a:t>DFS1</a:t>
            </a:r>
            <a:r>
              <a:rPr lang="zh-CN" altLang="en-US">
                <a:solidFill>
                  <a:srgbClr val="000000"/>
                </a:solidFill>
                <a:latin typeface="微软雅黑" panose="020B0503020204020204" pitchFamily="34" charset="-122"/>
                <a:ea typeface="微软雅黑" panose="020B0503020204020204" pitchFamily="34" charset="-122"/>
              </a:rPr>
              <a:t>完全相同，仅仅遍历顶点</a:t>
            </a:r>
            <a:r>
              <a:rPr lang="en-US" altLang="zh-CN">
                <a:solidFill>
                  <a:srgbClr val="000000"/>
                </a:solidFill>
                <a:latin typeface="微软雅黑" panose="020B0503020204020204" pitchFamily="34" charset="-122"/>
                <a:ea typeface="微软雅黑" panose="020B0503020204020204" pitchFamily="34" charset="-122"/>
              </a:rPr>
              <a:t>v</a:t>
            </a:r>
            <a:r>
              <a:rPr lang="zh-CN" altLang="en-US">
                <a:solidFill>
                  <a:srgbClr val="000000"/>
                </a:solidFill>
                <a:latin typeface="微软雅黑" panose="020B0503020204020204" pitchFamily="34" charset="-122"/>
                <a:ea typeface="微软雅黑" panose="020B0503020204020204" pitchFamily="34" charset="-122"/>
              </a:rPr>
              <a:t>的邻接点的语法形式不同！</a:t>
            </a:r>
            <a:endParaRPr lang="en-US" altLang="zh-CN">
              <a:solidFill>
                <a:srgbClr val="000000"/>
              </a:solidFill>
              <a:latin typeface="微软雅黑" panose="020B0503020204020204" pitchFamily="34" charset="-122"/>
              <a:ea typeface="微软雅黑" panose="020B0503020204020204" pitchFamily="34" charset="-122"/>
            </a:endParaRPr>
          </a:p>
          <a:p>
            <a:r>
              <a:rPr lang="zh-CN" altLang="en-US">
                <a:solidFill>
                  <a:srgbClr val="000000"/>
                </a:solidFill>
                <a:latin typeface="微软雅黑" panose="020B0503020204020204" pitchFamily="34" charset="-122"/>
                <a:ea typeface="微软雅黑" panose="020B0503020204020204" pitchFamily="34" charset="-122"/>
              </a:rPr>
              <a:t>后面的图算法中主要采用</a:t>
            </a:r>
            <a:r>
              <a:rPr lang="en-US" altLang="zh-CN">
                <a:solidFill>
                  <a:srgbClr val="000000"/>
                </a:solidFill>
                <a:latin typeface="微软雅黑" panose="020B0503020204020204" pitchFamily="34" charset="-122"/>
                <a:ea typeface="微软雅黑" panose="020B0503020204020204" pitchFamily="34" charset="-122"/>
              </a:rPr>
              <a:t>DFS</a:t>
            </a:r>
            <a:r>
              <a:rPr lang="zh-CN" altLang="en-US">
                <a:solidFill>
                  <a:srgbClr val="000000"/>
                </a:solidFill>
                <a:latin typeface="微软雅黑" panose="020B0503020204020204" pitchFamily="34" charset="-122"/>
                <a:ea typeface="微软雅黑" panose="020B0503020204020204" pitchFamily="34" charset="-122"/>
              </a:rPr>
              <a:t>的形式。</a:t>
            </a:r>
          </a:p>
        </p:txBody>
      </p:sp>
      <p:sp>
        <p:nvSpPr>
          <p:cNvPr id="14" name="文本框 13"/>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15"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grpSp>
        <p:nvGrpSpPr>
          <p:cNvPr id="2" name="组合 1"/>
          <p:cNvGrpSpPr/>
          <p:nvPr/>
        </p:nvGrpSpPr>
        <p:grpSpPr>
          <a:xfrm>
            <a:off x="1506591" y="5281297"/>
            <a:ext cx="825995" cy="637367"/>
            <a:chOff x="1363010" y="5490007"/>
            <a:chExt cx="825995" cy="637367"/>
          </a:xfrm>
        </p:grpSpPr>
        <p:sp>
          <p:nvSpPr>
            <p:cNvPr id="17" name="椭圆 80"/>
            <p:cNvSpPr/>
            <p:nvPr>
              <p:custDataLst>
                <p:tags r:id="rId2"/>
              </p:custDataLst>
            </p:nvPr>
          </p:nvSpPr>
          <p:spPr bwMode="auto">
            <a:xfrm>
              <a:off x="1363010" y="5490007"/>
              <a:ext cx="825995" cy="637367"/>
            </a:xfrm>
            <a:prstGeom prst="ellipse">
              <a:avLst/>
            </a:prstGeom>
            <a:solidFill>
              <a:schemeClr val="accent3"/>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en-US" sz="5400" b="1" kern="0" dirty="0">
                <a:solidFill>
                  <a:srgbClr val="FFFFFF"/>
                </a:solidFill>
              </a:endParaRPr>
            </a:p>
          </p:txBody>
        </p:sp>
        <p:sp>
          <p:nvSpPr>
            <p:cNvPr id="18" name="文本框 14"/>
            <p:cNvSpPr txBox="1"/>
            <p:nvPr>
              <p:custDataLst>
                <p:tags r:id="rId3"/>
              </p:custDataLst>
            </p:nvPr>
          </p:nvSpPr>
          <p:spPr>
            <a:xfrm>
              <a:off x="1452567" y="5624024"/>
              <a:ext cx="646331" cy="369332"/>
            </a:xfrm>
            <a:prstGeom prst="rect">
              <a:avLst/>
            </a:prstGeom>
            <a:noFill/>
          </p:spPr>
          <p:txBody>
            <a:bodyPr wrap="none" rtlCol="0">
              <a:spAutoFit/>
            </a:bodyPr>
            <a:lstStyle/>
            <a:p>
              <a:r>
                <a:rPr lang="zh-CN" altLang="en-US" b="1">
                  <a:solidFill>
                    <a:schemeClr val="lt1"/>
                  </a:solidFill>
                  <a:latin typeface="微软雅黑" panose="020B0503020204020204" pitchFamily="34" charset="-122"/>
                  <a:ea typeface="微软雅黑" panose="020B0503020204020204" pitchFamily="34" charset="-122"/>
                </a:rPr>
                <a:t>说明</a:t>
              </a:r>
              <a:endParaRPr lang="zh-CN" altLang="en-US" b="1" dirty="0">
                <a:solidFill>
                  <a:schemeClr val="l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87231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163676" y="1237986"/>
            <a:ext cx="10266325" cy="1014730"/>
          </a:xfrm>
          <a:prstGeom prst="rect">
            <a:avLst/>
          </a:prstGeom>
          <a:noFill/>
          <a:ln w="9525">
            <a:noFill/>
            <a:miter lim="800000"/>
          </a:ln>
        </p:spPr>
        <p:txBody>
          <a:bodyPr wrap="square">
            <a:spAutoFit/>
          </a:bodyPr>
          <a:lstStyle>
            <a:defPPr>
              <a:defRPr lang="zh-CN"/>
            </a:defPPr>
            <a:lvl1pPr indent="-342900">
              <a:lnSpc>
                <a:spcPct val="150000"/>
              </a:lnSpc>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图采用邻接</a:t>
            </a:r>
            <a:r>
              <a:rPr lang="zh-CN" altLang="en-US">
                <a:solidFill>
                  <a:srgbClr val="000000"/>
                </a:solidFill>
                <a:latin typeface="微软雅黑" panose="020B0503020204020204" pitchFamily="34" charset="-122"/>
                <a:ea typeface="微软雅黑" panose="020B0503020204020204" pitchFamily="34" charset="-122"/>
              </a:rPr>
              <a:t>矩阵</a:t>
            </a:r>
            <a:r>
              <a:rPr lang="zh-CN" altLang="zh-CN">
                <a:solidFill>
                  <a:srgbClr val="000000"/>
                </a:solidFill>
                <a:latin typeface="微软雅黑" panose="020B0503020204020204" pitchFamily="34" charset="-122"/>
                <a:ea typeface="微软雅黑" panose="020B0503020204020204" pitchFamily="34" charset="-122"/>
              </a:rPr>
              <a:t>为存储结构，其深度优先遍历算法如下（其中，</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是起始点编号，</a:t>
            </a:r>
            <a:r>
              <a:rPr lang="en-US" altLang="zh-CN">
                <a:solidFill>
                  <a:srgbClr val="000000"/>
                </a:solidFill>
                <a:latin typeface="微软雅黑" panose="020B0503020204020204" pitchFamily="34" charset="-122"/>
                <a:ea typeface="微软雅黑" panose="020B0503020204020204" pitchFamily="34" charset="-122"/>
              </a:rPr>
              <a:t>visited</a:t>
            </a:r>
            <a:r>
              <a:rPr lang="zh-CN" altLang="zh-CN">
                <a:solidFill>
                  <a:srgbClr val="000000"/>
                </a:solidFill>
                <a:latin typeface="微软雅黑" panose="020B0503020204020204" pitchFamily="34" charset="-122"/>
                <a:ea typeface="微软雅黑" panose="020B0503020204020204" pitchFamily="34" charset="-122"/>
              </a:rPr>
              <a:t>是</a:t>
            </a:r>
            <a:r>
              <a:rPr lang="zh-CN" altLang="en-US">
                <a:solidFill>
                  <a:srgbClr val="000000"/>
                </a:solidFill>
                <a:latin typeface="微软雅黑" panose="020B0503020204020204" pitchFamily="34" charset="-122"/>
                <a:ea typeface="微软雅黑" panose="020B0503020204020204" pitchFamily="34" charset="-122"/>
              </a:rPr>
              <a:t>全局</a:t>
            </a:r>
            <a:r>
              <a:rPr lang="zh-CN" altLang="zh-CN">
                <a:solidFill>
                  <a:srgbClr val="000000"/>
                </a:solidFill>
                <a:latin typeface="微软雅黑" panose="020B0503020204020204" pitchFamily="34" charset="-122"/>
                <a:ea typeface="微软雅黑" panose="020B0503020204020204" pitchFamily="34" charset="-122"/>
              </a:rPr>
              <a:t>数组）：</a:t>
            </a:r>
            <a:endParaRPr lang="zh-CN" altLang="zh-CN" dirty="0">
              <a:solidFill>
                <a:srgbClr val="000000"/>
              </a:solidFill>
              <a:latin typeface="微软雅黑" panose="020B0503020204020204" pitchFamily="34" charset="-122"/>
              <a:ea typeface="微软雅黑" panose="020B0503020204020204" pitchFamily="34" charset="-122"/>
            </a:endParaRPr>
          </a:p>
        </p:txBody>
      </p:sp>
      <p:sp>
        <p:nvSpPr>
          <p:cNvPr id="5" name="TextBox 4"/>
          <p:cNvSpPr txBox="1"/>
          <p:nvPr>
            <p:custDataLst>
              <p:tags r:id="rId1"/>
            </p:custDataLst>
          </p:nvPr>
        </p:nvSpPr>
        <p:spPr>
          <a:xfrm>
            <a:off x="1656599" y="2336001"/>
            <a:ext cx="8429684" cy="3614799"/>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MAXV=100                    	#</a:t>
            </a:r>
            <a:r>
              <a:rPr lang="zh-CN" altLang="zh-CN">
                <a:solidFill>
                  <a:srgbClr val="000000"/>
                </a:solidFill>
                <a:latin typeface="微软雅黑" panose="020B0503020204020204" pitchFamily="34" charset="-122"/>
                <a:ea typeface="微软雅黑" panose="020B0503020204020204" pitchFamily="34" charset="-122"/>
              </a:rPr>
              <a:t>全局变量，表示最多顶点个数</a:t>
            </a:r>
          </a:p>
          <a:p>
            <a:r>
              <a:rPr lang="en-US" altLang="zh-CN">
                <a:solidFill>
                  <a:srgbClr val="000000"/>
                </a:solidFill>
                <a:latin typeface="微软雅黑" panose="020B0503020204020204" pitchFamily="34" charset="-122"/>
                <a:ea typeface="微软雅黑" panose="020B0503020204020204" pitchFamily="34" charset="-122"/>
              </a:rPr>
              <a:t>visited=[0]*MAXV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DFS(g,v):       	       	#</a:t>
            </a:r>
            <a:r>
              <a:rPr lang="zh-CN" altLang="zh-CN">
                <a:solidFill>
                  <a:srgbClr val="000000"/>
                </a:solidFill>
                <a:latin typeface="微软雅黑" panose="020B0503020204020204" pitchFamily="34" charset="-122"/>
                <a:ea typeface="微软雅黑" panose="020B0503020204020204" pitchFamily="34" charset="-122"/>
              </a:rPr>
              <a:t>邻接矩阵</a:t>
            </a:r>
            <a:r>
              <a:rPr lang="en-US" altLang="zh-CN">
                <a:solidFill>
                  <a:srgbClr val="000000"/>
                </a:solidFill>
                <a:latin typeface="微软雅黑" panose="020B0503020204020204" pitchFamily="34" charset="-122"/>
                <a:ea typeface="微软雅黑" panose="020B0503020204020204" pitchFamily="34" charset="-122"/>
              </a:rPr>
              <a:t>g</a:t>
            </a:r>
            <a:r>
              <a:rPr lang="zh-CN" altLang="zh-CN">
                <a:solidFill>
                  <a:srgbClr val="000000"/>
                </a:solidFill>
                <a:latin typeface="微软雅黑" panose="020B0503020204020204" pitchFamily="34" charset="-122"/>
                <a:ea typeface="微软雅黑" panose="020B0503020204020204" pitchFamily="34" charset="-122"/>
              </a:rPr>
              <a:t>中顶点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出发深度优先遍历</a:t>
            </a:r>
          </a:p>
          <a:p>
            <a:r>
              <a:rPr lang="en-US" altLang="zh-CN">
                <a:solidFill>
                  <a:srgbClr val="000000"/>
                </a:solidFill>
                <a:latin typeface="微软雅黑" panose="020B0503020204020204" pitchFamily="34" charset="-122"/>
                <a:ea typeface="微软雅黑" panose="020B0503020204020204" pitchFamily="34" charset="-122"/>
              </a:rPr>
              <a:t>  print(v,end=" ")		#</a:t>
            </a:r>
            <a:r>
              <a:rPr lang="zh-CN" altLang="zh-CN">
                <a:solidFill>
                  <a:srgbClr val="000000"/>
                </a:solidFill>
                <a:latin typeface="微软雅黑" panose="020B0503020204020204" pitchFamily="34" charset="-122"/>
                <a:ea typeface="微软雅黑" panose="020B0503020204020204" pitchFamily="34" charset="-122"/>
              </a:rPr>
              <a:t>访问顶点</a:t>
            </a:r>
            <a:r>
              <a:rPr lang="en-US" altLang="zh-CN">
                <a:solidFill>
                  <a:srgbClr val="000000"/>
                </a:solidFill>
                <a:latin typeface="微软雅黑" panose="020B0503020204020204" pitchFamily="34" charset="-122"/>
                <a:ea typeface="微软雅黑" panose="020B0503020204020204" pitchFamily="34" charset="-122"/>
              </a:rPr>
              <a:t>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visited[v]=1			#</a:t>
            </a:r>
            <a:r>
              <a:rPr lang="zh-CN" altLang="zh-CN">
                <a:solidFill>
                  <a:srgbClr val="000000"/>
                </a:solidFill>
                <a:latin typeface="微软雅黑" panose="020B0503020204020204" pitchFamily="34" charset="-122"/>
                <a:ea typeface="微软雅黑" panose="020B0503020204020204" pitchFamily="34" charset="-122"/>
              </a:rPr>
              <a:t>置已访问标记</a:t>
            </a:r>
          </a:p>
          <a:p>
            <a:r>
              <a:rPr lang="en-US" altLang="zh-CN">
                <a:solidFill>
                  <a:srgbClr val="000000"/>
                </a:solidFill>
                <a:latin typeface="微软雅黑" panose="020B0503020204020204" pitchFamily="34" charset="-122"/>
                <a:ea typeface="微软雅黑" panose="020B0503020204020204" pitchFamily="34" charset="-122"/>
              </a:rPr>
              <a:t>  for w in range(g.n):</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g.edges[v][w]!=0 and g.edges[v][w]!=INF: </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visited[w]==0:	#</a:t>
            </a:r>
            <a:r>
              <a:rPr lang="zh-CN" altLang="zh-CN">
                <a:solidFill>
                  <a:srgbClr val="000000"/>
                </a:solidFill>
                <a:latin typeface="微软雅黑" panose="020B0503020204020204" pitchFamily="34" charset="-122"/>
                <a:ea typeface="微软雅黑" panose="020B0503020204020204" pitchFamily="34" charset="-122"/>
              </a:rPr>
              <a:t>存在边</a:t>
            </a:r>
            <a:r>
              <a:rPr lang="en-US" altLang="zh-CN">
                <a:solidFill>
                  <a:srgbClr val="000000"/>
                </a:solidFill>
                <a:latin typeface="微软雅黑" panose="020B0503020204020204" pitchFamily="34" charset="-122"/>
                <a:ea typeface="微软雅黑" panose="020B0503020204020204" pitchFamily="34" charset="-122"/>
              </a:rPr>
              <a:t>&lt;v,w&gt;</a:t>
            </a:r>
            <a:r>
              <a:rPr lang="zh-CN" altLang="zh-CN">
                <a:solidFill>
                  <a:srgbClr val="000000"/>
                </a:solidFill>
                <a:latin typeface="微软雅黑" panose="020B0503020204020204" pitchFamily="34" charset="-122"/>
                <a:ea typeface="微软雅黑" panose="020B0503020204020204" pitchFamily="34" charset="-122"/>
              </a:rPr>
              <a:t>并且</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没有访问过</a:t>
            </a:r>
          </a:p>
          <a:p>
            <a:r>
              <a:rPr lang="en-US" altLang="zh-CN">
                <a:solidFill>
                  <a:srgbClr val="000000"/>
                </a:solidFill>
                <a:latin typeface="微软雅黑" panose="020B0503020204020204" pitchFamily="34" charset="-122"/>
                <a:ea typeface="微软雅黑" panose="020B0503020204020204" pitchFamily="34" charset="-122"/>
              </a:rPr>
              <a:t>           DFS(g,w)		#</a:t>
            </a:r>
            <a:r>
              <a:rPr lang="zh-CN" altLang="zh-CN">
                <a:solidFill>
                  <a:srgbClr val="000000"/>
                </a:solidFill>
                <a:latin typeface="微软雅黑" panose="020B0503020204020204" pitchFamily="34" charset="-122"/>
                <a:ea typeface="微软雅黑" panose="020B0503020204020204" pitchFamily="34" charset="-122"/>
              </a:rPr>
              <a:t>从</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开始递归遍历</a:t>
            </a:r>
          </a:p>
        </p:txBody>
      </p:sp>
      <p:sp>
        <p:nvSpPr>
          <p:cNvPr id="6" name="TextBox 5"/>
          <p:cNvSpPr txBox="1"/>
          <p:nvPr/>
        </p:nvSpPr>
        <p:spPr>
          <a:xfrm>
            <a:off x="1535780" y="6029292"/>
            <a:ext cx="2857520" cy="553998"/>
          </a:xfrm>
          <a:prstGeom prst="rect">
            <a:avLst/>
          </a:prstGeom>
          <a:noFill/>
          <a:ln w="9525">
            <a:noFill/>
            <a:miter lim="800000"/>
          </a:ln>
        </p:spPr>
        <p:txBody>
          <a:bodyPr wrap="square">
            <a:spAutoFit/>
          </a:bodyPr>
          <a:lstStyle>
            <a:defPPr>
              <a:defRPr lang="zh-CN"/>
            </a:defPPr>
            <a:lvl1pPr indent="-342900">
              <a:lnSpc>
                <a:spcPct val="150000"/>
              </a:lnSpc>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pitchFamily="34" charset="-122"/>
                <a:ea typeface="微软雅黑" panose="020B0503020204020204" pitchFamily="34" charset="-122"/>
              </a:rPr>
              <a:t>时间复杂度为</a:t>
            </a:r>
            <a:r>
              <a:rPr lang="en-US" altLang="zh-CN">
                <a:solidFill>
                  <a:srgbClr val="000000"/>
                </a:solidFill>
                <a:latin typeface="微软雅黑" panose="020B0503020204020204" pitchFamily="34" charset="-122"/>
                <a:ea typeface="微软雅黑" panose="020B0503020204020204" pitchFamily="34" charset="-122"/>
              </a:rPr>
              <a:t>O(n2)</a:t>
            </a:r>
            <a:r>
              <a:rPr lang="zh-CN" altLang="en-US">
                <a:solidFill>
                  <a:srgbClr val="000000"/>
                </a:solidFill>
                <a:latin typeface="微软雅黑" panose="020B0503020204020204" pitchFamily="34" charset="-122"/>
                <a:ea typeface="微软雅黑" panose="020B0503020204020204" pitchFamily="34" charset="-122"/>
              </a:rPr>
              <a:t>。</a:t>
            </a:r>
          </a:p>
        </p:txBody>
      </p:sp>
      <p:sp>
        <p:nvSpPr>
          <p:cNvPr id="8" name="文本框 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spTree>
    <p:extLst>
      <p:ext uri="{BB962C8B-B14F-4D97-AF65-F5344CB8AC3E}">
        <p14:creationId xmlns:p14="http://schemas.microsoft.com/office/powerpoint/2010/main" val="1661397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9" name="Rectangle 57"/>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3438" name="Rectangle 126"/>
          <p:cNvSpPr>
            <a:spLocks noChangeArrowheads="1"/>
          </p:cNvSpPr>
          <p:nvPr>
            <p:custDataLst>
              <p:tags r:id="rId2"/>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3437" name="AutoShape 125"/>
          <p:cNvSpPr>
            <a:spLocks noChangeAspect="1" noChangeArrowheads="1" noTextEdit="1"/>
          </p:cNvSpPr>
          <p:nvPr/>
        </p:nvSpPr>
        <p:spPr bwMode="auto">
          <a:xfrm>
            <a:off x="1801074" y="3854577"/>
            <a:ext cx="2682559" cy="2747328"/>
          </a:xfrm>
          <a:prstGeom prst="rect">
            <a:avLst/>
          </a:prstGeom>
          <a:noFill/>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36" name="Oval 124"/>
          <p:cNvSpPr>
            <a:spLocks noChangeArrowheads="1"/>
          </p:cNvSpPr>
          <p:nvPr>
            <p:custDataLst>
              <p:tags r:id="rId3"/>
            </p:custDataLst>
          </p:nvPr>
        </p:nvSpPr>
        <p:spPr bwMode="auto">
          <a:xfrm>
            <a:off x="3001867" y="4003067"/>
            <a:ext cx="336940" cy="36717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435" name="Oval 123"/>
          <p:cNvSpPr>
            <a:spLocks noChangeArrowheads="1"/>
          </p:cNvSpPr>
          <p:nvPr>
            <p:custDataLst>
              <p:tags r:id="rId4"/>
            </p:custDataLst>
          </p:nvPr>
        </p:nvSpPr>
        <p:spPr bwMode="auto">
          <a:xfrm>
            <a:off x="3001867" y="6043045"/>
            <a:ext cx="336940" cy="36717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3434" name="Oval 122"/>
          <p:cNvSpPr>
            <a:spLocks noChangeArrowheads="1"/>
          </p:cNvSpPr>
          <p:nvPr>
            <p:custDataLst>
              <p:tags r:id="rId5"/>
            </p:custDataLst>
          </p:nvPr>
        </p:nvSpPr>
        <p:spPr bwMode="auto">
          <a:xfrm>
            <a:off x="2067723" y="5061394"/>
            <a:ext cx="336940" cy="367174"/>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3433" name="Oval 121"/>
          <p:cNvSpPr>
            <a:spLocks noChangeArrowheads="1"/>
          </p:cNvSpPr>
          <p:nvPr>
            <p:custDataLst>
              <p:tags r:id="rId6"/>
            </p:custDataLst>
          </p:nvPr>
        </p:nvSpPr>
        <p:spPr bwMode="auto">
          <a:xfrm>
            <a:off x="3001867" y="5061394"/>
            <a:ext cx="336940" cy="36717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3432" name="Oval 120"/>
          <p:cNvSpPr>
            <a:spLocks noChangeArrowheads="1"/>
          </p:cNvSpPr>
          <p:nvPr>
            <p:custDataLst>
              <p:tags r:id="rId7"/>
            </p:custDataLst>
          </p:nvPr>
        </p:nvSpPr>
        <p:spPr bwMode="auto">
          <a:xfrm>
            <a:off x="3992167" y="5061394"/>
            <a:ext cx="336940" cy="36717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431" name="AutoShape 119"/>
          <p:cNvSpPr>
            <a:spLocks noChangeShapeType="1"/>
          </p:cNvSpPr>
          <p:nvPr>
            <p:custDataLst>
              <p:tags r:id="rId8"/>
            </p:custDataLst>
          </p:nvPr>
        </p:nvSpPr>
        <p:spPr bwMode="auto">
          <a:xfrm flipV="1">
            <a:off x="2310016" y="4270072"/>
            <a:ext cx="715997" cy="82074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30" name="AutoShape 118"/>
          <p:cNvSpPr>
            <a:spLocks noChangeShapeType="1"/>
          </p:cNvSpPr>
          <p:nvPr>
            <p:custDataLst>
              <p:tags r:id="rId9"/>
            </p:custDataLst>
          </p:nvPr>
        </p:nvSpPr>
        <p:spPr bwMode="auto">
          <a:xfrm>
            <a:off x="2394253" y="5244981"/>
            <a:ext cx="612323" cy="108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9" name="Oval 117"/>
          <p:cNvSpPr>
            <a:spLocks noChangeArrowheads="1"/>
          </p:cNvSpPr>
          <p:nvPr>
            <p:custDataLst>
              <p:tags r:id="rId10"/>
            </p:custDataLst>
          </p:nvPr>
        </p:nvSpPr>
        <p:spPr bwMode="auto">
          <a:xfrm>
            <a:off x="3992167" y="4003067"/>
            <a:ext cx="336940" cy="36717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428" name="AutoShape 116"/>
          <p:cNvSpPr>
            <a:spLocks noChangeShapeType="1"/>
          </p:cNvSpPr>
          <p:nvPr>
            <p:custDataLst>
              <p:tags r:id="rId11"/>
            </p:custDataLst>
          </p:nvPr>
        </p:nvSpPr>
        <p:spPr bwMode="auto">
          <a:xfrm>
            <a:off x="3328403" y="4190531"/>
            <a:ext cx="673879" cy="108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7" name="AutoShape 115"/>
          <p:cNvSpPr>
            <a:spLocks noChangeShapeType="1"/>
          </p:cNvSpPr>
          <p:nvPr>
            <p:custDataLst>
              <p:tags r:id="rId12"/>
            </p:custDataLst>
          </p:nvPr>
        </p:nvSpPr>
        <p:spPr bwMode="auto">
          <a:xfrm flipV="1">
            <a:off x="3274112" y="4341200"/>
            <a:ext cx="784033" cy="826142"/>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6" name="AutoShape 114"/>
          <p:cNvSpPr>
            <a:spLocks noChangeShapeType="1"/>
          </p:cNvSpPr>
          <p:nvPr>
            <p:custDataLst>
              <p:tags r:id="rId13"/>
            </p:custDataLst>
          </p:nvPr>
        </p:nvSpPr>
        <p:spPr bwMode="auto">
          <a:xfrm>
            <a:off x="3185455" y="5459358"/>
            <a:ext cx="1080" cy="61447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5" name="AutoShape 113"/>
          <p:cNvSpPr>
            <a:spLocks noChangeShapeType="1"/>
          </p:cNvSpPr>
          <p:nvPr>
            <p:custDataLst>
              <p:tags r:id="rId14"/>
            </p:custDataLst>
          </p:nvPr>
        </p:nvSpPr>
        <p:spPr bwMode="auto">
          <a:xfrm>
            <a:off x="3327517" y="5244981"/>
            <a:ext cx="673879" cy="108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4" name="AutoShape 112"/>
          <p:cNvSpPr>
            <a:spLocks noChangeShapeType="1"/>
          </p:cNvSpPr>
          <p:nvPr>
            <p:custDataLst>
              <p:tags r:id="rId15"/>
            </p:custDataLst>
          </p:nvPr>
        </p:nvSpPr>
        <p:spPr bwMode="auto">
          <a:xfrm flipV="1">
            <a:off x="3274841" y="5353873"/>
            <a:ext cx="755955" cy="75270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3" name="Freeform 111"/>
          <p:cNvSpPr/>
          <p:nvPr/>
        </p:nvSpPr>
        <p:spPr bwMode="auto">
          <a:xfrm>
            <a:off x="1763179" y="3863229"/>
            <a:ext cx="2657720" cy="1442779"/>
          </a:xfrm>
          <a:custGeom>
            <a:avLst/>
            <a:gdLst/>
            <a:ahLst/>
            <a:cxnLst>
              <a:cxn ang="0">
                <a:pos x="0" y="1308"/>
              </a:cxn>
              <a:cxn ang="0">
                <a:pos x="187" y="1308"/>
              </a:cxn>
              <a:cxn ang="0">
                <a:pos x="234" y="1138"/>
              </a:cxn>
              <a:cxn ang="0">
                <a:pos x="383" y="1042"/>
              </a:cxn>
              <a:cxn ang="0">
                <a:pos x="562" y="986"/>
              </a:cxn>
              <a:cxn ang="0">
                <a:pos x="954" y="556"/>
              </a:cxn>
              <a:cxn ang="0">
                <a:pos x="1056" y="328"/>
              </a:cxn>
              <a:cxn ang="0">
                <a:pos x="1234" y="41"/>
              </a:cxn>
              <a:cxn ang="0">
                <a:pos x="1468" y="79"/>
              </a:cxn>
              <a:cxn ang="0">
                <a:pos x="1692" y="228"/>
              </a:cxn>
              <a:cxn ang="0">
                <a:pos x="2001" y="210"/>
              </a:cxn>
              <a:cxn ang="0">
                <a:pos x="2197" y="41"/>
              </a:cxn>
              <a:cxn ang="0">
                <a:pos x="2390" y="107"/>
              </a:cxn>
              <a:cxn ang="0">
                <a:pos x="2450" y="406"/>
              </a:cxn>
              <a:cxn ang="0">
                <a:pos x="2321" y="580"/>
              </a:cxn>
            </a:cxnLst>
            <a:rect l="0" t="0" r="r" b="b"/>
            <a:pathLst>
              <a:path w="2461" h="1336">
                <a:moveTo>
                  <a:pt x="0" y="1308"/>
                </a:moveTo>
                <a:cubicBezTo>
                  <a:pt x="74" y="1322"/>
                  <a:pt x="148" y="1336"/>
                  <a:pt x="187" y="1308"/>
                </a:cubicBezTo>
                <a:cubicBezTo>
                  <a:pt x="226" y="1280"/>
                  <a:pt x="201" y="1182"/>
                  <a:pt x="234" y="1138"/>
                </a:cubicBezTo>
                <a:cubicBezTo>
                  <a:pt x="267" y="1094"/>
                  <a:pt x="328" y="1067"/>
                  <a:pt x="383" y="1042"/>
                </a:cubicBezTo>
                <a:cubicBezTo>
                  <a:pt x="438" y="1017"/>
                  <a:pt x="467" y="1067"/>
                  <a:pt x="562" y="986"/>
                </a:cubicBezTo>
                <a:cubicBezTo>
                  <a:pt x="657" y="905"/>
                  <a:pt x="872" y="666"/>
                  <a:pt x="954" y="556"/>
                </a:cubicBezTo>
                <a:cubicBezTo>
                  <a:pt x="1036" y="446"/>
                  <a:pt x="1009" y="414"/>
                  <a:pt x="1056" y="328"/>
                </a:cubicBezTo>
                <a:cubicBezTo>
                  <a:pt x="1103" y="242"/>
                  <a:pt x="1165" y="82"/>
                  <a:pt x="1234" y="41"/>
                </a:cubicBezTo>
                <a:cubicBezTo>
                  <a:pt x="1303" y="0"/>
                  <a:pt x="1392" y="48"/>
                  <a:pt x="1468" y="79"/>
                </a:cubicBezTo>
                <a:cubicBezTo>
                  <a:pt x="1544" y="110"/>
                  <a:pt x="1603" y="206"/>
                  <a:pt x="1692" y="228"/>
                </a:cubicBezTo>
                <a:cubicBezTo>
                  <a:pt x="1781" y="250"/>
                  <a:pt x="1917" y="241"/>
                  <a:pt x="2001" y="210"/>
                </a:cubicBezTo>
                <a:cubicBezTo>
                  <a:pt x="2085" y="179"/>
                  <a:pt x="2132" y="58"/>
                  <a:pt x="2197" y="41"/>
                </a:cubicBezTo>
                <a:cubicBezTo>
                  <a:pt x="2262" y="24"/>
                  <a:pt x="2348" y="46"/>
                  <a:pt x="2390" y="107"/>
                </a:cubicBezTo>
                <a:cubicBezTo>
                  <a:pt x="2432" y="168"/>
                  <a:pt x="2461" y="327"/>
                  <a:pt x="2450" y="406"/>
                </a:cubicBezTo>
                <a:cubicBezTo>
                  <a:pt x="2439" y="485"/>
                  <a:pt x="2348" y="544"/>
                  <a:pt x="2321" y="580"/>
                </a:cubicBezTo>
              </a:path>
            </a:pathLst>
          </a:custGeom>
          <a:noFill/>
          <a:ln w="28575">
            <a:solidFill>
              <a:srgbClr val="FF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2" name="Freeform 110"/>
          <p:cNvSpPr/>
          <p:nvPr/>
        </p:nvSpPr>
        <p:spPr bwMode="auto">
          <a:xfrm>
            <a:off x="2515900" y="4334076"/>
            <a:ext cx="1751655" cy="811023"/>
          </a:xfrm>
          <a:custGeom>
            <a:avLst/>
            <a:gdLst/>
            <a:ahLst/>
            <a:cxnLst>
              <a:cxn ang="0">
                <a:pos x="1622" y="148"/>
              </a:cxn>
              <a:cxn ang="0">
                <a:pos x="1409" y="157"/>
              </a:cxn>
              <a:cxn ang="0">
                <a:pos x="1211" y="17"/>
              </a:cxn>
              <a:cxn ang="0">
                <a:pos x="840" y="57"/>
              </a:cxn>
              <a:cxn ang="0">
                <a:pos x="622" y="157"/>
              </a:cxn>
              <a:cxn ang="0">
                <a:pos x="446" y="185"/>
              </a:cxn>
              <a:cxn ang="0">
                <a:pos x="0" y="751"/>
              </a:cxn>
            </a:cxnLst>
            <a:rect l="0" t="0" r="r" b="b"/>
            <a:pathLst>
              <a:path w="1622" h="751">
                <a:moveTo>
                  <a:pt x="1622" y="148"/>
                </a:moveTo>
                <a:cubicBezTo>
                  <a:pt x="1587" y="148"/>
                  <a:pt x="1477" y="179"/>
                  <a:pt x="1409" y="157"/>
                </a:cubicBezTo>
                <a:cubicBezTo>
                  <a:pt x="1341" y="135"/>
                  <a:pt x="1306" y="34"/>
                  <a:pt x="1211" y="17"/>
                </a:cubicBezTo>
                <a:cubicBezTo>
                  <a:pt x="1116" y="0"/>
                  <a:pt x="938" y="34"/>
                  <a:pt x="840" y="57"/>
                </a:cubicBezTo>
                <a:cubicBezTo>
                  <a:pt x="742" y="80"/>
                  <a:pt x="688" y="136"/>
                  <a:pt x="622" y="157"/>
                </a:cubicBezTo>
                <a:cubicBezTo>
                  <a:pt x="556" y="178"/>
                  <a:pt x="550" y="86"/>
                  <a:pt x="446" y="185"/>
                </a:cubicBezTo>
                <a:cubicBezTo>
                  <a:pt x="342" y="284"/>
                  <a:pt x="93" y="633"/>
                  <a:pt x="0" y="751"/>
                </a:cubicBezTo>
              </a:path>
            </a:pathLst>
          </a:custGeom>
          <a:noFill/>
          <a:ln w="28575">
            <a:solidFill>
              <a:srgbClr val="FF0000"/>
            </a:solidFill>
            <a:prstDash val="dash"/>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1" name="AutoShape 109"/>
          <p:cNvSpPr>
            <a:spLocks noChangeShapeType="1"/>
          </p:cNvSpPr>
          <p:nvPr/>
        </p:nvSpPr>
        <p:spPr bwMode="auto">
          <a:xfrm flipH="1" flipV="1">
            <a:off x="1897091" y="5152659"/>
            <a:ext cx="192228" cy="49677"/>
          </a:xfrm>
          <a:prstGeom prst="straightConnector1">
            <a:avLst/>
          </a:prstGeom>
          <a:noFill/>
          <a:ln w="38100">
            <a:solidFill>
              <a:srgbClr val="0099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20" name="AutoShape 108"/>
          <p:cNvSpPr>
            <a:spLocks noChangeShapeType="1"/>
          </p:cNvSpPr>
          <p:nvPr/>
        </p:nvSpPr>
        <p:spPr bwMode="auto">
          <a:xfrm flipH="1" flipV="1">
            <a:off x="2846355" y="4099723"/>
            <a:ext cx="192228" cy="49677"/>
          </a:xfrm>
          <a:prstGeom prst="straightConnector1">
            <a:avLst/>
          </a:prstGeom>
          <a:noFill/>
          <a:ln w="38100">
            <a:solidFill>
              <a:srgbClr val="0099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9" name="AutoShape 107"/>
          <p:cNvSpPr>
            <a:spLocks noChangeShapeType="1"/>
          </p:cNvSpPr>
          <p:nvPr/>
        </p:nvSpPr>
        <p:spPr bwMode="auto">
          <a:xfrm flipH="1" flipV="1">
            <a:off x="3938168" y="3902094"/>
            <a:ext cx="128512" cy="170628"/>
          </a:xfrm>
          <a:prstGeom prst="straightConnector1">
            <a:avLst/>
          </a:prstGeom>
          <a:noFill/>
          <a:ln w="38100">
            <a:solidFill>
              <a:srgbClr val="0099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8" name="AutoShape 106"/>
          <p:cNvSpPr>
            <a:spLocks noChangeShapeType="1"/>
          </p:cNvSpPr>
          <p:nvPr/>
        </p:nvSpPr>
        <p:spPr bwMode="auto">
          <a:xfrm flipH="1" flipV="1">
            <a:off x="4283747" y="5420468"/>
            <a:ext cx="128512" cy="231104"/>
          </a:xfrm>
          <a:prstGeom prst="straightConnector1">
            <a:avLst/>
          </a:prstGeom>
          <a:noFill/>
          <a:ln w="38100">
            <a:solidFill>
              <a:srgbClr val="0099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7" name="AutoShape 105"/>
          <p:cNvSpPr>
            <a:spLocks noChangeShapeType="1"/>
          </p:cNvSpPr>
          <p:nvPr/>
        </p:nvSpPr>
        <p:spPr bwMode="auto">
          <a:xfrm>
            <a:off x="3184375" y="4837308"/>
            <a:ext cx="1080" cy="251622"/>
          </a:xfrm>
          <a:prstGeom prst="straightConnector1">
            <a:avLst/>
          </a:prstGeom>
          <a:noFill/>
          <a:ln w="38100">
            <a:solidFill>
              <a:srgbClr val="0099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6" name="AutoShape 104"/>
          <p:cNvSpPr>
            <a:spLocks noChangeShapeType="1"/>
          </p:cNvSpPr>
          <p:nvPr/>
        </p:nvSpPr>
        <p:spPr bwMode="auto">
          <a:xfrm flipH="1" flipV="1">
            <a:off x="3311807" y="6399959"/>
            <a:ext cx="129592" cy="177108"/>
          </a:xfrm>
          <a:prstGeom prst="straightConnector1">
            <a:avLst/>
          </a:prstGeom>
          <a:noFill/>
          <a:ln w="38100">
            <a:solidFill>
              <a:srgbClr val="0099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5" name="Freeform 103"/>
          <p:cNvSpPr/>
          <p:nvPr/>
        </p:nvSpPr>
        <p:spPr bwMode="auto">
          <a:xfrm>
            <a:off x="1763181" y="5343806"/>
            <a:ext cx="1149051" cy="181427"/>
          </a:xfrm>
          <a:custGeom>
            <a:avLst/>
            <a:gdLst/>
            <a:ahLst/>
            <a:cxnLst>
              <a:cxn ang="0">
                <a:pos x="1064" y="29"/>
              </a:cxn>
              <a:cxn ang="0">
                <a:pos x="767" y="15"/>
              </a:cxn>
              <a:cxn ang="0">
                <a:pos x="627" y="121"/>
              </a:cxn>
              <a:cxn ang="0">
                <a:pos x="405" y="158"/>
              </a:cxn>
              <a:cxn ang="0">
                <a:pos x="210" y="60"/>
              </a:cxn>
              <a:cxn ang="0">
                <a:pos x="0" y="67"/>
              </a:cxn>
            </a:cxnLst>
            <a:rect l="0" t="0" r="r" b="b"/>
            <a:pathLst>
              <a:path w="1064" h="168">
                <a:moveTo>
                  <a:pt x="1064" y="29"/>
                </a:moveTo>
                <a:cubicBezTo>
                  <a:pt x="952" y="14"/>
                  <a:pt x="840" y="0"/>
                  <a:pt x="767" y="15"/>
                </a:cubicBezTo>
                <a:cubicBezTo>
                  <a:pt x="694" y="30"/>
                  <a:pt x="687" y="97"/>
                  <a:pt x="627" y="121"/>
                </a:cubicBezTo>
                <a:cubicBezTo>
                  <a:pt x="567" y="145"/>
                  <a:pt x="474" y="168"/>
                  <a:pt x="405" y="158"/>
                </a:cubicBezTo>
                <a:cubicBezTo>
                  <a:pt x="336" y="148"/>
                  <a:pt x="277" y="75"/>
                  <a:pt x="210" y="60"/>
                </a:cubicBezTo>
                <a:cubicBezTo>
                  <a:pt x="143" y="45"/>
                  <a:pt x="44" y="66"/>
                  <a:pt x="0" y="67"/>
                </a:cubicBezTo>
              </a:path>
            </a:pathLst>
          </a:custGeom>
          <a:noFill/>
          <a:ln w="28575">
            <a:solidFill>
              <a:srgbClr val="FF0000"/>
            </a:solidFill>
            <a:prstDash val="dash"/>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4" name="Freeform 102"/>
          <p:cNvSpPr/>
          <p:nvPr/>
        </p:nvSpPr>
        <p:spPr bwMode="auto">
          <a:xfrm>
            <a:off x="2515896" y="4978791"/>
            <a:ext cx="1905005" cy="609077"/>
          </a:xfrm>
          <a:custGeom>
            <a:avLst/>
            <a:gdLst/>
            <a:ahLst/>
            <a:cxnLst>
              <a:cxn ang="0">
                <a:pos x="0" y="161"/>
              </a:cxn>
              <a:cxn ang="0">
                <a:pos x="342" y="167"/>
              </a:cxn>
              <a:cxn ang="0">
                <a:pos x="484" y="102"/>
              </a:cxn>
              <a:cxn ang="0">
                <a:pos x="627" y="9"/>
              </a:cxn>
              <a:cxn ang="0">
                <a:pos x="762" y="69"/>
              </a:cxn>
              <a:cxn ang="0">
                <a:pos x="873" y="161"/>
              </a:cxn>
              <a:cxn ang="0">
                <a:pos x="1317" y="161"/>
              </a:cxn>
              <a:cxn ang="0">
                <a:pos x="1519" y="4"/>
              </a:cxn>
              <a:cxn ang="0">
                <a:pos x="1730" y="137"/>
              </a:cxn>
              <a:cxn ang="0">
                <a:pos x="1722" y="444"/>
              </a:cxn>
              <a:cxn ang="0">
                <a:pos x="1520" y="564"/>
              </a:cxn>
              <a:cxn ang="0">
                <a:pos x="1317" y="445"/>
              </a:cxn>
              <a:cxn ang="0">
                <a:pos x="1253" y="405"/>
              </a:cxn>
            </a:cxnLst>
            <a:rect l="0" t="0" r="r" b="b"/>
            <a:pathLst>
              <a:path w="1764" h="564">
                <a:moveTo>
                  <a:pt x="0" y="161"/>
                </a:moveTo>
                <a:cubicBezTo>
                  <a:pt x="57" y="162"/>
                  <a:pt x="261" y="177"/>
                  <a:pt x="342" y="167"/>
                </a:cubicBezTo>
                <a:cubicBezTo>
                  <a:pt x="423" y="157"/>
                  <a:pt x="436" y="128"/>
                  <a:pt x="484" y="102"/>
                </a:cubicBezTo>
                <a:cubicBezTo>
                  <a:pt x="532" y="76"/>
                  <a:pt x="581" y="14"/>
                  <a:pt x="627" y="9"/>
                </a:cubicBezTo>
                <a:cubicBezTo>
                  <a:pt x="673" y="4"/>
                  <a:pt x="721" y="44"/>
                  <a:pt x="762" y="69"/>
                </a:cubicBezTo>
                <a:cubicBezTo>
                  <a:pt x="803" y="94"/>
                  <a:pt x="781" y="146"/>
                  <a:pt x="873" y="161"/>
                </a:cubicBezTo>
                <a:cubicBezTo>
                  <a:pt x="965" y="176"/>
                  <a:pt x="1209" y="187"/>
                  <a:pt x="1317" y="161"/>
                </a:cubicBezTo>
                <a:cubicBezTo>
                  <a:pt x="1425" y="135"/>
                  <a:pt x="1450" y="8"/>
                  <a:pt x="1519" y="4"/>
                </a:cubicBezTo>
                <a:cubicBezTo>
                  <a:pt x="1588" y="0"/>
                  <a:pt x="1696" y="64"/>
                  <a:pt x="1730" y="137"/>
                </a:cubicBezTo>
                <a:cubicBezTo>
                  <a:pt x="1764" y="210"/>
                  <a:pt x="1757" y="373"/>
                  <a:pt x="1722" y="444"/>
                </a:cubicBezTo>
                <a:cubicBezTo>
                  <a:pt x="1687" y="515"/>
                  <a:pt x="1587" y="564"/>
                  <a:pt x="1520" y="564"/>
                </a:cubicBezTo>
                <a:cubicBezTo>
                  <a:pt x="1453" y="564"/>
                  <a:pt x="1361" y="471"/>
                  <a:pt x="1317" y="445"/>
                </a:cubicBezTo>
                <a:cubicBezTo>
                  <a:pt x="1273" y="419"/>
                  <a:pt x="1266" y="413"/>
                  <a:pt x="1253" y="405"/>
                </a:cubicBezTo>
              </a:path>
            </a:pathLst>
          </a:custGeom>
          <a:noFill/>
          <a:ln w="28575">
            <a:solidFill>
              <a:srgbClr val="FF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3" name="AutoShape 101"/>
          <p:cNvSpPr>
            <a:spLocks noChangeShapeType="1"/>
          </p:cNvSpPr>
          <p:nvPr/>
        </p:nvSpPr>
        <p:spPr bwMode="auto">
          <a:xfrm>
            <a:off x="3438159" y="5393469"/>
            <a:ext cx="403896" cy="1080"/>
          </a:xfrm>
          <a:prstGeom prst="straightConnector1">
            <a:avLst/>
          </a:prstGeom>
          <a:noFill/>
          <a:ln w="28575">
            <a:solidFill>
              <a:srgbClr val="FF0000"/>
            </a:solidFill>
            <a:prstDash val="dash"/>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2" name="Freeform 100"/>
          <p:cNvSpPr/>
          <p:nvPr/>
        </p:nvSpPr>
        <p:spPr bwMode="auto">
          <a:xfrm>
            <a:off x="2942469" y="5395642"/>
            <a:ext cx="494611" cy="1163079"/>
          </a:xfrm>
          <a:custGeom>
            <a:avLst/>
            <a:gdLst/>
            <a:ahLst/>
            <a:cxnLst>
              <a:cxn ang="0">
                <a:pos x="443" y="0"/>
              </a:cxn>
              <a:cxn ang="0">
                <a:pos x="327" y="166"/>
              </a:cxn>
              <a:cxn ang="0">
                <a:pos x="331" y="463"/>
              </a:cxn>
              <a:cxn ang="0">
                <a:pos x="368" y="576"/>
              </a:cxn>
              <a:cxn ang="0">
                <a:pos x="443" y="876"/>
              </a:cxn>
              <a:cxn ang="0">
                <a:pos x="278" y="1048"/>
              </a:cxn>
              <a:cxn ang="0">
                <a:pos x="158" y="1048"/>
              </a:cxn>
              <a:cxn ang="0">
                <a:pos x="38" y="966"/>
              </a:cxn>
              <a:cxn ang="0">
                <a:pos x="0" y="823"/>
              </a:cxn>
            </a:cxnLst>
            <a:rect l="0" t="0" r="r" b="b"/>
            <a:pathLst>
              <a:path w="458" h="1077">
                <a:moveTo>
                  <a:pt x="443" y="0"/>
                </a:moveTo>
                <a:cubicBezTo>
                  <a:pt x="394" y="38"/>
                  <a:pt x="346" y="89"/>
                  <a:pt x="327" y="166"/>
                </a:cubicBezTo>
                <a:cubicBezTo>
                  <a:pt x="308" y="243"/>
                  <a:pt x="324" y="395"/>
                  <a:pt x="331" y="463"/>
                </a:cubicBezTo>
                <a:cubicBezTo>
                  <a:pt x="338" y="531"/>
                  <a:pt x="349" y="507"/>
                  <a:pt x="368" y="576"/>
                </a:cubicBezTo>
                <a:cubicBezTo>
                  <a:pt x="387" y="645"/>
                  <a:pt x="458" y="797"/>
                  <a:pt x="443" y="876"/>
                </a:cubicBezTo>
                <a:cubicBezTo>
                  <a:pt x="428" y="955"/>
                  <a:pt x="326" y="1019"/>
                  <a:pt x="278" y="1048"/>
                </a:cubicBezTo>
                <a:cubicBezTo>
                  <a:pt x="230" y="1077"/>
                  <a:pt x="198" y="1062"/>
                  <a:pt x="158" y="1048"/>
                </a:cubicBezTo>
                <a:cubicBezTo>
                  <a:pt x="118" y="1034"/>
                  <a:pt x="64" y="1003"/>
                  <a:pt x="38" y="966"/>
                </a:cubicBezTo>
                <a:cubicBezTo>
                  <a:pt x="12" y="929"/>
                  <a:pt x="8" y="853"/>
                  <a:pt x="0" y="823"/>
                </a:cubicBezTo>
              </a:path>
            </a:pathLst>
          </a:custGeom>
          <a:noFill/>
          <a:ln w="28575">
            <a:solidFill>
              <a:srgbClr val="FF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3411" name="Freeform 99"/>
          <p:cNvSpPr/>
          <p:nvPr/>
        </p:nvSpPr>
        <p:spPr bwMode="auto">
          <a:xfrm>
            <a:off x="2938158" y="5377271"/>
            <a:ext cx="117713" cy="888778"/>
          </a:xfrm>
          <a:custGeom>
            <a:avLst/>
            <a:gdLst/>
            <a:ahLst/>
            <a:cxnLst>
              <a:cxn ang="0">
                <a:pos x="0" y="823"/>
              </a:cxn>
              <a:cxn ang="0">
                <a:pos x="67" y="524"/>
              </a:cxn>
              <a:cxn ang="0">
                <a:pos x="89" y="419"/>
              </a:cxn>
              <a:cxn ang="0">
                <a:pos x="109" y="166"/>
              </a:cxn>
              <a:cxn ang="0">
                <a:pos x="89" y="76"/>
              </a:cxn>
              <a:cxn ang="0">
                <a:pos x="16" y="0"/>
              </a:cxn>
            </a:cxnLst>
            <a:rect l="0" t="0" r="r" b="b"/>
            <a:pathLst>
              <a:path w="109" h="823">
                <a:moveTo>
                  <a:pt x="0" y="823"/>
                </a:moveTo>
                <a:cubicBezTo>
                  <a:pt x="11" y="773"/>
                  <a:pt x="52" y="591"/>
                  <a:pt x="67" y="524"/>
                </a:cubicBezTo>
                <a:cubicBezTo>
                  <a:pt x="82" y="457"/>
                  <a:pt x="82" y="479"/>
                  <a:pt x="89" y="419"/>
                </a:cubicBezTo>
                <a:cubicBezTo>
                  <a:pt x="96" y="359"/>
                  <a:pt x="109" y="223"/>
                  <a:pt x="109" y="166"/>
                </a:cubicBezTo>
                <a:cubicBezTo>
                  <a:pt x="109" y="109"/>
                  <a:pt x="105" y="104"/>
                  <a:pt x="89" y="76"/>
                </a:cubicBezTo>
                <a:cubicBezTo>
                  <a:pt x="73" y="48"/>
                  <a:pt x="44" y="24"/>
                  <a:pt x="16" y="0"/>
                </a:cubicBezTo>
              </a:path>
            </a:pathLst>
          </a:custGeom>
          <a:noFill/>
          <a:ln w="28575">
            <a:solidFill>
              <a:srgbClr val="FF0000"/>
            </a:solidFill>
            <a:prstDash val="dash"/>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87" name="组合 86"/>
          <p:cNvGrpSpPr/>
          <p:nvPr/>
        </p:nvGrpSpPr>
        <p:grpSpPr>
          <a:xfrm>
            <a:off x="1903692" y="1463757"/>
            <a:ext cx="1762089" cy="1796906"/>
            <a:chOff x="1000100" y="686831"/>
            <a:chExt cx="1762089" cy="1796906"/>
          </a:xfrm>
        </p:grpSpPr>
        <p:sp>
          <p:nvSpPr>
            <p:cNvPr id="13367" name="Oval 55"/>
            <p:cNvSpPr>
              <a:spLocks noChangeArrowheads="1"/>
            </p:cNvSpPr>
            <p:nvPr>
              <p:custDataLst>
                <p:tags r:id="rId17"/>
              </p:custDataLst>
            </p:nvPr>
          </p:nvSpPr>
          <p:spPr bwMode="auto">
            <a:xfrm>
              <a:off x="1647655" y="686831"/>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366" name="Oval 54"/>
            <p:cNvSpPr>
              <a:spLocks noChangeArrowheads="1"/>
            </p:cNvSpPr>
            <p:nvPr>
              <p:custDataLst>
                <p:tags r:id="rId18"/>
              </p:custDataLst>
            </p:nvPr>
          </p:nvSpPr>
          <p:spPr bwMode="auto">
            <a:xfrm>
              <a:off x="1647655" y="2153673"/>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3365" name="Oval 53"/>
            <p:cNvSpPr>
              <a:spLocks noChangeArrowheads="1"/>
            </p:cNvSpPr>
            <p:nvPr>
              <p:custDataLst>
                <p:tags r:id="rId19"/>
              </p:custDataLst>
            </p:nvPr>
          </p:nvSpPr>
          <p:spPr bwMode="auto">
            <a:xfrm>
              <a:off x="1000100" y="1419767"/>
              <a:ext cx="302905" cy="33006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3364" name="Oval 52"/>
            <p:cNvSpPr>
              <a:spLocks noChangeArrowheads="1"/>
            </p:cNvSpPr>
            <p:nvPr>
              <p:custDataLst>
                <p:tags r:id="rId20"/>
              </p:custDataLst>
            </p:nvPr>
          </p:nvSpPr>
          <p:spPr bwMode="auto">
            <a:xfrm>
              <a:off x="1647655" y="1419767"/>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3363" name="Oval 51"/>
            <p:cNvSpPr>
              <a:spLocks noChangeArrowheads="1"/>
            </p:cNvSpPr>
            <p:nvPr>
              <p:custDataLst>
                <p:tags r:id="rId21"/>
              </p:custDataLst>
            </p:nvPr>
          </p:nvSpPr>
          <p:spPr bwMode="auto">
            <a:xfrm>
              <a:off x="2459284" y="1419767"/>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362" name="AutoShape 50"/>
            <p:cNvSpPr>
              <a:spLocks noChangeShapeType="1"/>
            </p:cNvSpPr>
            <p:nvPr>
              <p:custDataLst>
                <p:tags r:id="rId22"/>
              </p:custDataLst>
            </p:nvPr>
          </p:nvSpPr>
          <p:spPr bwMode="auto">
            <a:xfrm flipV="1">
              <a:off x="1258345" y="968356"/>
              <a:ext cx="433969"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61" name="AutoShape 49"/>
            <p:cNvSpPr>
              <a:spLocks noChangeShapeType="1"/>
            </p:cNvSpPr>
            <p:nvPr>
              <p:custDataLst>
                <p:tags r:id="rId23"/>
              </p:custDataLst>
            </p:nvPr>
          </p:nvSpPr>
          <p:spPr bwMode="auto">
            <a:xfrm>
              <a:off x="1303004" y="1585769"/>
              <a:ext cx="344651"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60" name="Oval 48"/>
            <p:cNvSpPr>
              <a:spLocks noChangeArrowheads="1"/>
            </p:cNvSpPr>
            <p:nvPr>
              <p:custDataLst>
                <p:tags r:id="rId24"/>
              </p:custDataLst>
            </p:nvPr>
          </p:nvSpPr>
          <p:spPr bwMode="auto">
            <a:xfrm>
              <a:off x="2459284" y="686831"/>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359" name="AutoShape 47"/>
            <p:cNvSpPr>
              <a:spLocks noChangeShapeType="1"/>
            </p:cNvSpPr>
            <p:nvPr>
              <p:custDataLst>
                <p:tags r:id="rId25"/>
              </p:custDataLst>
            </p:nvPr>
          </p:nvSpPr>
          <p:spPr bwMode="auto">
            <a:xfrm>
              <a:off x="1950560" y="852833"/>
              <a:ext cx="508724"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8" name="AutoShape 46"/>
            <p:cNvSpPr>
              <a:spLocks noChangeShapeType="1"/>
            </p:cNvSpPr>
            <p:nvPr>
              <p:custDataLst>
                <p:tags r:id="rId26"/>
              </p:custDataLst>
            </p:nvPr>
          </p:nvSpPr>
          <p:spPr bwMode="auto">
            <a:xfrm flipV="1">
              <a:off x="1905901" y="968356"/>
              <a:ext cx="598042"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7" name="AutoShape 45"/>
            <p:cNvSpPr>
              <a:spLocks noChangeShapeType="1"/>
            </p:cNvSpPr>
            <p:nvPr>
              <p:custDataLst>
                <p:tags r:id="rId27"/>
              </p:custDataLst>
            </p:nvPr>
          </p:nvSpPr>
          <p:spPr bwMode="auto">
            <a:xfrm>
              <a:off x="1799108" y="1749831"/>
              <a:ext cx="971" cy="40384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6" name="AutoShape 44"/>
            <p:cNvSpPr>
              <a:spLocks noChangeShapeType="1"/>
            </p:cNvSpPr>
            <p:nvPr>
              <p:custDataLst>
                <p:tags r:id="rId28"/>
              </p:custDataLst>
            </p:nvPr>
          </p:nvSpPr>
          <p:spPr bwMode="auto">
            <a:xfrm>
              <a:off x="1950560" y="1585769"/>
              <a:ext cx="508724"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5" name="AutoShape 43"/>
            <p:cNvSpPr>
              <a:spLocks noChangeShapeType="1"/>
            </p:cNvSpPr>
            <p:nvPr>
              <p:custDataLst>
                <p:tags r:id="rId29"/>
              </p:custDataLst>
            </p:nvPr>
          </p:nvSpPr>
          <p:spPr bwMode="auto">
            <a:xfrm flipV="1">
              <a:off x="1905901" y="1701292"/>
              <a:ext cx="598042" cy="50092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91" name="右箭头 90"/>
          <p:cNvSpPr/>
          <p:nvPr>
            <p:custDataLst>
              <p:tags r:id="rId16"/>
            </p:custDataLst>
          </p:nvPr>
        </p:nvSpPr>
        <p:spPr>
          <a:xfrm>
            <a:off x="5103643" y="2057011"/>
            <a:ext cx="580604" cy="450784"/>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93" name="TextBox 92"/>
          <p:cNvSpPr txBox="1"/>
          <p:nvPr/>
        </p:nvSpPr>
        <p:spPr>
          <a:xfrm>
            <a:off x="7008341" y="4937767"/>
            <a:ext cx="2786083"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DFS: 0 1 5 2 3 4</a:t>
            </a:r>
          </a:p>
        </p:txBody>
      </p:sp>
      <p:sp>
        <p:nvSpPr>
          <p:cNvPr id="1026" name="Rectangle 2"/>
          <p:cNvSpPr>
            <a:spLocks noChangeArrowheads="1"/>
          </p:cNvSpPr>
          <p:nvPr/>
        </p:nvSpPr>
        <p:spPr bwMode="auto">
          <a:xfrm>
            <a:off x="6733033" y="999596"/>
            <a:ext cx="4643471" cy="2571768"/>
          </a:xfrm>
          <a:prstGeom prst="rect">
            <a:avLst/>
          </a:prstGeom>
          <a:solidFill>
            <a:srgbClr val="FFFFFF"/>
          </a:solidFill>
          <a:ln w="9525">
            <a:solidFill>
              <a:srgbClr val="000000"/>
            </a:solidFill>
            <a:miter lim="800000"/>
            <a:tailEnd type="none" w="sm" len="sm"/>
          </a:ln>
        </p:spPr>
        <p:txBody>
          <a:bodyPr vert="horz" wrap="square" lIns="108000" tIns="72000" rIns="0" bIns="72000" numCol="1" anchor="t" anchorCtr="0" compatLnSpc="1"/>
          <a:lstStyle/>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[[5</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[[3</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[[3</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a:p>
            <a:pPr algn="just" fontAlgn="base">
              <a:lnSpc>
                <a:spcPts val="2400"/>
              </a:lnSpc>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0" name="文本框 49"/>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51"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spTree>
    <p:extLst>
      <p:ext uri="{BB962C8B-B14F-4D97-AF65-F5344CB8AC3E}">
        <p14:creationId xmlns:p14="http://schemas.microsoft.com/office/powerpoint/2010/main" val="1331262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0-#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8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0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42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343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343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342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3433"/>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13432"/>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3428"/>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13431"/>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3430"/>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13425"/>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13424"/>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13427"/>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13426"/>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134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8" presetClass="entr" presetSubtype="3" fill="hold" grpId="0" nodeType="clickEffect">
                                  <p:stCondLst>
                                    <p:cond delay="0"/>
                                  </p:stCondLst>
                                  <p:childTnLst>
                                    <p:set>
                                      <p:cBhvr>
                                        <p:cTn id="68" dur="1" fill="hold">
                                          <p:stCondLst>
                                            <p:cond delay="0"/>
                                          </p:stCondLst>
                                        </p:cTn>
                                        <p:tgtEl>
                                          <p:spTgt spid="13423"/>
                                        </p:tgtEl>
                                        <p:attrNameLst>
                                          <p:attrName>style.visibility</p:attrName>
                                        </p:attrNameLst>
                                      </p:cBhvr>
                                      <p:to>
                                        <p:strVal val="visible"/>
                                      </p:to>
                                    </p:set>
                                    <p:animEffect transition="in" filter="strips(upRight)">
                                      <p:cBhvr>
                                        <p:cTn id="69" dur="1000"/>
                                        <p:tgtEl>
                                          <p:spTgt spid="13423"/>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13420"/>
                                        </p:tgtEl>
                                        <p:attrNameLst>
                                          <p:attrName>style.visibility</p:attrName>
                                        </p:attrNameLst>
                                      </p:cBhvr>
                                      <p:to>
                                        <p:strVal val="visible"/>
                                      </p:to>
                                    </p:set>
                                  </p:childTnLst>
                                </p:cTn>
                              </p:par>
                            </p:childTnLst>
                          </p:cTn>
                        </p:par>
                        <p:par>
                          <p:cTn id="73" fill="hold">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1341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grpId="0" nodeType="clickEffect">
                                  <p:stCondLst>
                                    <p:cond delay="0"/>
                                  </p:stCondLst>
                                  <p:childTnLst>
                                    <p:set>
                                      <p:cBhvr>
                                        <p:cTn id="79" dur="1" fill="hold">
                                          <p:stCondLst>
                                            <p:cond delay="0"/>
                                          </p:stCondLst>
                                        </p:cTn>
                                        <p:tgtEl>
                                          <p:spTgt spid="13422"/>
                                        </p:tgtEl>
                                        <p:attrNameLst>
                                          <p:attrName>style.visibility</p:attrName>
                                        </p:attrNameLst>
                                      </p:cBhvr>
                                      <p:to>
                                        <p:strVal val="visible"/>
                                      </p:to>
                                    </p:set>
                                    <p:animEffect transition="in" filter="strips(downLeft)">
                                      <p:cBhvr>
                                        <p:cTn id="80" dur="500"/>
                                        <p:tgtEl>
                                          <p:spTgt spid="13422"/>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3" fill="hold" grpId="0" nodeType="clickEffect">
                                  <p:stCondLst>
                                    <p:cond delay="0"/>
                                  </p:stCondLst>
                                  <p:childTnLst>
                                    <p:set>
                                      <p:cBhvr>
                                        <p:cTn id="84" dur="1" fill="hold">
                                          <p:stCondLst>
                                            <p:cond delay="0"/>
                                          </p:stCondLst>
                                        </p:cTn>
                                        <p:tgtEl>
                                          <p:spTgt spid="13414"/>
                                        </p:tgtEl>
                                        <p:attrNameLst>
                                          <p:attrName>style.visibility</p:attrName>
                                        </p:attrNameLst>
                                      </p:cBhvr>
                                      <p:to>
                                        <p:strVal val="visible"/>
                                      </p:to>
                                    </p:set>
                                    <p:animEffect transition="in" filter="strips(upRight)">
                                      <p:cBhvr>
                                        <p:cTn id="85" dur="1000"/>
                                        <p:tgtEl>
                                          <p:spTgt spid="13414"/>
                                        </p:tgtEl>
                                      </p:cBhvr>
                                    </p:animEffect>
                                  </p:childTnLst>
                                </p:cTn>
                              </p:par>
                            </p:childTnLst>
                          </p:cTn>
                        </p:par>
                        <p:par>
                          <p:cTn id="86" fill="hold">
                            <p:stCondLst>
                              <p:cond delay="1000"/>
                            </p:stCondLst>
                            <p:childTnLst>
                              <p:par>
                                <p:cTn id="87" presetID="1" presetClass="entr" presetSubtype="0" fill="hold" grpId="0" nodeType="afterEffect">
                                  <p:stCondLst>
                                    <p:cond delay="0"/>
                                  </p:stCondLst>
                                  <p:childTnLst>
                                    <p:set>
                                      <p:cBhvr>
                                        <p:cTn id="88" dur="1" fill="hold">
                                          <p:stCondLst>
                                            <p:cond delay="0"/>
                                          </p:stCondLst>
                                        </p:cTn>
                                        <p:tgtEl>
                                          <p:spTgt spid="13417"/>
                                        </p:tgtEl>
                                        <p:attrNameLst>
                                          <p:attrName>style.visibility</p:attrName>
                                        </p:attrNameLst>
                                      </p:cBhvr>
                                      <p:to>
                                        <p:strVal val="visible"/>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341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8" presetClass="entr" presetSubtype="12" fill="hold" grpId="0" nodeType="clickEffect">
                                  <p:stCondLst>
                                    <p:cond delay="0"/>
                                  </p:stCondLst>
                                  <p:childTnLst>
                                    <p:set>
                                      <p:cBhvr>
                                        <p:cTn id="95" dur="1" fill="hold">
                                          <p:stCondLst>
                                            <p:cond delay="0"/>
                                          </p:stCondLst>
                                        </p:cTn>
                                        <p:tgtEl>
                                          <p:spTgt spid="13413"/>
                                        </p:tgtEl>
                                        <p:attrNameLst>
                                          <p:attrName>style.visibility</p:attrName>
                                        </p:attrNameLst>
                                      </p:cBhvr>
                                      <p:to>
                                        <p:strVal val="visible"/>
                                      </p:to>
                                    </p:set>
                                    <p:animEffect transition="in" filter="strips(downLeft)">
                                      <p:cBhvr>
                                        <p:cTn id="96" dur="1000"/>
                                        <p:tgtEl>
                                          <p:spTgt spid="13413"/>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12" fill="hold" grpId="0" nodeType="clickEffect">
                                  <p:stCondLst>
                                    <p:cond delay="0"/>
                                  </p:stCondLst>
                                  <p:childTnLst>
                                    <p:set>
                                      <p:cBhvr>
                                        <p:cTn id="100" dur="1" fill="hold">
                                          <p:stCondLst>
                                            <p:cond delay="0"/>
                                          </p:stCondLst>
                                        </p:cTn>
                                        <p:tgtEl>
                                          <p:spTgt spid="13412"/>
                                        </p:tgtEl>
                                        <p:attrNameLst>
                                          <p:attrName>style.visibility</p:attrName>
                                        </p:attrNameLst>
                                      </p:cBhvr>
                                      <p:to>
                                        <p:strVal val="visible"/>
                                      </p:to>
                                    </p:set>
                                    <p:animEffect transition="in" filter="strips(downLeft)">
                                      <p:cBhvr>
                                        <p:cTn id="101" dur="1000"/>
                                        <p:tgtEl>
                                          <p:spTgt spid="13412"/>
                                        </p:tgtEl>
                                      </p:cBhvr>
                                    </p:animEffect>
                                  </p:childTnLst>
                                </p:cTn>
                              </p:par>
                            </p:childTnLst>
                          </p:cTn>
                        </p:par>
                        <p:par>
                          <p:cTn id="102" fill="hold">
                            <p:stCondLst>
                              <p:cond delay="1000"/>
                            </p:stCondLst>
                            <p:childTnLst>
                              <p:par>
                                <p:cTn id="103" presetID="1" presetClass="entr" presetSubtype="0" fill="hold" grpId="0" nodeType="afterEffect">
                                  <p:stCondLst>
                                    <p:cond delay="0"/>
                                  </p:stCondLst>
                                  <p:childTnLst>
                                    <p:set>
                                      <p:cBhvr>
                                        <p:cTn id="104" dur="1" fill="hold">
                                          <p:stCondLst>
                                            <p:cond delay="0"/>
                                          </p:stCondLst>
                                        </p:cTn>
                                        <p:tgtEl>
                                          <p:spTgt spid="1341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13411"/>
                                        </p:tgtEl>
                                        <p:attrNameLst>
                                          <p:attrName>style.visibility</p:attrName>
                                        </p:attrNameLst>
                                      </p:cBhvr>
                                      <p:to>
                                        <p:strVal val="visible"/>
                                      </p:to>
                                    </p:set>
                                    <p:animEffect transition="in" filter="strips(upRight)">
                                      <p:cBhvr>
                                        <p:cTn id="109" dur="1000"/>
                                        <p:tgtEl>
                                          <p:spTgt spid="13411"/>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12" fill="hold" grpId="0" nodeType="clickEffect">
                                  <p:stCondLst>
                                    <p:cond delay="0"/>
                                  </p:stCondLst>
                                  <p:childTnLst>
                                    <p:set>
                                      <p:cBhvr>
                                        <p:cTn id="113" dur="1" fill="hold">
                                          <p:stCondLst>
                                            <p:cond delay="0"/>
                                          </p:stCondLst>
                                        </p:cTn>
                                        <p:tgtEl>
                                          <p:spTgt spid="13415"/>
                                        </p:tgtEl>
                                        <p:attrNameLst>
                                          <p:attrName>style.visibility</p:attrName>
                                        </p:attrNameLst>
                                      </p:cBhvr>
                                      <p:to>
                                        <p:strVal val="visible"/>
                                      </p:to>
                                    </p:set>
                                    <p:animEffect transition="in" filter="strips(downLeft)">
                                      <p:cBhvr>
                                        <p:cTn id="114" dur="1000"/>
                                        <p:tgtEl>
                                          <p:spTgt spid="13415"/>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6" grpId="0" bldLvl="0" animBg="1"/>
      <p:bldP spid="13435" grpId="0" bldLvl="0" animBg="1"/>
      <p:bldP spid="13434" grpId="0" bldLvl="0" animBg="1"/>
      <p:bldP spid="13433" grpId="0" bldLvl="0" animBg="1"/>
      <p:bldP spid="13432" grpId="0" bldLvl="0" animBg="1"/>
      <p:bldP spid="13431" grpId="0" bldLvl="0" animBg="1"/>
      <p:bldP spid="13430" grpId="0" bldLvl="0" animBg="1"/>
      <p:bldP spid="13429" grpId="0" bldLvl="0" animBg="1"/>
      <p:bldP spid="13428" grpId="0" bldLvl="0" animBg="1"/>
      <p:bldP spid="13427" grpId="0" bldLvl="0" animBg="1"/>
      <p:bldP spid="13426" grpId="0" bldLvl="0" animBg="1"/>
      <p:bldP spid="13425" grpId="0" bldLvl="0" animBg="1"/>
      <p:bldP spid="13424" grpId="0" bldLvl="0" animBg="1"/>
      <p:bldP spid="13423" grpId="0" bldLvl="0" animBg="1"/>
      <p:bldP spid="13422" grpId="0" bldLvl="0" animBg="1"/>
      <p:bldP spid="13421" grpId="0" bldLvl="0" animBg="1"/>
      <p:bldP spid="13420" grpId="0" bldLvl="0" animBg="1"/>
      <p:bldP spid="13419" grpId="0" bldLvl="0" animBg="1"/>
      <p:bldP spid="13418" grpId="0" bldLvl="0" animBg="1"/>
      <p:bldP spid="13417" grpId="0" bldLvl="0" animBg="1"/>
      <p:bldP spid="13416" grpId="0" bldLvl="0" animBg="1"/>
      <p:bldP spid="13415" grpId="0" bldLvl="0" animBg="1"/>
      <p:bldP spid="13414" grpId="0" bldLvl="0" animBg="1"/>
      <p:bldP spid="13413" grpId="0" bldLvl="0" animBg="1"/>
      <p:bldP spid="13412" grpId="0" bldLvl="0" animBg="1"/>
      <p:bldP spid="13411" grpId="0" bldLvl="0" animBg="1"/>
      <p:bldP spid="91" grpId="0" bldLvl="0" animBg="1"/>
      <p:bldP spid="93" grpId="0"/>
      <p:bldP spid="1026" grpId="0" bldLvl="0" animBg="1"/>
      <p:bldP spid="50" grpId="0"/>
      <p:bldP spid="5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27143" y="1522090"/>
            <a:ext cx="6170952" cy="2143141"/>
            <a:chOff x="864991" y="214292"/>
            <a:chExt cx="6385259" cy="2290063"/>
          </a:xfrm>
        </p:grpSpPr>
        <p:sp>
          <p:nvSpPr>
            <p:cNvPr id="6" name="Oval 55"/>
            <p:cNvSpPr>
              <a:spLocks noChangeArrowheads="1"/>
            </p:cNvSpPr>
            <p:nvPr>
              <p:custDataLst>
                <p:tags r:id="rId17"/>
              </p:custDataLst>
            </p:nvPr>
          </p:nvSpPr>
          <p:spPr bwMode="auto">
            <a:xfrm>
              <a:off x="1512546" y="472519"/>
              <a:ext cx="302904"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Oval 54"/>
            <p:cNvSpPr>
              <a:spLocks noChangeArrowheads="1"/>
            </p:cNvSpPr>
            <p:nvPr>
              <p:custDataLst>
                <p:tags r:id="rId18"/>
              </p:custDataLst>
            </p:nvPr>
          </p:nvSpPr>
          <p:spPr bwMode="auto">
            <a:xfrm>
              <a:off x="1512546" y="1939362"/>
              <a:ext cx="302904"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8" name="Oval 53"/>
            <p:cNvSpPr>
              <a:spLocks noChangeArrowheads="1"/>
            </p:cNvSpPr>
            <p:nvPr>
              <p:custDataLst>
                <p:tags r:id="rId19"/>
              </p:custDataLst>
            </p:nvPr>
          </p:nvSpPr>
          <p:spPr bwMode="auto">
            <a:xfrm>
              <a:off x="864991" y="1205455"/>
              <a:ext cx="302904" cy="33006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9" name="Oval 52"/>
            <p:cNvSpPr>
              <a:spLocks noChangeArrowheads="1"/>
            </p:cNvSpPr>
            <p:nvPr>
              <p:custDataLst>
                <p:tags r:id="rId20"/>
              </p:custDataLst>
            </p:nvPr>
          </p:nvSpPr>
          <p:spPr bwMode="auto">
            <a:xfrm>
              <a:off x="1512545" y="1205455"/>
              <a:ext cx="302904"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0" name="Oval 51"/>
            <p:cNvSpPr>
              <a:spLocks noChangeArrowheads="1"/>
            </p:cNvSpPr>
            <p:nvPr>
              <p:custDataLst>
                <p:tags r:id="rId21"/>
              </p:custDataLst>
            </p:nvPr>
          </p:nvSpPr>
          <p:spPr bwMode="auto">
            <a:xfrm>
              <a:off x="2324173" y="1205455"/>
              <a:ext cx="302904"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1" name="AutoShape 50"/>
            <p:cNvSpPr>
              <a:spLocks noChangeShapeType="1"/>
            </p:cNvSpPr>
            <p:nvPr>
              <p:custDataLst>
                <p:tags r:id="rId22"/>
              </p:custDataLst>
            </p:nvPr>
          </p:nvSpPr>
          <p:spPr bwMode="auto">
            <a:xfrm flipV="1">
              <a:off x="1123235" y="754045"/>
              <a:ext cx="433968"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AutoShape 49"/>
            <p:cNvSpPr>
              <a:spLocks noChangeShapeType="1"/>
            </p:cNvSpPr>
            <p:nvPr>
              <p:custDataLst>
                <p:tags r:id="rId23"/>
              </p:custDataLst>
            </p:nvPr>
          </p:nvSpPr>
          <p:spPr bwMode="auto">
            <a:xfrm>
              <a:off x="1167894" y="1371457"/>
              <a:ext cx="344650"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Oval 48"/>
            <p:cNvSpPr>
              <a:spLocks noChangeArrowheads="1"/>
            </p:cNvSpPr>
            <p:nvPr>
              <p:custDataLst>
                <p:tags r:id="rId24"/>
              </p:custDataLst>
            </p:nvPr>
          </p:nvSpPr>
          <p:spPr bwMode="auto">
            <a:xfrm>
              <a:off x="2324173" y="472519"/>
              <a:ext cx="302904"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4" name="AutoShape 47"/>
            <p:cNvSpPr>
              <a:spLocks noChangeShapeType="1"/>
            </p:cNvSpPr>
            <p:nvPr>
              <p:custDataLst>
                <p:tags r:id="rId25"/>
              </p:custDataLst>
            </p:nvPr>
          </p:nvSpPr>
          <p:spPr bwMode="auto">
            <a:xfrm>
              <a:off x="1815450" y="638521"/>
              <a:ext cx="508723"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AutoShape 46"/>
            <p:cNvSpPr>
              <a:spLocks noChangeShapeType="1"/>
            </p:cNvSpPr>
            <p:nvPr>
              <p:custDataLst>
                <p:tags r:id="rId26"/>
              </p:custDataLst>
            </p:nvPr>
          </p:nvSpPr>
          <p:spPr bwMode="auto">
            <a:xfrm flipV="1">
              <a:off x="1770791" y="754045"/>
              <a:ext cx="598041"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AutoShape 45"/>
            <p:cNvSpPr>
              <a:spLocks noChangeShapeType="1"/>
            </p:cNvSpPr>
            <p:nvPr>
              <p:custDataLst>
                <p:tags r:id="rId27"/>
              </p:custDataLst>
            </p:nvPr>
          </p:nvSpPr>
          <p:spPr bwMode="auto">
            <a:xfrm>
              <a:off x="1663998" y="1535519"/>
              <a:ext cx="971" cy="40384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AutoShape 44"/>
            <p:cNvSpPr>
              <a:spLocks noChangeShapeType="1"/>
            </p:cNvSpPr>
            <p:nvPr>
              <p:custDataLst>
                <p:tags r:id="rId28"/>
              </p:custDataLst>
            </p:nvPr>
          </p:nvSpPr>
          <p:spPr bwMode="auto">
            <a:xfrm>
              <a:off x="1815450" y="1371457"/>
              <a:ext cx="508723"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AutoShape 43"/>
            <p:cNvSpPr>
              <a:spLocks noChangeShapeType="1"/>
            </p:cNvSpPr>
            <p:nvPr>
              <p:custDataLst>
                <p:tags r:id="rId29"/>
              </p:custDataLst>
            </p:nvPr>
          </p:nvSpPr>
          <p:spPr bwMode="auto">
            <a:xfrm flipV="1">
              <a:off x="1770791" y="1486981"/>
              <a:ext cx="598041" cy="50092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Text Box 41"/>
            <p:cNvSpPr txBox="1">
              <a:spLocks noChangeArrowheads="1"/>
            </p:cNvSpPr>
            <p:nvPr/>
          </p:nvSpPr>
          <p:spPr bwMode="auto">
            <a:xfrm>
              <a:off x="3627050" y="269626"/>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1" name="Text Box 40"/>
            <p:cNvSpPr txBox="1">
              <a:spLocks noChangeArrowheads="1"/>
            </p:cNvSpPr>
            <p:nvPr>
              <p:custDataLst>
                <p:tags r:id="rId30"/>
              </p:custDataLst>
            </p:nvPr>
          </p:nvSpPr>
          <p:spPr bwMode="auto">
            <a:xfrm>
              <a:off x="3845491" y="214292"/>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2" name="Text Box 39"/>
            <p:cNvSpPr txBox="1">
              <a:spLocks noChangeArrowheads="1"/>
            </p:cNvSpPr>
            <p:nvPr>
              <p:custDataLst>
                <p:tags r:id="rId31"/>
              </p:custDataLst>
            </p:nvPr>
          </p:nvSpPr>
          <p:spPr bwMode="auto">
            <a:xfrm>
              <a:off x="4195967" y="214292"/>
              <a:ext cx="349504"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Line 38"/>
            <p:cNvSpPr>
              <a:spLocks noChangeShapeType="1"/>
            </p:cNvSpPr>
            <p:nvPr>
              <p:custDataLst>
                <p:tags r:id="rId32"/>
              </p:custDataLst>
            </p:nvPr>
          </p:nvSpPr>
          <p:spPr bwMode="auto">
            <a:xfrm>
              <a:off x="4373631" y="404564"/>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Text Box 37"/>
            <p:cNvSpPr txBox="1">
              <a:spLocks noChangeArrowheads="1"/>
            </p:cNvSpPr>
            <p:nvPr>
              <p:custDataLst>
                <p:tags r:id="rId33"/>
              </p:custDataLst>
            </p:nvPr>
          </p:nvSpPr>
          <p:spPr bwMode="auto">
            <a:xfrm>
              <a:off x="4742553" y="257006"/>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 name="Text Box 36"/>
            <p:cNvSpPr txBox="1">
              <a:spLocks noChangeArrowheads="1"/>
            </p:cNvSpPr>
            <p:nvPr>
              <p:custDataLst>
                <p:tags r:id="rId34"/>
              </p:custDataLst>
            </p:nvPr>
          </p:nvSpPr>
          <p:spPr bwMode="auto">
            <a:xfrm>
              <a:off x="5091087" y="257006"/>
              <a:ext cx="34950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Text Box 35"/>
            <p:cNvSpPr txBox="1">
              <a:spLocks noChangeArrowheads="1"/>
            </p:cNvSpPr>
            <p:nvPr/>
          </p:nvSpPr>
          <p:spPr bwMode="auto">
            <a:xfrm>
              <a:off x="3627050" y="655025"/>
              <a:ext cx="187374" cy="24657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7" name="Text Box 34"/>
            <p:cNvSpPr txBox="1">
              <a:spLocks noChangeArrowheads="1"/>
            </p:cNvSpPr>
            <p:nvPr>
              <p:custDataLst>
                <p:tags r:id="rId35"/>
              </p:custDataLst>
            </p:nvPr>
          </p:nvSpPr>
          <p:spPr bwMode="auto">
            <a:xfrm>
              <a:off x="3845491" y="599690"/>
              <a:ext cx="350476" cy="38442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 name="Text Box 33"/>
            <p:cNvSpPr txBox="1">
              <a:spLocks noChangeArrowheads="1"/>
            </p:cNvSpPr>
            <p:nvPr>
              <p:custDataLst>
                <p:tags r:id="rId36"/>
              </p:custDataLst>
            </p:nvPr>
          </p:nvSpPr>
          <p:spPr bwMode="auto">
            <a:xfrm>
              <a:off x="4195967" y="599690"/>
              <a:ext cx="349504" cy="38442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Line 32"/>
            <p:cNvSpPr>
              <a:spLocks noChangeShapeType="1"/>
            </p:cNvSpPr>
            <p:nvPr>
              <p:custDataLst>
                <p:tags r:id="rId37"/>
              </p:custDataLst>
            </p:nvPr>
          </p:nvSpPr>
          <p:spPr bwMode="auto">
            <a:xfrm>
              <a:off x="4373631" y="788993"/>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0" name="Text Box 31"/>
            <p:cNvSpPr txBox="1">
              <a:spLocks noChangeArrowheads="1"/>
            </p:cNvSpPr>
            <p:nvPr>
              <p:custDataLst>
                <p:tags r:id="rId38"/>
              </p:custDataLst>
            </p:nvPr>
          </p:nvSpPr>
          <p:spPr bwMode="auto">
            <a:xfrm>
              <a:off x="4742553" y="640464"/>
              <a:ext cx="34853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1" name="Text Box 30"/>
            <p:cNvSpPr txBox="1">
              <a:spLocks noChangeArrowheads="1"/>
            </p:cNvSpPr>
            <p:nvPr>
              <p:custDataLst>
                <p:tags r:id="rId39"/>
              </p:custDataLst>
            </p:nvPr>
          </p:nvSpPr>
          <p:spPr bwMode="auto">
            <a:xfrm>
              <a:off x="5091087" y="640464"/>
              <a:ext cx="34950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2" name="Text Box 29"/>
            <p:cNvSpPr txBox="1">
              <a:spLocks noChangeArrowheads="1"/>
            </p:cNvSpPr>
            <p:nvPr/>
          </p:nvSpPr>
          <p:spPr bwMode="auto">
            <a:xfrm>
              <a:off x="3627050" y="1034599"/>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3" name="Text Box 28"/>
            <p:cNvSpPr txBox="1">
              <a:spLocks noChangeArrowheads="1"/>
            </p:cNvSpPr>
            <p:nvPr>
              <p:custDataLst>
                <p:tags r:id="rId40"/>
              </p:custDataLst>
            </p:nvPr>
          </p:nvSpPr>
          <p:spPr bwMode="auto">
            <a:xfrm>
              <a:off x="3845491" y="979265"/>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4" name="Text Box 27"/>
            <p:cNvSpPr txBox="1">
              <a:spLocks noChangeArrowheads="1"/>
            </p:cNvSpPr>
            <p:nvPr>
              <p:custDataLst>
                <p:tags r:id="rId41"/>
              </p:custDataLst>
            </p:nvPr>
          </p:nvSpPr>
          <p:spPr bwMode="auto">
            <a:xfrm>
              <a:off x="4195967" y="979265"/>
              <a:ext cx="349504"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5" name="Line 26"/>
            <p:cNvSpPr>
              <a:spLocks noChangeShapeType="1"/>
            </p:cNvSpPr>
            <p:nvPr>
              <p:custDataLst>
                <p:tags r:id="rId42"/>
              </p:custDataLst>
            </p:nvPr>
          </p:nvSpPr>
          <p:spPr bwMode="auto">
            <a:xfrm>
              <a:off x="4373631" y="1170507"/>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6" name="Text Box 25"/>
            <p:cNvSpPr txBox="1">
              <a:spLocks noChangeArrowheads="1"/>
            </p:cNvSpPr>
            <p:nvPr>
              <p:custDataLst>
                <p:tags r:id="rId43"/>
              </p:custDataLst>
            </p:nvPr>
          </p:nvSpPr>
          <p:spPr bwMode="auto">
            <a:xfrm>
              <a:off x="4742553" y="1021978"/>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7" name="Text Box 24"/>
            <p:cNvSpPr txBox="1">
              <a:spLocks noChangeArrowheads="1"/>
            </p:cNvSpPr>
            <p:nvPr>
              <p:custDataLst>
                <p:tags r:id="rId44"/>
              </p:custDataLst>
            </p:nvPr>
          </p:nvSpPr>
          <p:spPr bwMode="auto">
            <a:xfrm>
              <a:off x="5091087" y="1021978"/>
              <a:ext cx="34950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8" name="Text Box 23"/>
            <p:cNvSpPr txBox="1">
              <a:spLocks noChangeArrowheads="1"/>
            </p:cNvSpPr>
            <p:nvPr/>
          </p:nvSpPr>
          <p:spPr bwMode="auto">
            <a:xfrm>
              <a:off x="3627050" y="1416113"/>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9" name="Text Box 22"/>
            <p:cNvSpPr txBox="1">
              <a:spLocks noChangeArrowheads="1"/>
            </p:cNvSpPr>
            <p:nvPr>
              <p:custDataLst>
                <p:tags r:id="rId45"/>
              </p:custDataLst>
            </p:nvPr>
          </p:nvSpPr>
          <p:spPr bwMode="auto">
            <a:xfrm>
              <a:off x="3845491" y="1360779"/>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0" name="Text Box 21"/>
            <p:cNvSpPr txBox="1">
              <a:spLocks noChangeArrowheads="1"/>
            </p:cNvSpPr>
            <p:nvPr>
              <p:custDataLst>
                <p:tags r:id="rId46"/>
              </p:custDataLst>
            </p:nvPr>
          </p:nvSpPr>
          <p:spPr bwMode="auto">
            <a:xfrm>
              <a:off x="4195967" y="1360779"/>
              <a:ext cx="349504"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25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2" name="Line 19"/>
            <p:cNvSpPr>
              <a:spLocks noChangeShapeType="1"/>
            </p:cNvSpPr>
            <p:nvPr>
              <p:custDataLst>
                <p:tags r:id="rId47"/>
              </p:custDataLst>
            </p:nvPr>
          </p:nvSpPr>
          <p:spPr bwMode="auto">
            <a:xfrm>
              <a:off x="5288169" y="410389"/>
              <a:ext cx="348534"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Text Box 18"/>
            <p:cNvSpPr txBox="1">
              <a:spLocks noChangeArrowheads="1"/>
            </p:cNvSpPr>
            <p:nvPr>
              <p:custDataLst>
                <p:tags r:id="rId48"/>
              </p:custDataLst>
            </p:nvPr>
          </p:nvSpPr>
          <p:spPr bwMode="auto">
            <a:xfrm>
              <a:off x="5657091" y="262831"/>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4" name="Text Box 17"/>
            <p:cNvSpPr txBox="1">
              <a:spLocks noChangeArrowheads="1"/>
            </p:cNvSpPr>
            <p:nvPr>
              <p:custDataLst>
                <p:tags r:id="rId49"/>
              </p:custDataLst>
            </p:nvPr>
          </p:nvSpPr>
          <p:spPr bwMode="auto">
            <a:xfrm>
              <a:off x="6005624" y="262831"/>
              <a:ext cx="34950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5" name="Line 16"/>
            <p:cNvSpPr>
              <a:spLocks noChangeShapeType="1"/>
            </p:cNvSpPr>
            <p:nvPr>
              <p:custDataLst>
                <p:tags r:id="rId50"/>
              </p:custDataLst>
            </p:nvPr>
          </p:nvSpPr>
          <p:spPr bwMode="auto">
            <a:xfrm>
              <a:off x="5307586" y="1169536"/>
              <a:ext cx="349504"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6" name="Text Box 15"/>
            <p:cNvSpPr txBox="1">
              <a:spLocks noChangeArrowheads="1"/>
            </p:cNvSpPr>
            <p:nvPr>
              <p:custDataLst>
                <p:tags r:id="rId51"/>
              </p:custDataLst>
            </p:nvPr>
          </p:nvSpPr>
          <p:spPr bwMode="auto">
            <a:xfrm>
              <a:off x="5669712" y="1019066"/>
              <a:ext cx="34853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7" name="Text Box 14"/>
            <p:cNvSpPr txBox="1">
              <a:spLocks noChangeArrowheads="1"/>
            </p:cNvSpPr>
            <p:nvPr>
              <p:custDataLst>
                <p:tags r:id="rId52"/>
              </p:custDataLst>
            </p:nvPr>
          </p:nvSpPr>
          <p:spPr bwMode="auto">
            <a:xfrm>
              <a:off x="6018246" y="1019067"/>
              <a:ext cx="34950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8" name="Line 13"/>
            <p:cNvSpPr>
              <a:spLocks noChangeShapeType="1"/>
            </p:cNvSpPr>
            <p:nvPr>
              <p:custDataLst>
                <p:tags r:id="rId53"/>
              </p:custDataLst>
            </p:nvPr>
          </p:nvSpPr>
          <p:spPr bwMode="auto">
            <a:xfrm>
              <a:off x="6204648" y="1173419"/>
              <a:ext cx="350476"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9" name="Text Box 12"/>
            <p:cNvSpPr txBox="1">
              <a:spLocks noChangeArrowheads="1"/>
            </p:cNvSpPr>
            <p:nvPr>
              <p:custDataLst>
                <p:tags r:id="rId54"/>
              </p:custDataLst>
            </p:nvPr>
          </p:nvSpPr>
          <p:spPr bwMode="auto">
            <a:xfrm>
              <a:off x="6565803" y="1023921"/>
              <a:ext cx="34950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0" name="Text Box 11"/>
            <p:cNvSpPr txBox="1">
              <a:spLocks noChangeArrowheads="1"/>
            </p:cNvSpPr>
            <p:nvPr>
              <p:custDataLst>
                <p:tags r:id="rId55"/>
              </p:custDataLst>
            </p:nvPr>
          </p:nvSpPr>
          <p:spPr bwMode="auto">
            <a:xfrm>
              <a:off x="6899774" y="1023921"/>
              <a:ext cx="350476"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 name="Text Box 10"/>
            <p:cNvSpPr txBox="1">
              <a:spLocks noChangeArrowheads="1"/>
            </p:cNvSpPr>
            <p:nvPr/>
          </p:nvSpPr>
          <p:spPr bwMode="auto">
            <a:xfrm>
              <a:off x="3627050" y="2173321"/>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2" name="Text Box 9"/>
            <p:cNvSpPr txBox="1">
              <a:spLocks noChangeArrowheads="1"/>
            </p:cNvSpPr>
            <p:nvPr>
              <p:custDataLst>
                <p:tags r:id="rId56"/>
              </p:custDataLst>
            </p:nvPr>
          </p:nvSpPr>
          <p:spPr bwMode="auto">
            <a:xfrm>
              <a:off x="3845491" y="2117986"/>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3" name="Text Box 8"/>
            <p:cNvSpPr txBox="1">
              <a:spLocks noChangeArrowheads="1"/>
            </p:cNvSpPr>
            <p:nvPr>
              <p:custDataLst>
                <p:tags r:id="rId57"/>
              </p:custDataLst>
            </p:nvPr>
          </p:nvSpPr>
          <p:spPr bwMode="auto">
            <a:xfrm>
              <a:off x="4195967" y="2117986"/>
              <a:ext cx="349504"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25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4" name="Text Box 7"/>
            <p:cNvSpPr txBox="1">
              <a:spLocks noChangeArrowheads="1"/>
            </p:cNvSpPr>
            <p:nvPr/>
          </p:nvSpPr>
          <p:spPr bwMode="auto">
            <a:xfrm>
              <a:off x="3627050" y="1798600"/>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5" name="Text Box 6"/>
            <p:cNvSpPr txBox="1">
              <a:spLocks noChangeArrowheads="1"/>
            </p:cNvSpPr>
            <p:nvPr>
              <p:custDataLst>
                <p:tags r:id="rId58"/>
              </p:custDataLst>
            </p:nvPr>
          </p:nvSpPr>
          <p:spPr bwMode="auto">
            <a:xfrm>
              <a:off x="3845491" y="1743266"/>
              <a:ext cx="350476" cy="385398"/>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6" name="Text Box 5"/>
            <p:cNvSpPr txBox="1">
              <a:spLocks noChangeArrowheads="1"/>
            </p:cNvSpPr>
            <p:nvPr>
              <p:custDataLst>
                <p:tags r:id="rId59"/>
              </p:custDataLst>
            </p:nvPr>
          </p:nvSpPr>
          <p:spPr bwMode="auto">
            <a:xfrm>
              <a:off x="5091089" y="1785009"/>
              <a:ext cx="349504" cy="30094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7" name="Text Box 4"/>
            <p:cNvSpPr txBox="1">
              <a:spLocks noChangeArrowheads="1"/>
            </p:cNvSpPr>
            <p:nvPr>
              <p:custDataLst>
                <p:tags r:id="rId60"/>
              </p:custDataLst>
            </p:nvPr>
          </p:nvSpPr>
          <p:spPr bwMode="auto">
            <a:xfrm>
              <a:off x="4195968" y="1743266"/>
              <a:ext cx="349504" cy="385398"/>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8" name="Text Box 3"/>
            <p:cNvSpPr txBox="1">
              <a:spLocks noChangeArrowheads="1"/>
            </p:cNvSpPr>
            <p:nvPr>
              <p:custDataLst>
                <p:tags r:id="rId61"/>
              </p:custDataLst>
            </p:nvPr>
          </p:nvSpPr>
          <p:spPr bwMode="auto">
            <a:xfrm>
              <a:off x="4742554" y="1785010"/>
              <a:ext cx="348534" cy="300942"/>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9" name="Line 2"/>
            <p:cNvSpPr>
              <a:spLocks noChangeShapeType="1"/>
            </p:cNvSpPr>
            <p:nvPr>
              <p:custDataLst>
                <p:tags r:id="rId62"/>
              </p:custDataLst>
            </p:nvPr>
          </p:nvSpPr>
          <p:spPr bwMode="auto">
            <a:xfrm>
              <a:off x="4373631" y="1933537"/>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0" name="右箭头 59"/>
            <p:cNvSpPr/>
            <p:nvPr>
              <p:custDataLst>
                <p:tags r:id="rId63"/>
              </p:custDataLst>
            </p:nvPr>
          </p:nvSpPr>
          <p:spPr>
            <a:xfrm>
              <a:off x="3000364" y="1214422"/>
              <a:ext cx="428628" cy="285752"/>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grpSp>
      <p:sp>
        <p:nvSpPr>
          <p:cNvPr id="144" name="下箭头 143"/>
          <p:cNvSpPr/>
          <p:nvPr>
            <p:custDataLst>
              <p:tags r:id="rId1"/>
            </p:custDataLst>
          </p:nvPr>
        </p:nvSpPr>
        <p:spPr>
          <a:xfrm>
            <a:off x="7877605" y="3929771"/>
            <a:ext cx="214315" cy="357190"/>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nvGrpSpPr>
          <p:cNvPr id="147" name="组合 146"/>
          <p:cNvGrpSpPr/>
          <p:nvPr/>
        </p:nvGrpSpPr>
        <p:grpSpPr>
          <a:xfrm>
            <a:off x="7326202" y="4593911"/>
            <a:ext cx="1578623" cy="1762814"/>
            <a:chOff x="4071934" y="3643314"/>
            <a:chExt cx="1578622" cy="1762814"/>
          </a:xfrm>
        </p:grpSpPr>
        <p:sp>
          <p:nvSpPr>
            <p:cNvPr id="75" name="Oval 55"/>
            <p:cNvSpPr>
              <a:spLocks noChangeArrowheads="1"/>
            </p:cNvSpPr>
            <p:nvPr>
              <p:custDataLst>
                <p:tags r:id="rId4"/>
              </p:custDataLst>
            </p:nvPr>
          </p:nvSpPr>
          <p:spPr bwMode="auto">
            <a:xfrm>
              <a:off x="4078920"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6" name="Oval 54"/>
            <p:cNvSpPr>
              <a:spLocks noChangeArrowheads="1"/>
            </p:cNvSpPr>
            <p:nvPr>
              <p:custDataLst>
                <p:tags r:id="rId5"/>
              </p:custDataLst>
            </p:nvPr>
          </p:nvSpPr>
          <p:spPr bwMode="auto">
            <a:xfrm>
              <a:off x="478631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77" name="Oval 53"/>
            <p:cNvSpPr>
              <a:spLocks noChangeArrowheads="1"/>
            </p:cNvSpPr>
            <p:nvPr>
              <p:custDataLst>
                <p:tags r:id="rId6"/>
              </p:custDataLst>
            </p:nvPr>
          </p:nvSpPr>
          <p:spPr bwMode="auto">
            <a:xfrm>
              <a:off x="4578986" y="3643314"/>
              <a:ext cx="292738" cy="30888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78" name="Oval 52"/>
            <p:cNvSpPr>
              <a:spLocks noChangeArrowheads="1"/>
            </p:cNvSpPr>
            <p:nvPr>
              <p:custDataLst>
                <p:tags r:id="rId7"/>
              </p:custDataLst>
            </p:nvPr>
          </p:nvSpPr>
          <p:spPr bwMode="auto">
            <a:xfrm>
              <a:off x="5079052"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9" name="Oval 51"/>
            <p:cNvSpPr>
              <a:spLocks noChangeArrowheads="1"/>
            </p:cNvSpPr>
            <p:nvPr>
              <p:custDataLst>
                <p:tags r:id="rId8"/>
              </p:custDataLst>
            </p:nvPr>
          </p:nvSpPr>
          <p:spPr bwMode="auto">
            <a:xfrm>
              <a:off x="5357818"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82" name="Oval 48"/>
            <p:cNvSpPr>
              <a:spLocks noChangeArrowheads="1"/>
            </p:cNvSpPr>
            <p:nvPr>
              <p:custDataLst>
                <p:tags r:id="rId9"/>
              </p:custDataLst>
            </p:nvPr>
          </p:nvSpPr>
          <p:spPr bwMode="auto">
            <a:xfrm>
              <a:off x="407193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cxnSp>
          <p:nvCxnSpPr>
            <p:cNvPr id="129" name="直接箭头连接符 128"/>
            <p:cNvCxnSpPr>
              <a:stCxn id="77" idx="3"/>
              <a:endCxn id="75" idx="7"/>
            </p:cNvCxnSpPr>
            <p:nvPr>
              <p:custDataLst>
                <p:tags r:id="rId10"/>
              </p:custDataLst>
            </p:nvPr>
          </p:nvCxnSpPr>
          <p:spPr>
            <a:xfrm rot="5400000">
              <a:off x="4238908"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31" name="直接箭头连接符 130"/>
            <p:cNvCxnSpPr>
              <a:stCxn id="77" idx="5"/>
              <a:endCxn id="78" idx="1"/>
            </p:cNvCxnSpPr>
            <p:nvPr>
              <p:custDataLst>
                <p:tags r:id="rId11"/>
              </p:custDataLst>
            </p:nvPr>
          </p:nvCxnSpPr>
          <p:spPr>
            <a:xfrm rot="16200000" flipH="1">
              <a:off x="4738974"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33" name="直接箭头连接符 132"/>
            <p:cNvCxnSpPr>
              <a:stCxn id="75" idx="4"/>
              <a:endCxn id="82" idx="0"/>
            </p:cNvCxnSpPr>
            <p:nvPr>
              <p:custDataLst>
                <p:tags r:id="rId12"/>
              </p:custDataLst>
            </p:nvPr>
          </p:nvCxnSpPr>
          <p:spPr>
            <a:xfrm rot="5400000">
              <a:off x="3994899" y="4866850"/>
              <a:ext cx="453794" cy="698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35" name="直接箭头连接符 134"/>
            <p:cNvCxnSpPr>
              <a:stCxn id="78" idx="3"/>
              <a:endCxn id="76" idx="0"/>
            </p:cNvCxnSpPr>
            <p:nvPr>
              <p:custDataLst>
                <p:tags r:id="rId13"/>
              </p:custDataLst>
            </p:nvPr>
          </p:nvCxnSpPr>
          <p:spPr>
            <a:xfrm rot="5400000">
              <a:off x="4777788" y="4753105"/>
              <a:ext cx="499030" cy="18924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37" name="直接箭头连接符 136"/>
            <p:cNvCxnSpPr>
              <a:stCxn id="78" idx="5"/>
              <a:endCxn id="79" idx="0"/>
            </p:cNvCxnSpPr>
            <p:nvPr>
              <p:custDataLst>
                <p:tags r:id="rId14"/>
              </p:custDataLst>
            </p:nvPr>
          </p:nvCxnSpPr>
          <p:spPr>
            <a:xfrm rot="16200000" flipH="1">
              <a:off x="5167038" y="4760091"/>
              <a:ext cx="499030" cy="17526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42" name="直接箭头连接符 141"/>
            <p:cNvCxnSpPr>
              <a:stCxn id="79" idx="2"/>
              <a:endCxn id="76" idx="6"/>
            </p:cNvCxnSpPr>
            <p:nvPr>
              <p:custDataLst>
                <p:tags r:id="rId15"/>
              </p:custDataLst>
            </p:nvPr>
          </p:nvCxnSpPr>
          <p:spPr>
            <a:xfrm rot="10800000">
              <a:off x="5079052" y="5251684"/>
              <a:ext cx="27876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146" name="直接箭头连接符 145"/>
            <p:cNvCxnSpPr>
              <a:stCxn id="78" idx="2"/>
              <a:endCxn id="82" idx="7"/>
            </p:cNvCxnSpPr>
            <p:nvPr>
              <p:custDataLst>
                <p:tags r:id="rId16"/>
              </p:custDataLst>
            </p:nvPr>
          </p:nvCxnSpPr>
          <p:spPr>
            <a:xfrm rot="10800000" flipV="1">
              <a:off x="4321802" y="4489002"/>
              <a:ext cx="757251" cy="653474"/>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grpSp>
      <p:sp>
        <p:nvSpPr>
          <p:cNvPr id="73" name="TextBox 72"/>
          <p:cNvSpPr txBox="1"/>
          <p:nvPr/>
        </p:nvSpPr>
        <p:spPr>
          <a:xfrm>
            <a:off x="1300905" y="2257988"/>
            <a:ext cx="2643207"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更直观的邻接表形式：</a:t>
            </a:r>
          </a:p>
        </p:txBody>
      </p:sp>
      <p:grpSp>
        <p:nvGrpSpPr>
          <p:cNvPr id="80" name="组合 79"/>
          <p:cNvGrpSpPr/>
          <p:nvPr/>
        </p:nvGrpSpPr>
        <p:grpSpPr>
          <a:xfrm>
            <a:off x="1264269" y="1421535"/>
            <a:ext cx="2896715" cy="517274"/>
            <a:chOff x="1396240" y="2304668"/>
            <a:chExt cx="1890287" cy="480002"/>
          </a:xfrm>
        </p:grpSpPr>
        <p:sp>
          <p:nvSpPr>
            <p:cNvPr id="81" name="矩形: 圆角 80"/>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83" name="文本框 82"/>
            <p:cNvSpPr txBox="1"/>
            <p:nvPr>
              <p:custDataLst>
                <p:tags r:id="rId3"/>
              </p:custDataLst>
            </p:nvPr>
          </p:nvSpPr>
          <p:spPr>
            <a:xfrm>
              <a:off x="1433295" y="2360437"/>
              <a:ext cx="1853232"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理解深度优先遍历过程</a:t>
              </a:r>
            </a:p>
          </p:txBody>
        </p:sp>
      </p:grpSp>
      <p:sp>
        <p:nvSpPr>
          <p:cNvPr id="84" name="文本框 83"/>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85"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pic>
        <p:nvPicPr>
          <p:cNvPr id="3" name="图片 2" descr="卡通人物&#10;&#10;描述已自动生成"/>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flipH="1">
            <a:off x="1025095" y="2940221"/>
            <a:ext cx="3500439" cy="3490913"/>
          </a:xfrm>
          <a:prstGeom prst="rect">
            <a:avLst/>
          </a:prstGeom>
        </p:spPr>
      </p:pic>
    </p:spTree>
    <p:extLst>
      <p:ext uri="{BB962C8B-B14F-4D97-AF65-F5344CB8AC3E}">
        <p14:creationId xmlns:p14="http://schemas.microsoft.com/office/powerpoint/2010/main" val="1746771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500" fill="hold"/>
                                        <p:tgtEl>
                                          <p:spTgt spid="85"/>
                                        </p:tgtEl>
                                        <p:attrNameLst>
                                          <p:attrName>ppt_x</p:attrName>
                                        </p:attrNameLst>
                                      </p:cBhvr>
                                      <p:tavLst>
                                        <p:tav tm="0">
                                          <p:val>
                                            <p:strVal val="0-#ppt_w/2"/>
                                          </p:val>
                                        </p:tav>
                                        <p:tav tm="100000">
                                          <p:val>
                                            <p:strVal val="#ppt_x"/>
                                          </p:val>
                                        </p:tav>
                                      </p:tavLst>
                                    </p:anim>
                                    <p:anim calcmode="lin" valueType="num">
                                      <p:cBhvr additive="base">
                                        <p:cTn id="12" dur="500" fill="hold"/>
                                        <p:tgtEl>
                                          <p:spTgt spid="8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500"/>
                                        <p:tgtEl>
                                          <p:spTgt spid="144"/>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bldLvl="0" animBg="1"/>
      <p:bldP spid="73" grpId="0"/>
      <p:bldP spid="84" grpId="0"/>
      <p:bldP spid="8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71"/>
          <p:cNvGrpSpPr/>
          <p:nvPr/>
        </p:nvGrpSpPr>
        <p:grpSpPr>
          <a:xfrm>
            <a:off x="4643941" y="1989093"/>
            <a:ext cx="4500595" cy="2736952"/>
            <a:chOff x="1000100" y="2928934"/>
            <a:chExt cx="4500594" cy="2736952"/>
          </a:xfrm>
        </p:grpSpPr>
        <p:sp>
          <p:nvSpPr>
            <p:cNvPr id="61" name="TextBox 60"/>
            <p:cNvSpPr txBox="1"/>
            <p:nvPr/>
          </p:nvSpPr>
          <p:spPr>
            <a:xfrm>
              <a:off x="1357291" y="3357562"/>
              <a:ext cx="2214578" cy="2308324"/>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 5</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5</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3</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4</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4</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3</a:t>
              </a:r>
            </a:p>
          </p:txBody>
        </p:sp>
        <p:sp>
          <p:nvSpPr>
            <p:cNvPr id="62" name="TextBox 61"/>
            <p:cNvSpPr txBox="1"/>
            <p:nvPr/>
          </p:nvSpPr>
          <p:spPr>
            <a:xfrm>
              <a:off x="1000100" y="2928934"/>
              <a:ext cx="4500594"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起始点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到图中</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顶点的路径长度</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65" name="TextBox 64"/>
          <p:cNvSpPr txBox="1"/>
          <p:nvPr/>
        </p:nvSpPr>
        <p:spPr>
          <a:xfrm>
            <a:off x="8490553" y="3590868"/>
            <a:ext cx="2786083"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DFS: 0 1 5 2 3 4</a:t>
            </a:r>
          </a:p>
        </p:txBody>
      </p:sp>
      <p:sp>
        <p:nvSpPr>
          <p:cNvPr id="71" name="矩形 70"/>
          <p:cNvSpPr/>
          <p:nvPr>
            <p:custDataLst>
              <p:tags r:id="rId1"/>
            </p:custDataLst>
          </p:nvPr>
        </p:nvSpPr>
        <p:spPr>
          <a:xfrm>
            <a:off x="4982083" y="4409513"/>
            <a:ext cx="1857388" cy="242889"/>
          </a:xfrm>
          <a:prstGeom prst="rect">
            <a:avLst/>
          </a:prstGeom>
          <a:solidFill>
            <a:schemeClr val="accent2">
              <a:lumMod val="75000"/>
              <a:alpha val="53000"/>
            </a:schemeClr>
          </a:solidFill>
          <a:ln w="19050">
            <a:solidFill>
              <a:schemeClr val="accent2">
                <a:lumMod val="75000"/>
              </a:schemeClr>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grpSp>
        <p:nvGrpSpPr>
          <p:cNvPr id="95" name="组合 94"/>
          <p:cNvGrpSpPr/>
          <p:nvPr/>
        </p:nvGrpSpPr>
        <p:grpSpPr>
          <a:xfrm>
            <a:off x="1652955" y="2189142"/>
            <a:ext cx="1935812" cy="2177664"/>
            <a:chOff x="4071934" y="3643314"/>
            <a:chExt cx="1578622" cy="1762814"/>
          </a:xfrm>
        </p:grpSpPr>
        <p:sp>
          <p:nvSpPr>
            <p:cNvPr id="96" name="Oval 55"/>
            <p:cNvSpPr>
              <a:spLocks noChangeArrowheads="1"/>
            </p:cNvSpPr>
            <p:nvPr>
              <p:custDataLst>
                <p:tags r:id="rId5"/>
              </p:custDataLst>
            </p:nvPr>
          </p:nvSpPr>
          <p:spPr bwMode="auto">
            <a:xfrm>
              <a:off x="4078920"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97" name="Oval 54"/>
            <p:cNvSpPr>
              <a:spLocks noChangeArrowheads="1"/>
            </p:cNvSpPr>
            <p:nvPr>
              <p:custDataLst>
                <p:tags r:id="rId6"/>
              </p:custDataLst>
            </p:nvPr>
          </p:nvSpPr>
          <p:spPr bwMode="auto">
            <a:xfrm>
              <a:off x="478631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8" name="Oval 53"/>
            <p:cNvSpPr>
              <a:spLocks noChangeArrowheads="1"/>
            </p:cNvSpPr>
            <p:nvPr>
              <p:custDataLst>
                <p:tags r:id="rId7"/>
              </p:custDataLst>
            </p:nvPr>
          </p:nvSpPr>
          <p:spPr bwMode="auto">
            <a:xfrm>
              <a:off x="4578986" y="3643314"/>
              <a:ext cx="292738" cy="30888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99" name="Oval 52"/>
            <p:cNvSpPr>
              <a:spLocks noChangeArrowheads="1"/>
            </p:cNvSpPr>
            <p:nvPr>
              <p:custDataLst>
                <p:tags r:id="rId8"/>
              </p:custDataLst>
            </p:nvPr>
          </p:nvSpPr>
          <p:spPr bwMode="auto">
            <a:xfrm>
              <a:off x="5079052"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100" name="Oval 51"/>
            <p:cNvSpPr>
              <a:spLocks noChangeArrowheads="1"/>
            </p:cNvSpPr>
            <p:nvPr>
              <p:custDataLst>
                <p:tags r:id="rId9"/>
              </p:custDataLst>
            </p:nvPr>
          </p:nvSpPr>
          <p:spPr bwMode="auto">
            <a:xfrm>
              <a:off x="5357818"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1" name="Oval 48"/>
            <p:cNvSpPr>
              <a:spLocks noChangeArrowheads="1"/>
            </p:cNvSpPr>
            <p:nvPr>
              <p:custDataLst>
                <p:tags r:id="rId10"/>
              </p:custDataLst>
            </p:nvPr>
          </p:nvSpPr>
          <p:spPr bwMode="auto">
            <a:xfrm>
              <a:off x="407193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cxnSp>
          <p:nvCxnSpPr>
            <p:cNvPr id="102" name="直接箭头连接符 101"/>
            <p:cNvCxnSpPr>
              <a:stCxn id="98" idx="3"/>
              <a:endCxn id="96" idx="7"/>
            </p:cNvCxnSpPr>
            <p:nvPr>
              <p:custDataLst>
                <p:tags r:id="rId11"/>
              </p:custDataLst>
            </p:nvPr>
          </p:nvCxnSpPr>
          <p:spPr>
            <a:xfrm rot="5400000">
              <a:off x="4238908"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03" name="直接箭头连接符 102"/>
            <p:cNvCxnSpPr>
              <a:stCxn id="98" idx="5"/>
              <a:endCxn id="99" idx="1"/>
            </p:cNvCxnSpPr>
            <p:nvPr>
              <p:custDataLst>
                <p:tags r:id="rId12"/>
              </p:custDataLst>
            </p:nvPr>
          </p:nvCxnSpPr>
          <p:spPr>
            <a:xfrm rot="16200000" flipH="1">
              <a:off x="4738974"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04" name="直接箭头连接符 103"/>
            <p:cNvCxnSpPr>
              <a:stCxn id="96" idx="4"/>
              <a:endCxn id="101" idx="0"/>
            </p:cNvCxnSpPr>
            <p:nvPr>
              <p:custDataLst>
                <p:tags r:id="rId13"/>
              </p:custDataLst>
            </p:nvPr>
          </p:nvCxnSpPr>
          <p:spPr>
            <a:xfrm rot="5400000">
              <a:off x="3994899" y="4866850"/>
              <a:ext cx="453794" cy="698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05" name="直接箭头连接符 104"/>
            <p:cNvCxnSpPr>
              <a:stCxn id="99" idx="3"/>
              <a:endCxn id="97" idx="0"/>
            </p:cNvCxnSpPr>
            <p:nvPr>
              <p:custDataLst>
                <p:tags r:id="rId14"/>
              </p:custDataLst>
            </p:nvPr>
          </p:nvCxnSpPr>
          <p:spPr>
            <a:xfrm rot="5400000">
              <a:off x="4777788" y="4753105"/>
              <a:ext cx="499030" cy="18924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06" name="直接箭头连接符 105"/>
            <p:cNvCxnSpPr>
              <a:stCxn id="99" idx="5"/>
              <a:endCxn id="100" idx="0"/>
            </p:cNvCxnSpPr>
            <p:nvPr>
              <p:custDataLst>
                <p:tags r:id="rId15"/>
              </p:custDataLst>
            </p:nvPr>
          </p:nvCxnSpPr>
          <p:spPr>
            <a:xfrm rot="16200000" flipH="1">
              <a:off x="5167038" y="4760091"/>
              <a:ext cx="499030" cy="17526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07" name="直接箭头连接符 106"/>
            <p:cNvCxnSpPr>
              <a:stCxn id="100" idx="2"/>
              <a:endCxn id="97" idx="6"/>
            </p:cNvCxnSpPr>
            <p:nvPr>
              <p:custDataLst>
                <p:tags r:id="rId16"/>
              </p:custDataLst>
            </p:nvPr>
          </p:nvCxnSpPr>
          <p:spPr>
            <a:xfrm rot="10800000">
              <a:off x="5079052" y="5251684"/>
              <a:ext cx="27876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108" name="直接箭头连接符 107"/>
            <p:cNvCxnSpPr>
              <a:stCxn id="99" idx="2"/>
              <a:endCxn id="101" idx="7"/>
            </p:cNvCxnSpPr>
            <p:nvPr>
              <p:custDataLst>
                <p:tags r:id="rId17"/>
              </p:custDataLst>
            </p:nvPr>
          </p:nvCxnSpPr>
          <p:spPr>
            <a:xfrm rot="10800000" flipV="1">
              <a:off x="4321802" y="4489002"/>
              <a:ext cx="757251" cy="653474"/>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grpSp>
      <p:sp>
        <p:nvSpPr>
          <p:cNvPr id="109" name="矩形 108"/>
          <p:cNvSpPr/>
          <p:nvPr>
            <p:custDataLst>
              <p:tags r:id="rId2"/>
            </p:custDataLst>
          </p:nvPr>
        </p:nvSpPr>
        <p:spPr>
          <a:xfrm>
            <a:off x="5001135" y="3590875"/>
            <a:ext cx="1857388" cy="242889"/>
          </a:xfrm>
          <a:prstGeom prst="rect">
            <a:avLst/>
          </a:prstGeom>
          <a:solidFill>
            <a:schemeClr val="accent2">
              <a:lumMod val="75000"/>
              <a:alpha val="53000"/>
            </a:schemeClr>
          </a:solidFill>
          <a:ln w="19050">
            <a:solidFill>
              <a:schemeClr val="accent2">
                <a:lumMod val="75000"/>
              </a:schemeClr>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30" name="文本框 29"/>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31"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7.3.2 </a:t>
            </a:r>
            <a:r>
              <a:rPr lang="zh-CN" altLang="en-US">
                <a:solidFill>
                  <a:srgbClr val="000000"/>
                </a:solidFill>
                <a:latin typeface="微软雅黑" panose="020B0503020204020204" pitchFamily="34" charset="-122"/>
                <a:ea typeface="微软雅黑" panose="020B0503020204020204" pitchFamily="34" charset="-122"/>
              </a:rPr>
              <a:t>深度优先遍历</a:t>
            </a:r>
          </a:p>
        </p:txBody>
      </p:sp>
      <p:sp>
        <p:nvSpPr>
          <p:cNvPr id="32" name="TextBox 6"/>
          <p:cNvSpPr txBox="1"/>
          <p:nvPr/>
        </p:nvSpPr>
        <p:spPr>
          <a:xfrm>
            <a:off x="2651229" y="5670084"/>
            <a:ext cx="2568587" cy="577182"/>
          </a:xfrm>
          <a:prstGeom prst="rect">
            <a:avLst/>
          </a:prstGeom>
          <a:noFill/>
          <a:ln w="25400">
            <a:no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defPPr>
              <a:defRPr lang="zh-CN"/>
            </a:defPPr>
            <a:lvl1pPr marL="342900" indent="-342900">
              <a:lnSpc>
                <a:spcPts val="2800"/>
              </a:lnSpc>
              <a:spcBef>
                <a:spcPts val="1200"/>
              </a:spcBef>
              <a:buFont typeface="Wingdings" panose="05000000000000000000" pitchFamily="2" charset="2"/>
              <a:buChar char="n"/>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marL="0" indent="0">
              <a:buNone/>
            </a:pPr>
            <a:r>
              <a:rPr lang="zh-CN" altLang="en-US">
                <a:solidFill>
                  <a:srgbClr val="000000"/>
                </a:solidFill>
                <a:latin typeface="微软雅黑" panose="020B0503020204020204" pitchFamily="34" charset="-122"/>
                <a:ea typeface="微软雅黑" panose="020B0503020204020204" pitchFamily="34" charset="-122"/>
              </a:rPr>
              <a:t>类似树的先根遍历。</a:t>
            </a:r>
          </a:p>
        </p:txBody>
      </p:sp>
      <p:grpSp>
        <p:nvGrpSpPr>
          <p:cNvPr id="33" name="组合 32"/>
          <p:cNvGrpSpPr/>
          <p:nvPr/>
        </p:nvGrpSpPr>
        <p:grpSpPr>
          <a:xfrm>
            <a:off x="1652961" y="5589634"/>
            <a:ext cx="825995" cy="637367"/>
            <a:chOff x="1363010" y="5490007"/>
            <a:chExt cx="825995" cy="637367"/>
          </a:xfrm>
        </p:grpSpPr>
        <p:sp>
          <p:nvSpPr>
            <p:cNvPr id="34" name="椭圆 80"/>
            <p:cNvSpPr/>
            <p:nvPr>
              <p:custDataLst>
                <p:tags r:id="rId3"/>
              </p:custDataLst>
            </p:nvPr>
          </p:nvSpPr>
          <p:spPr bwMode="auto">
            <a:xfrm>
              <a:off x="1363010" y="5490007"/>
              <a:ext cx="825995" cy="637367"/>
            </a:xfrm>
            <a:prstGeom prst="ellipse">
              <a:avLst/>
            </a:prstGeom>
            <a:solidFill>
              <a:schemeClr val="accent3"/>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en-US" sz="5400" b="1" kern="0" dirty="0">
                <a:solidFill>
                  <a:srgbClr val="FFFFFF"/>
                </a:solidFill>
              </a:endParaRPr>
            </a:p>
          </p:txBody>
        </p:sp>
        <p:sp>
          <p:nvSpPr>
            <p:cNvPr id="35" name="文本框 14"/>
            <p:cNvSpPr txBox="1"/>
            <p:nvPr>
              <p:custDataLst>
                <p:tags r:id="rId4"/>
              </p:custDataLst>
            </p:nvPr>
          </p:nvSpPr>
          <p:spPr>
            <a:xfrm>
              <a:off x="1452567" y="5624024"/>
              <a:ext cx="646331" cy="369332"/>
            </a:xfrm>
            <a:prstGeom prst="rect">
              <a:avLst/>
            </a:prstGeom>
            <a:noFill/>
          </p:spPr>
          <p:txBody>
            <a:bodyPr wrap="none" rtlCol="0">
              <a:spAutoFit/>
            </a:bodyPr>
            <a:lstStyle/>
            <a:p>
              <a:r>
                <a:rPr lang="zh-CN" altLang="en-US" b="1">
                  <a:solidFill>
                    <a:schemeClr val="lt1"/>
                  </a:solidFill>
                  <a:latin typeface="微软雅黑" panose="020B0503020204020204" pitchFamily="34" charset="-122"/>
                  <a:ea typeface="微软雅黑" panose="020B0503020204020204" pitchFamily="34" charset="-122"/>
                </a:rPr>
                <a:t>说明</a:t>
              </a:r>
              <a:endParaRPr lang="zh-CN" altLang="en-US" b="1" dirty="0">
                <a:solidFill>
                  <a:schemeClr val="l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12387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ppt_x"/>
                                          </p:val>
                                        </p:tav>
                                        <p:tav tm="100000">
                                          <p:val>
                                            <p:strVal val="#ppt_x"/>
                                          </p:val>
                                        </p:tav>
                                      </p:tavLst>
                                    </p:anim>
                                    <p:anim calcmode="lin" valueType="num">
                                      <p:cBhvr additive="base">
                                        <p:cTn id="35" dur="500" fill="hold"/>
                                        <p:tgtEl>
                                          <p:spTgt spid="3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1" grpId="0" bldLvl="0" animBg="1"/>
      <p:bldP spid="109" grpId="0" bldLvl="0" animBg="1"/>
      <p:bldP spid="30" grpId="0"/>
      <p:bldP spid="31" grpId="0"/>
      <p:bldP spid="32"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2"/>
          <p:cNvSpPr txBox="1">
            <a:spLocks noChangeArrowheads="1"/>
          </p:cNvSpPr>
          <p:nvPr>
            <p:custDataLst>
              <p:tags r:id="rId2"/>
            </p:custDataLst>
          </p:nvPr>
        </p:nvSpPr>
        <p:spPr bwMode="auto">
          <a:xfrm>
            <a:off x="527052" y="635003"/>
            <a:ext cx="1017693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endParaRPr lang="en-US" altLang="zh-CN" sz="2800">
              <a:solidFill>
                <a:srgbClr val="6D6F71"/>
              </a:solidFill>
            </a:endParaRPr>
          </a:p>
          <a:p>
            <a:pPr eaLnBrk="1" fontAlgn="base" hangingPunct="1">
              <a:spcBef>
                <a:spcPct val="20000"/>
              </a:spcBef>
              <a:spcAft>
                <a:spcPct val="0"/>
              </a:spcAft>
              <a:buSzPct val="100000"/>
              <a:buFont typeface="Times New Roman" pitchFamily="18" charset="0"/>
              <a:buNone/>
            </a:pPr>
            <a:r>
              <a:rPr lang="zh-CN" altLang="zh-CN" sz="2800">
                <a:solidFill>
                  <a:srgbClr val="6D6F71"/>
                </a:solidFill>
              </a:rPr>
              <a:t>无向图</a:t>
            </a:r>
            <a:r>
              <a:rPr lang="en-US" altLang="zh-CN" sz="2800">
                <a:solidFill>
                  <a:srgbClr val="6D6F71"/>
                </a:solidFill>
              </a:rPr>
              <a:t>G=(V,E)</a:t>
            </a:r>
            <a:r>
              <a:rPr lang="zh-CN" altLang="en-US" sz="2800">
                <a:solidFill>
                  <a:srgbClr val="6D6F71"/>
                </a:solidFill>
              </a:rPr>
              <a:t>，其中：</a:t>
            </a:r>
            <a:r>
              <a:rPr lang="en-US" altLang="zh-CN" sz="2800">
                <a:solidFill>
                  <a:srgbClr val="6D6F71"/>
                </a:solidFill>
              </a:rPr>
              <a:t>V={a,b,c,d,e,f},</a:t>
            </a:r>
          </a:p>
          <a:p>
            <a:pPr eaLnBrk="1" fontAlgn="base" hangingPunct="1">
              <a:spcBef>
                <a:spcPct val="20000"/>
              </a:spcBef>
              <a:spcAft>
                <a:spcPct val="0"/>
              </a:spcAft>
              <a:buSzPct val="100000"/>
              <a:buFont typeface="Times New Roman" pitchFamily="18" charset="0"/>
              <a:buNone/>
            </a:pPr>
            <a:r>
              <a:rPr lang="en-US" altLang="zh-CN" sz="2800">
                <a:solidFill>
                  <a:srgbClr val="6D6F71"/>
                </a:solidFill>
              </a:rPr>
              <a:t>E={(a,b),(a,e),(a,c),(b,e),(c,f),(f,d),(e,d)},</a:t>
            </a:r>
            <a:r>
              <a:rPr lang="zh-CN" altLang="zh-CN" sz="2800">
                <a:solidFill>
                  <a:srgbClr val="6D6F71"/>
                </a:solidFill>
              </a:rPr>
              <a:t>对该图进行深度优先遍历</a:t>
            </a:r>
            <a:r>
              <a:rPr lang="en-US" altLang="zh-CN" sz="2800">
                <a:solidFill>
                  <a:srgbClr val="6D6F71"/>
                </a:solidFill>
              </a:rPr>
              <a:t>,</a:t>
            </a:r>
            <a:r>
              <a:rPr lang="zh-CN" altLang="zh-CN" sz="2800">
                <a:solidFill>
                  <a:srgbClr val="6D6F71"/>
                </a:solidFill>
              </a:rPr>
              <a:t>得到的顶点序列正确的是</a:t>
            </a:r>
            <a:r>
              <a:rPr lang="en-US" altLang="zh-CN" sz="2800">
                <a:solidFill>
                  <a:srgbClr val="6D6F71"/>
                </a:solidFill>
              </a:rPr>
              <a:t>(   )</a:t>
            </a:r>
            <a:r>
              <a:rPr lang="zh-CN" altLang="zh-CN" sz="2800">
                <a:solidFill>
                  <a:srgbClr val="6D6F71"/>
                </a:solidFill>
              </a:rPr>
              <a:t>。</a:t>
            </a:r>
          </a:p>
        </p:txBody>
      </p:sp>
      <p:sp>
        <p:nvSpPr>
          <p:cNvPr id="78851" name="TextBox 3"/>
          <p:cNvSpPr txBox="1">
            <a:spLocks noChangeArrowheads="1"/>
          </p:cNvSpPr>
          <p:nvPr>
            <p:custDataLst>
              <p:tags r:id="rId3"/>
            </p:custDataLst>
          </p:nvPr>
        </p:nvSpPr>
        <p:spPr bwMode="auto">
          <a:xfrm>
            <a:off x="2438400" y="2786066"/>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2400">
                <a:solidFill>
                  <a:srgbClr val="6D6F71"/>
                </a:solidFill>
              </a:rPr>
              <a:t>a, b, e,c, d, f</a:t>
            </a:r>
            <a:endParaRPr lang="zh-CN" altLang="zh-CN" sz="2400">
              <a:solidFill>
                <a:srgbClr val="6D6F71"/>
              </a:solidFill>
            </a:endParaRPr>
          </a:p>
        </p:txBody>
      </p:sp>
      <p:sp>
        <p:nvSpPr>
          <p:cNvPr id="78852" name="TextBox 4"/>
          <p:cNvSpPr txBox="1">
            <a:spLocks noChangeArrowheads="1"/>
          </p:cNvSpPr>
          <p:nvPr>
            <p:custDataLst>
              <p:tags r:id="rId4"/>
            </p:custDataLst>
          </p:nvPr>
        </p:nvSpPr>
        <p:spPr bwMode="auto">
          <a:xfrm>
            <a:off x="2438400" y="3643316"/>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2400">
                <a:solidFill>
                  <a:srgbClr val="6D6F71"/>
                </a:solidFill>
              </a:rPr>
              <a:t>a, c, f,e, b, d</a:t>
            </a:r>
            <a:endParaRPr lang="zh-CN" altLang="zh-CN" sz="2400">
              <a:solidFill>
                <a:srgbClr val="6D6F71"/>
              </a:solidFill>
            </a:endParaRPr>
          </a:p>
        </p:txBody>
      </p:sp>
      <p:sp>
        <p:nvSpPr>
          <p:cNvPr id="78853" name="TextBox 5"/>
          <p:cNvSpPr txBox="1">
            <a:spLocks noChangeArrowheads="1"/>
          </p:cNvSpPr>
          <p:nvPr>
            <p:custDataLst>
              <p:tags r:id="rId5"/>
            </p:custDataLst>
          </p:nvPr>
        </p:nvSpPr>
        <p:spPr bwMode="auto">
          <a:xfrm>
            <a:off x="2438400" y="4500566"/>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2400">
                <a:solidFill>
                  <a:srgbClr val="6D6F71"/>
                </a:solidFill>
              </a:rPr>
              <a:t>a,e,b, c, f, d</a:t>
            </a:r>
            <a:endParaRPr lang="zh-CN" altLang="zh-CN" sz="2400">
              <a:solidFill>
                <a:srgbClr val="6D6F71"/>
              </a:solidFill>
            </a:endParaRPr>
          </a:p>
        </p:txBody>
      </p:sp>
      <p:sp>
        <p:nvSpPr>
          <p:cNvPr id="78854" name="TextBox 6"/>
          <p:cNvSpPr txBox="1">
            <a:spLocks noChangeArrowheads="1"/>
          </p:cNvSpPr>
          <p:nvPr>
            <p:custDataLst>
              <p:tags r:id="rId6"/>
            </p:custDataLst>
          </p:nvPr>
        </p:nvSpPr>
        <p:spPr bwMode="auto">
          <a:xfrm>
            <a:off x="2438400" y="5357816"/>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2400">
                <a:solidFill>
                  <a:srgbClr val="6D6F71"/>
                </a:solidFill>
              </a:rPr>
              <a:t>a,e,d, f, c, b</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78855" name="椭圆 7"/>
          <p:cNvSpPr>
            <a:spLocks noChangeAspect="1"/>
          </p:cNvSpPr>
          <p:nvPr>
            <p:custDataLst>
              <p:tags r:id="rId7"/>
            </p:custDataLst>
          </p:nvPr>
        </p:nvSpPr>
        <p:spPr bwMode="auto">
          <a:xfrm>
            <a:off x="1485900" y="2849563"/>
            <a:ext cx="68580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A</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78856" name="椭圆 8"/>
          <p:cNvSpPr>
            <a:spLocks noChangeAspect="1"/>
          </p:cNvSpPr>
          <p:nvPr>
            <p:custDataLst>
              <p:tags r:id="rId8"/>
            </p:custDataLst>
          </p:nvPr>
        </p:nvSpPr>
        <p:spPr bwMode="auto">
          <a:xfrm>
            <a:off x="1485900" y="3706813"/>
            <a:ext cx="68580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B</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78857" name="椭圆 9"/>
          <p:cNvSpPr>
            <a:spLocks noChangeAspect="1"/>
          </p:cNvSpPr>
          <p:nvPr>
            <p:custDataLst>
              <p:tags r:id="rId9"/>
            </p:custDataLst>
          </p:nvPr>
        </p:nvSpPr>
        <p:spPr bwMode="auto">
          <a:xfrm>
            <a:off x="1485900" y="4564063"/>
            <a:ext cx="68580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C</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78858" name="椭圆 10"/>
          <p:cNvSpPr>
            <a:spLocks noChangeAspect="1"/>
          </p:cNvSpPr>
          <p:nvPr>
            <p:custDataLst>
              <p:tags r:id="rId10"/>
            </p:custDataLst>
          </p:nvPr>
        </p:nvSpPr>
        <p:spPr bwMode="auto">
          <a:xfrm>
            <a:off x="1485900" y="5421313"/>
            <a:ext cx="68580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D</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78859" name="圆角矩形 11"/>
          <p:cNvSpPr>
            <a:spLocks noChangeArrowheads="1"/>
          </p:cNvSpPr>
          <p:nvPr>
            <p:custDataLst>
              <p:tags r:id="rId11"/>
            </p:custDataLst>
          </p:nvPr>
        </p:nvSpPr>
        <p:spPr bwMode="auto">
          <a:xfrm>
            <a:off x="8229600" y="6215063"/>
            <a:ext cx="205740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zh-CN" altLang="en-US" sz="1600">
                <a:solidFill>
                  <a:srgbClr val="FFFFFF"/>
                </a:solidFill>
                <a:latin typeface="Microsoft Yahei" pitchFamily="34" charset="-122"/>
                <a:ea typeface="Microsoft Yahei" pitchFamily="34" charset="-122"/>
                <a:sym typeface="Microsoft Yahei" pitchFamily="34" charset="-122"/>
              </a:rPr>
              <a:t>提交</a:t>
            </a:r>
          </a:p>
        </p:txBody>
      </p:sp>
      <p:grpSp>
        <p:nvGrpSpPr>
          <p:cNvPr id="78860" name="组合 16"/>
          <p:cNvGrpSpPr>
            <a:grpSpLocks/>
          </p:cNvGrpSpPr>
          <p:nvPr>
            <p:custDataLst>
              <p:tags r:id="rId12"/>
            </p:custDataLst>
          </p:nvPr>
        </p:nvGrpSpPr>
        <p:grpSpPr bwMode="auto">
          <a:xfrm>
            <a:off x="0" y="0"/>
            <a:ext cx="12192000" cy="635000"/>
            <a:chOff x="0" y="0"/>
            <a:chExt cx="9144000" cy="635000"/>
          </a:xfrm>
        </p:grpSpPr>
        <p:sp>
          <p:nvSpPr>
            <p:cNvPr id="78862" name="TitleBackground"/>
            <p:cNvSpPr>
              <a:spLocks noChangeArrowheads="1"/>
            </p:cNvSpPr>
            <p:nvPr>
              <p:custDataLst>
                <p:tags r:id="rId14"/>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endParaRPr lang="zh-CN" altLang="en-US">
                <a:solidFill>
                  <a:srgbClr val="6D6F71"/>
                </a:solidFill>
              </a:endParaRPr>
            </a:p>
          </p:txBody>
        </p:sp>
        <p:sp>
          <p:nvSpPr>
            <p:cNvPr id="78863" name="ColorBlock"/>
            <p:cNvSpPr>
              <a:spLocks noChangeArrowheads="1"/>
            </p:cNvSpPr>
            <p:nvPr>
              <p:custDataLst>
                <p:tags r:id="rId15"/>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endParaRPr lang="zh-CN" altLang="en-US">
                <a:solidFill>
                  <a:srgbClr val="6D6F71"/>
                </a:solidFill>
              </a:endParaRPr>
            </a:p>
          </p:txBody>
        </p:sp>
        <p:sp>
          <p:nvSpPr>
            <p:cNvPr id="78864" name="TypeText"/>
            <p:cNvSpPr txBox="1">
              <a:spLocks noChangeArrowheads="1"/>
            </p:cNvSpPr>
            <p:nvPr>
              <p:custDataLst>
                <p:tags r:id="rId16"/>
              </p:custDataLst>
            </p:nvPr>
          </p:nvSpPr>
          <p:spPr bwMode="auto">
            <a:xfrm>
              <a:off x="1905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zh-CN" altLang="en-US" sz="2600">
                  <a:solidFill>
                    <a:srgbClr val="000000"/>
                  </a:solidFill>
                  <a:latin typeface="Microsoft Yahei" pitchFamily="34" charset="-122"/>
                  <a:ea typeface="Microsoft Yahei" pitchFamily="34" charset="-122"/>
                  <a:sym typeface="Microsoft Yahei" pitchFamily="34" charset="-122"/>
                </a:rPr>
                <a:t>单选题</a:t>
              </a:r>
            </a:p>
          </p:txBody>
        </p:sp>
        <p:sp>
          <p:nvSpPr>
            <p:cNvPr id="78865" name="TipText"/>
            <p:cNvSpPr txBox="1">
              <a:spLocks noChangeArrowheads="1"/>
            </p:cNvSpPr>
            <p:nvPr>
              <p:custDataLst>
                <p:tags r:id="rId17"/>
              </p:custDataLst>
            </p:nvPr>
          </p:nvSpPr>
          <p:spPr bwMode="auto">
            <a:xfrm>
              <a:off x="1144429"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fontAlgn="base" hangingPunct="1">
                <a:spcBef>
                  <a:spcPct val="20000"/>
                </a:spcBef>
                <a:spcAft>
                  <a:spcPct val="0"/>
                </a:spcAft>
                <a:buSzPct val="100000"/>
                <a:buFont typeface="Times New Roman" pitchFamily="18" charset="0"/>
                <a:buNone/>
              </a:pPr>
              <a:r>
                <a:rPr lang="en-US" altLang="zh-CN" sz="2000">
                  <a:solidFill>
                    <a:srgbClr val="808080"/>
                  </a:solidFill>
                  <a:latin typeface="Microsoft Yahei" pitchFamily="34" charset="-122"/>
                  <a:ea typeface="Microsoft Yahei" pitchFamily="34" charset="-122"/>
                  <a:sym typeface="Microsoft Yahei" pitchFamily="34" charset="-122"/>
                </a:rPr>
                <a:t>20</a:t>
              </a:r>
              <a:r>
                <a:rPr lang="zh-CN" altLang="en-US" sz="2000">
                  <a:solidFill>
                    <a:srgbClr val="808080"/>
                  </a:solidFill>
                  <a:latin typeface="Microsoft Yahei" pitchFamily="34" charset="-122"/>
                  <a:ea typeface="Microsoft Yahei" pitchFamily="34" charset="-122"/>
                  <a:sym typeface="Microsoft Yahei"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823231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p:cNvSpPr txBox="1">
            <a:spLocks noChangeArrowheads="1"/>
          </p:cNvSpPr>
          <p:nvPr>
            <p:custDataLst>
              <p:tags r:id="rId2"/>
            </p:custDataLst>
          </p:nvPr>
        </p:nvSpPr>
        <p:spPr bwMode="auto">
          <a:xfrm>
            <a:off x="2468563" y="1628776"/>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800" dirty="0"/>
              <a:t>G</a:t>
            </a:r>
            <a:r>
              <a:rPr lang="zh-CN" altLang="zh-CN" sz="2800" dirty="0"/>
              <a:t>是一个非连通无向图</a:t>
            </a:r>
            <a:r>
              <a:rPr lang="zh-CN" altLang="en-US" sz="2800" dirty="0"/>
              <a:t>，</a:t>
            </a:r>
            <a:r>
              <a:rPr lang="zh-CN" altLang="zh-CN" sz="2800" dirty="0"/>
              <a:t>共有</a:t>
            </a:r>
            <a:r>
              <a:rPr lang="en-US" altLang="zh-CN" sz="2800" dirty="0"/>
              <a:t>28</a:t>
            </a:r>
            <a:r>
              <a:rPr lang="zh-CN" altLang="zh-CN" sz="2800" dirty="0"/>
              <a:t>条边</a:t>
            </a:r>
            <a:r>
              <a:rPr lang="zh-CN" altLang="en-US" sz="2800" dirty="0"/>
              <a:t>，</a:t>
            </a:r>
            <a:r>
              <a:rPr lang="zh-CN" altLang="zh-CN" sz="2800" dirty="0"/>
              <a:t>则该图至少有 </a:t>
            </a:r>
            <a:r>
              <a:rPr lang="en-US" altLang="zh-CN" sz="2800" dirty="0">
                <a:solidFill>
                  <a:srgbClr val="639EF4"/>
                </a:solidFill>
              </a:rPr>
              <a:t>[</a:t>
            </a:r>
            <a:r>
              <a:rPr lang="zh-CN" altLang="en-US" sz="2800" dirty="0">
                <a:solidFill>
                  <a:srgbClr val="639EF4"/>
                </a:solidFill>
              </a:rPr>
              <a:t>填空</a:t>
            </a:r>
            <a:r>
              <a:rPr lang="en-US" altLang="zh-CN" sz="2800" dirty="0">
                <a:solidFill>
                  <a:srgbClr val="639EF4"/>
                </a:solidFill>
              </a:rPr>
              <a:t>1]</a:t>
            </a:r>
            <a:r>
              <a:rPr lang="zh-CN" altLang="zh-CN" sz="2800" dirty="0"/>
              <a:t>个顶点</a:t>
            </a:r>
            <a:r>
              <a:rPr lang="zh-CN" altLang="en-US" sz="2800" dirty="0"/>
              <a:t>。</a:t>
            </a:r>
            <a:endParaRPr lang="zh-CN" altLang="en-US" sz="2600" dirty="0">
              <a:solidFill>
                <a:srgbClr val="000000"/>
              </a:solidFill>
              <a:latin typeface="Microsoft Yahei" pitchFamily="34" charset="-122"/>
              <a:ea typeface="Microsoft Yahei" pitchFamily="34" charset="-122"/>
              <a:sym typeface="Microsoft Yahei" pitchFamily="34" charset="-122"/>
            </a:endParaRPr>
          </a:p>
        </p:txBody>
      </p:sp>
      <p:sp>
        <p:nvSpPr>
          <p:cNvPr id="12291" name="圆角矩形 3"/>
          <p:cNvSpPr>
            <a:spLocks noChangeArrowheads="1"/>
          </p:cNvSpPr>
          <p:nvPr>
            <p:custDataLst>
              <p:tags r:id="rId3"/>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zh-CN" altLang="en-US" sz="1600">
                <a:solidFill>
                  <a:srgbClr val="FFFFFF"/>
                </a:solidFill>
                <a:latin typeface="Microsoft Yahei" pitchFamily="34" charset="-122"/>
                <a:ea typeface="Microsoft Yahei" pitchFamily="34" charset="-122"/>
                <a:sym typeface="Microsoft Yahei" pitchFamily="34" charset="-122"/>
              </a:rPr>
              <a:t>作答</a:t>
            </a:r>
          </a:p>
        </p:txBody>
      </p:sp>
      <p:sp>
        <p:nvSpPr>
          <p:cNvPr id="12292" name="矩形 9"/>
          <p:cNvSpPr>
            <a:spLocks noChangeArrowheads="1"/>
          </p:cNvSpPr>
          <p:nvPr>
            <p:custDataLst>
              <p:tags r:id="rId4"/>
            </p:custDataLst>
          </p:nvPr>
        </p:nvSpPr>
        <p:spPr bwMode="auto">
          <a:xfrm>
            <a:off x="1524000" y="5849939"/>
            <a:ext cx="9144000" cy="365125"/>
          </a:xfrm>
          <a:prstGeom prst="rect">
            <a:avLst/>
          </a:prstGeom>
          <a:solidFill>
            <a:srgbClr val="FBFAE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zh-CN" altLang="en-US" sz="1200">
                <a:solidFill>
                  <a:srgbClr val="F84F41"/>
                </a:solidFill>
                <a:latin typeface="Microsoft Yahei" pitchFamily="34" charset="-122"/>
                <a:ea typeface="Microsoft Yahei" pitchFamily="34" charset="-122"/>
                <a:sym typeface="Microsoft Yahei" pitchFamily="34" charset="-122"/>
              </a:rPr>
              <a:t>正常使用填空题需</a:t>
            </a:r>
            <a:r>
              <a:rPr lang="en-US" altLang="zh-CN" sz="1200">
                <a:solidFill>
                  <a:srgbClr val="F84F41"/>
                </a:solidFill>
                <a:latin typeface="Microsoft Yahei" pitchFamily="34" charset="-122"/>
                <a:ea typeface="Microsoft Yahei" pitchFamily="34" charset="-122"/>
                <a:sym typeface="Microsoft Yahei" pitchFamily="34" charset="-122"/>
              </a:rPr>
              <a:t>3.0</a:t>
            </a:r>
            <a:r>
              <a:rPr lang="zh-CN" altLang="en-US" sz="1200">
                <a:solidFill>
                  <a:srgbClr val="F84F41"/>
                </a:solidFill>
                <a:latin typeface="Microsoft Yahei" pitchFamily="34" charset="-122"/>
                <a:ea typeface="Microsoft Yahei" pitchFamily="34" charset="-122"/>
                <a:sym typeface="Microsoft Yahei" pitchFamily="34" charset="-122"/>
              </a:rPr>
              <a:t>以上版本雨课堂</a:t>
            </a:r>
          </a:p>
        </p:txBody>
      </p:sp>
      <p:grpSp>
        <p:nvGrpSpPr>
          <p:cNvPr id="12293" name="组合 8"/>
          <p:cNvGrpSpPr>
            <a:grpSpLocks/>
          </p:cNvGrpSpPr>
          <p:nvPr>
            <p:custDataLst>
              <p:tags r:id="rId5"/>
            </p:custDataLst>
          </p:nvPr>
        </p:nvGrpSpPr>
        <p:grpSpPr bwMode="auto">
          <a:xfrm>
            <a:off x="0" y="0"/>
            <a:ext cx="9144000" cy="635000"/>
            <a:chOff x="-1524000" y="0"/>
            <a:chExt cx="9144000" cy="635000"/>
          </a:xfrm>
        </p:grpSpPr>
        <p:sp>
          <p:nvSpPr>
            <p:cNvPr id="12295" name="TitleBackground"/>
            <p:cNvSpPr>
              <a:spLocks noChangeArrowheads="1"/>
            </p:cNvSpPr>
            <p:nvPr>
              <p:custDataLst>
                <p:tags r:id="rId7"/>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endParaRPr lang="zh-CN" altLang="en-US"/>
            </a:p>
          </p:txBody>
        </p:sp>
        <p:sp>
          <p:nvSpPr>
            <p:cNvPr id="12296" name="ColorBlock"/>
            <p:cNvSpPr>
              <a:spLocks noChangeArrowheads="1"/>
            </p:cNvSpPr>
            <p:nvPr>
              <p:custDataLst>
                <p:tags r:id="rId8"/>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endParaRPr lang="zh-CN" altLang="en-US"/>
            </a:p>
          </p:txBody>
        </p:sp>
        <p:sp>
          <p:nvSpPr>
            <p:cNvPr id="12297" name="TypeText"/>
            <p:cNvSpPr txBox="1">
              <a:spLocks noChangeArrowheads="1"/>
            </p:cNvSpPr>
            <p:nvPr>
              <p:custDataLst>
                <p:tags r:id="rId9"/>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zh-CN" altLang="en-US" sz="2600">
                  <a:solidFill>
                    <a:srgbClr val="000000"/>
                  </a:solidFill>
                  <a:latin typeface="Microsoft Yahei" pitchFamily="34" charset="-122"/>
                  <a:ea typeface="Microsoft Yahei" pitchFamily="34" charset="-122"/>
                  <a:sym typeface="Microsoft Yahei" pitchFamily="34" charset="-122"/>
                </a:rPr>
                <a:t>填空题</a:t>
              </a:r>
            </a:p>
          </p:txBody>
        </p:sp>
        <p:sp>
          <p:nvSpPr>
            <p:cNvPr id="12298" name="TipText"/>
            <p:cNvSpPr txBox="1">
              <a:spLocks noChangeArrowheads="1"/>
            </p:cNvSpPr>
            <p:nvPr>
              <p:custDataLst>
                <p:tags r:id="rId10"/>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000">
                  <a:solidFill>
                    <a:srgbClr val="808080"/>
                  </a:solidFill>
                  <a:latin typeface="Microsoft Yahei" pitchFamily="34" charset="-122"/>
                  <a:ea typeface="Microsoft Yahei" pitchFamily="34" charset="-122"/>
                  <a:sym typeface="Microsoft Yahei" pitchFamily="34" charset="-122"/>
                </a:rPr>
                <a:t>20</a:t>
              </a:r>
              <a:r>
                <a:rPr lang="zh-CN" altLang="en-US" sz="2000">
                  <a:solidFill>
                    <a:srgbClr val="808080"/>
                  </a:solidFill>
                  <a:latin typeface="Microsoft Yahei" pitchFamily="34" charset="-122"/>
                  <a:ea typeface="Microsoft Yahei" pitchFamily="34" charset="-122"/>
                  <a:sym typeface="Microsoft Yahei" pitchFamily="34" charset="-122"/>
                </a:rPr>
                <a:t>分</a:t>
              </a:r>
            </a:p>
          </p:txBody>
        </p:sp>
      </p:grpSp>
      <p:pic>
        <p:nvPicPr>
          <p:cNvPr id="12294" name="图片 1"/>
          <p:cNvPicPr>
            <a:picLocks/>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7965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5" y="147128"/>
            <a:ext cx="2904962" cy="46166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 </a:t>
            </a:r>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7.1.1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图的基本概念</a:t>
            </a:r>
          </a:p>
        </p:txBody>
      </p:sp>
      <p:sp>
        <p:nvSpPr>
          <p:cNvPr id="9" name="Text Box 4"/>
          <p:cNvSpPr txBox="1">
            <a:spLocks noChangeArrowheads="1"/>
          </p:cNvSpPr>
          <p:nvPr/>
        </p:nvSpPr>
        <p:spPr bwMode="auto">
          <a:xfrm>
            <a:off x="1170271" y="1970325"/>
            <a:ext cx="6823687" cy="891540"/>
          </a:xfrm>
          <a:prstGeom prst="rect">
            <a:avLst/>
          </a:prstGeom>
          <a:noFill/>
          <a:ln w="9525">
            <a:noFill/>
            <a:miter lim="800000"/>
          </a:ln>
          <a:effectLst/>
        </p:spPr>
        <p:txBody>
          <a:bodyPr wrap="square">
            <a:spAutoFit/>
          </a:bodyPr>
          <a:lstStyle>
            <a:defPPr>
              <a:defRPr lang="zh-CN"/>
            </a:defPPr>
            <a:lvl1pPr algn="just">
              <a:lnSpc>
                <a:spcPct val="13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252095" indent="-252095">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图</a:t>
            </a:r>
            <a:r>
              <a:rPr lang="en-US" altLang="zh-CN" dirty="0" smtClean="0">
                <a:solidFill>
                  <a:srgbClr val="000000"/>
                </a:solidFill>
                <a:latin typeface="微软雅黑" panose="020B0503020204020204" pitchFamily="34" charset="-122"/>
                <a:ea typeface="微软雅黑" panose="020B0503020204020204" pitchFamily="34" charset="-122"/>
              </a:rPr>
              <a:t>G</a:t>
            </a:r>
            <a:r>
              <a:rPr lang="zh-CN"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Graph</a:t>
            </a:r>
            <a:r>
              <a:rPr lang="zh-CN" altLang="zh-CN" dirty="0">
                <a:solidFill>
                  <a:srgbClr val="000000"/>
                </a:solidFill>
                <a:latin typeface="微软雅黑" panose="020B0503020204020204" pitchFamily="34" charset="-122"/>
                <a:ea typeface="微软雅黑" panose="020B0503020204020204" pitchFamily="34" charset="-122"/>
              </a:rPr>
              <a:t>）由两个集合</a:t>
            </a:r>
            <a:r>
              <a:rPr lang="en-US" altLang="zh-CN" dirty="0">
                <a:solidFill>
                  <a:srgbClr val="000000"/>
                </a:solidFill>
                <a:latin typeface="微软雅黑" panose="020B0503020204020204" pitchFamily="34" charset="-122"/>
                <a:ea typeface="微软雅黑" panose="020B0503020204020204" pitchFamily="34" charset="-122"/>
              </a:rPr>
              <a:t>V</a:t>
            </a:r>
            <a:r>
              <a:rPr lang="zh-CN"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Vertex</a:t>
            </a:r>
            <a:r>
              <a:rPr lang="zh-CN" altLang="zh-CN"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E</a:t>
            </a:r>
            <a:r>
              <a:rPr lang="zh-CN"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Edge</a:t>
            </a:r>
            <a:r>
              <a:rPr lang="zh-CN" altLang="zh-CN" dirty="0">
                <a:solidFill>
                  <a:srgbClr val="000000"/>
                </a:solidFill>
                <a:latin typeface="微软雅黑" panose="020B0503020204020204" pitchFamily="34" charset="-122"/>
                <a:ea typeface="微软雅黑" panose="020B0503020204020204" pitchFamily="34" charset="-122"/>
              </a:rPr>
              <a:t>）组成，记为</a:t>
            </a:r>
            <a:r>
              <a:rPr lang="en-US" altLang="zh-CN" dirty="0">
                <a:solidFill>
                  <a:srgbClr val="000000"/>
                </a:solidFill>
                <a:latin typeface="微软雅黑" panose="020B0503020204020204" pitchFamily="34" charset="-122"/>
                <a:ea typeface="微软雅黑" panose="020B0503020204020204" pitchFamily="34" charset="-122"/>
              </a:rPr>
              <a:t>G=(V</a:t>
            </a:r>
            <a:r>
              <a:rPr lang="zh-CN"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E)</a:t>
            </a:r>
            <a:r>
              <a:rPr lang="zh-CN" altLang="en-US" dirty="0" smtClean="0">
                <a:solidFill>
                  <a:srgbClr val="000000"/>
                </a:solidFill>
                <a:latin typeface="微软雅黑" panose="020B0503020204020204" pitchFamily="34" charset="-122"/>
                <a:ea typeface="微软雅黑" panose="020B0503020204020204" pitchFamily="34" charset="-122"/>
              </a:rPr>
              <a:t>。</a:t>
            </a:r>
          </a:p>
        </p:txBody>
      </p:sp>
      <p:sp>
        <p:nvSpPr>
          <p:cNvPr id="11" name="Rectangle 6"/>
          <p:cNvSpPr>
            <a:spLocks noChangeArrowheads="1"/>
          </p:cNvSpPr>
          <p:nvPr>
            <p:custDataLst>
              <p:tags r:id="rId1"/>
            </p:custDataLst>
          </p:nvPr>
        </p:nvSpPr>
        <p:spPr bwMode="auto">
          <a:xfrm>
            <a:off x="1742516" y="2885017"/>
            <a:ext cx="1524000" cy="914400"/>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none" anchor="ctr"/>
          <a:lstStyle/>
          <a:p>
            <a:pPr algn="ctr">
              <a:lnSpc>
                <a:spcPct val="100000"/>
              </a:lnSpc>
              <a:spcBef>
                <a:spcPct val="0"/>
              </a:spcBef>
            </a:pPr>
            <a:r>
              <a:rPr lang="en-US" altLang="zh-CN"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Vertex</a:t>
            </a:r>
          </a:p>
        </p:txBody>
      </p:sp>
      <p:sp>
        <p:nvSpPr>
          <p:cNvPr id="12" name="Rectangle 7"/>
          <p:cNvSpPr>
            <a:spLocks noChangeArrowheads="1"/>
          </p:cNvSpPr>
          <p:nvPr>
            <p:custDataLst>
              <p:tags r:id="rId2"/>
            </p:custDataLst>
          </p:nvPr>
        </p:nvSpPr>
        <p:spPr bwMode="auto">
          <a:xfrm>
            <a:off x="5820797" y="2885017"/>
            <a:ext cx="1524000" cy="914400"/>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none" anchor="ctr"/>
          <a:lstStyle/>
          <a:p>
            <a:pPr algn="ctr">
              <a:lnSpc>
                <a:spcPct val="100000"/>
              </a:lnSpc>
              <a:spcBef>
                <a:spcPct val="0"/>
              </a:spcBef>
            </a:pPr>
            <a:r>
              <a:rPr lang="en-US" altLang="zh-CN"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Graph</a:t>
            </a:r>
          </a:p>
        </p:txBody>
      </p:sp>
      <p:sp>
        <p:nvSpPr>
          <p:cNvPr id="13" name="Text Box 8"/>
          <p:cNvSpPr txBox="1">
            <a:spLocks noChangeArrowheads="1"/>
          </p:cNvSpPr>
          <p:nvPr/>
        </p:nvSpPr>
        <p:spPr bwMode="auto">
          <a:xfrm>
            <a:off x="5280792" y="3052510"/>
            <a:ext cx="484704" cy="583565"/>
          </a:xfrm>
          <a:prstGeom prst="rect">
            <a:avLst/>
          </a:prstGeom>
          <a:noFill/>
          <a:ln w="9525">
            <a:noFill/>
            <a:miter lim="800000"/>
          </a:ln>
          <a:effectLst/>
        </p:spPr>
        <p:txBody>
          <a:bodyPr wrap="square">
            <a:spAutoFit/>
          </a:bodyPr>
          <a:lstStyle/>
          <a:p>
            <a:pPr algn="ctr">
              <a:lnSpc>
                <a:spcPct val="100000"/>
              </a:lnSpc>
            </a:pPr>
            <a:r>
              <a:rPr lang="en-US" altLang="zh-CN" sz="32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4" name="Rectangle 5"/>
          <p:cNvSpPr>
            <a:spLocks noChangeArrowheads="1"/>
          </p:cNvSpPr>
          <p:nvPr>
            <p:custDataLst>
              <p:tags r:id="rId3"/>
            </p:custDataLst>
          </p:nvPr>
        </p:nvSpPr>
        <p:spPr bwMode="auto">
          <a:xfrm>
            <a:off x="3701491" y="2885017"/>
            <a:ext cx="1524000" cy="914400"/>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none" anchor="ctr"/>
          <a:lstStyle/>
          <a:p>
            <a:pPr algn="ctr">
              <a:lnSpc>
                <a:spcPct val="100000"/>
              </a:lnSpc>
              <a:spcBef>
                <a:spcPct val="0"/>
              </a:spcBef>
            </a:pPr>
            <a:r>
              <a:rPr lang="en-US" altLang="zh-CN" dirty="0" smtClean="0">
                <a:solidFill>
                  <a:srgbClr val="FFFFFF"/>
                </a:solidFill>
                <a:latin typeface="微软雅黑" panose="020B0503020204020204" pitchFamily="34" charset="-122"/>
                <a:ea typeface="微软雅黑" panose="020B0503020204020204" pitchFamily="34" charset="-122"/>
                <a:cs typeface="Consolas" panose="020B0609020204030204" pitchFamily="49" charset="0"/>
              </a:rPr>
              <a:t>Edge</a:t>
            </a:r>
          </a:p>
        </p:txBody>
      </p:sp>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r="7351" b="-600"/>
          <a:stretch>
            <a:fillRect/>
          </a:stretch>
        </p:blipFill>
        <p:spPr>
          <a:xfrm flipH="1">
            <a:off x="7993951" y="1815677"/>
            <a:ext cx="3754304" cy="4025593"/>
          </a:xfrm>
          <a:prstGeom prst="rect">
            <a:avLst/>
          </a:prstGeom>
        </p:spPr>
      </p:pic>
      <p:grpSp>
        <p:nvGrpSpPr>
          <p:cNvPr id="28" name="组合 27"/>
          <p:cNvGrpSpPr/>
          <p:nvPr/>
        </p:nvGrpSpPr>
        <p:grpSpPr>
          <a:xfrm>
            <a:off x="1235749" y="1363553"/>
            <a:ext cx="3082335" cy="517274"/>
            <a:chOff x="1396240" y="2304668"/>
            <a:chExt cx="2107000" cy="480002"/>
          </a:xfrm>
        </p:grpSpPr>
        <p:sp>
          <p:nvSpPr>
            <p:cNvPr id="29" name="矩形: 圆角 28"/>
            <p:cNvSpPr/>
            <p:nvPr>
              <p:custDataLst>
                <p:tags r:id="rId4"/>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文本框 29"/>
            <p:cNvSpPr txBox="1"/>
            <p:nvPr>
              <p:custDataLst>
                <p:tags r:id="rId5"/>
              </p:custDataLst>
            </p:nvPr>
          </p:nvSpPr>
          <p:spPr>
            <a:xfrm>
              <a:off x="1433295" y="2360437"/>
              <a:ext cx="2069945" cy="341762"/>
            </a:xfrm>
            <a:prstGeom prst="rect">
              <a:avLst/>
            </a:prstGeom>
            <a:noFill/>
          </p:spPr>
          <p:txBody>
            <a:bodyPr wrap="square" rtlCol="0">
              <a:spAutoFit/>
            </a:bodyPr>
            <a:lstStyle/>
            <a:p>
              <a:pPr algn="ctr"/>
              <a:r>
                <a:rPr lang="en-US" altLang="zh-CN" b="1" dirty="0" smtClean="0">
                  <a:solidFill>
                    <a:schemeClr val="lt1"/>
                  </a:solidFill>
                  <a:latin typeface="微软雅黑" panose="020B0503020204020204" pitchFamily="34" charset="-122"/>
                  <a:ea typeface="微软雅黑" panose="020B0503020204020204" pitchFamily="34" charset="-122"/>
                </a:rPr>
                <a:t>7.1.1 </a:t>
              </a:r>
              <a:r>
                <a:rPr lang="zh-CN" altLang="en-US" b="1" dirty="0" smtClean="0">
                  <a:solidFill>
                    <a:schemeClr val="lt1"/>
                  </a:solidFill>
                  <a:latin typeface="微软雅黑" panose="020B0503020204020204" pitchFamily="34" charset="-122"/>
                  <a:ea typeface="微软雅黑" panose="020B0503020204020204" pitchFamily="34" charset="-122"/>
                </a:rPr>
                <a:t>图的定义</a:t>
              </a:r>
            </a:p>
          </p:txBody>
        </p:sp>
      </p:grpSp>
      <p:sp>
        <p:nvSpPr>
          <p:cNvPr id="15" name="Text Box 4"/>
          <p:cNvSpPr txBox="1">
            <a:spLocks noChangeArrowheads="1"/>
          </p:cNvSpPr>
          <p:nvPr/>
        </p:nvSpPr>
        <p:spPr bwMode="auto">
          <a:xfrm>
            <a:off x="1235749" y="3936357"/>
            <a:ext cx="6823687" cy="491490"/>
          </a:xfrm>
          <a:prstGeom prst="rect">
            <a:avLst/>
          </a:prstGeom>
          <a:noFill/>
          <a:ln w="9525">
            <a:noFill/>
            <a:miter lim="800000"/>
          </a:ln>
          <a:effectLst/>
        </p:spPr>
        <p:txBody>
          <a:bodyPr wrap="square">
            <a:spAutoFit/>
          </a:bodyPr>
          <a:lstStyle>
            <a:defPPr>
              <a:defRPr lang="zh-CN"/>
            </a:defPPr>
            <a:lvl1pPr algn="just">
              <a:lnSpc>
                <a:spcPct val="13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252095" indent="-252095">
              <a:buFont typeface="Arial" panose="020B0604020202020204" pitchFamily="34" charset="0"/>
              <a:buChar char="•"/>
            </a:pPr>
            <a:r>
              <a:rPr lang="en-US" altLang="zh-CN" dirty="0">
                <a:solidFill>
                  <a:srgbClr val="000000"/>
                </a:solidFill>
                <a:latin typeface="微软雅黑" panose="020B0503020204020204" pitchFamily="34" charset="-122"/>
                <a:ea typeface="微软雅黑" panose="020B0503020204020204" pitchFamily="34" charset="-122"/>
              </a:rPr>
              <a:t>V</a:t>
            </a:r>
            <a:r>
              <a:rPr lang="zh-CN" altLang="en-US" dirty="0">
                <a:solidFill>
                  <a:srgbClr val="000000"/>
                </a:solidFill>
                <a:latin typeface="微软雅黑" panose="020B0503020204020204" pitchFamily="34" charset="-122"/>
                <a:ea typeface="微软雅黑" panose="020B0503020204020204" pitchFamily="34" charset="-122"/>
              </a:rPr>
              <a:t>是顶点的有限集合，记为</a:t>
            </a:r>
            <a:r>
              <a:rPr lang="en-US" altLang="zh-CN" dirty="0">
                <a:solidFill>
                  <a:srgbClr val="000000"/>
                </a:solidFill>
                <a:latin typeface="微软雅黑" panose="020B0503020204020204" pitchFamily="34" charset="-122"/>
                <a:ea typeface="微软雅黑" panose="020B0503020204020204" pitchFamily="34" charset="-122"/>
              </a:rPr>
              <a:t>V(G)</a:t>
            </a:r>
            <a:r>
              <a:rPr lang="zh-CN" altLang="en-US" dirty="0" smtClean="0">
                <a:solidFill>
                  <a:srgbClr val="000000"/>
                </a:solidFill>
                <a:latin typeface="微软雅黑" panose="020B0503020204020204" pitchFamily="34" charset="-122"/>
                <a:ea typeface="微软雅黑" panose="020B0503020204020204" pitchFamily="34" charset="-122"/>
              </a:rPr>
              <a:t>。</a:t>
            </a:r>
          </a:p>
        </p:txBody>
      </p:sp>
      <p:sp>
        <p:nvSpPr>
          <p:cNvPr id="2" name="文本框 1"/>
          <p:cNvSpPr txBox="1"/>
          <p:nvPr/>
        </p:nvSpPr>
        <p:spPr>
          <a:xfrm>
            <a:off x="3278399" y="3111395"/>
            <a:ext cx="434975" cy="460375"/>
          </a:xfrm>
          <a:prstGeom prst="rect">
            <a:avLst/>
          </a:prstGeom>
          <a:noFill/>
        </p:spPr>
        <p:txBody>
          <a:bodyPr wrap="square" rtlCol="0">
            <a:spAutoFit/>
          </a:bodyPr>
          <a:lstStyle/>
          <a:p>
            <a:r>
              <a:rPr lang="en-US" altLang="zh-CN" sz="2400" b="1" dirty="0" smtClean="0">
                <a:solidFill>
                  <a:srgbClr val="000000"/>
                </a:solidFill>
                <a:latin typeface="微软雅黑" panose="020B0503020204020204" pitchFamily="34" charset="-122"/>
                <a:ea typeface="微软雅黑" panose="020B0503020204020204" pitchFamily="34" charset="-122"/>
              </a:rPr>
              <a:t>+</a:t>
            </a:r>
          </a:p>
        </p:txBody>
      </p:sp>
      <p:sp>
        <p:nvSpPr>
          <p:cNvPr id="16" name="Text Box 4"/>
          <p:cNvSpPr txBox="1">
            <a:spLocks noChangeArrowheads="1"/>
          </p:cNvSpPr>
          <p:nvPr/>
        </p:nvSpPr>
        <p:spPr bwMode="auto">
          <a:xfrm>
            <a:off x="1235749" y="4493594"/>
            <a:ext cx="6823687" cy="891540"/>
          </a:xfrm>
          <a:prstGeom prst="rect">
            <a:avLst/>
          </a:prstGeom>
          <a:noFill/>
          <a:ln w="9525">
            <a:noFill/>
            <a:miter lim="800000"/>
          </a:ln>
          <a:effectLst/>
        </p:spPr>
        <p:txBody>
          <a:bodyPr wrap="square">
            <a:spAutoFit/>
          </a:bodyPr>
          <a:lstStyle>
            <a:defPPr>
              <a:defRPr lang="zh-CN"/>
            </a:defPPr>
            <a:lvl1pPr algn="just">
              <a:lnSpc>
                <a:spcPct val="13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252095" indent="-252095">
              <a:buFont typeface="Arial" panose="020B0604020202020204" pitchFamily="34" charset="0"/>
              <a:buChar char="•"/>
            </a:pPr>
            <a:r>
              <a:rPr lang="en-US" altLang="zh-CN" dirty="0" smtClean="0">
                <a:solidFill>
                  <a:srgbClr val="000000"/>
                </a:solidFill>
                <a:latin typeface="微软雅黑" panose="020B0503020204020204" pitchFamily="34" charset="-122"/>
                <a:ea typeface="微软雅黑" panose="020B0503020204020204" pitchFamily="34" charset="-122"/>
              </a:rPr>
              <a:t>E</a:t>
            </a:r>
            <a:r>
              <a:rPr lang="zh-CN" altLang="en-US" dirty="0" smtClean="0">
                <a:solidFill>
                  <a:srgbClr val="000000"/>
                </a:solidFill>
                <a:latin typeface="微软雅黑" panose="020B0503020204020204" pitchFamily="34" charset="-122"/>
                <a:ea typeface="微软雅黑" panose="020B0503020204020204" pitchFamily="34" charset="-122"/>
              </a:rPr>
              <a:t>是连接</a:t>
            </a:r>
            <a:r>
              <a:rPr lang="en-US" altLang="zh-CN" dirty="0" smtClean="0">
                <a:solidFill>
                  <a:srgbClr val="000000"/>
                </a:solidFill>
                <a:latin typeface="微软雅黑" panose="020B0503020204020204" pitchFamily="34" charset="-122"/>
                <a:ea typeface="微软雅黑" panose="020B0503020204020204" pitchFamily="34" charset="-122"/>
              </a:rPr>
              <a:t>V</a:t>
            </a:r>
            <a:r>
              <a:rPr lang="zh-CN" altLang="en-US" dirty="0" smtClean="0">
                <a:solidFill>
                  <a:srgbClr val="000000"/>
                </a:solidFill>
                <a:latin typeface="微软雅黑" panose="020B0503020204020204" pitchFamily="34" charset="-122"/>
                <a:ea typeface="微软雅黑" panose="020B0503020204020204" pitchFamily="34" charset="-122"/>
              </a:rPr>
              <a:t>中两个不同顶点（顶点对）的边的有限集合，记为</a:t>
            </a:r>
            <a:r>
              <a:rPr lang="en-US" altLang="zh-CN" dirty="0" smtClean="0">
                <a:solidFill>
                  <a:srgbClr val="000000"/>
                </a:solidFill>
                <a:latin typeface="微软雅黑" panose="020B0503020204020204" pitchFamily="34" charset="-122"/>
                <a:ea typeface="微软雅黑" panose="020B0503020204020204" pitchFamily="34" charset="-122"/>
              </a:rPr>
              <a:t>E(G)</a:t>
            </a:r>
            <a:r>
              <a:rPr lang="zh-CN" altLang="en-US" dirty="0" smtClean="0">
                <a:solidFill>
                  <a:srgbClr val="000000"/>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750"/>
                                        <p:tgtEl>
                                          <p:spTgt spid="9"/>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5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750"/>
                                        <p:tgtEl>
                                          <p:spTgt spid="15"/>
                                        </p:tgtEl>
                                      </p:cBhvr>
                                    </p:animEffect>
                                  </p:childTnLst>
                                </p:cTn>
                              </p:par>
                            </p:childTnLst>
                          </p:cTn>
                        </p:par>
                        <p:par>
                          <p:cTn id="37" fill="hold">
                            <p:stCondLst>
                              <p:cond delay="4000"/>
                            </p:stCondLst>
                            <p:childTnLst>
                              <p:par>
                                <p:cTn id="38" presetID="2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2" grpId="0" bldLvl="0" animBg="1"/>
      <p:bldP spid="13" grpId="0" bldLvl="0" animBg="1"/>
      <p:bldP spid="14" grpId="0" bldLvl="0" animBg="1"/>
      <p:bldP spid="15" grpId="0" bldLvl="0" animBg="1"/>
      <p:bldP spid="2" grpId="0"/>
      <p:bldP spid="1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423301" y="1621428"/>
            <a:ext cx="9702587" cy="3526707"/>
          </a:xfrm>
          <a:prstGeom prst="rect">
            <a:avLst/>
          </a:prstGeom>
          <a:noFill/>
          <a:ln w="25400">
            <a:solidFill>
              <a:srgbClr val="525252"/>
            </a:solid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342900" indent="-342900">
              <a:lnSpc>
                <a:spcPct val="200000"/>
              </a:lnSpc>
              <a:spcBef>
                <a:spcPts val="600"/>
              </a:spcBef>
              <a:buFont typeface="Wingdings" panose="05000000000000000000" pitchFamily="2" charset="2"/>
              <a:buChar char="u"/>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首先访问起始点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ct val="200000"/>
              </a:lnSpc>
              <a:spcBef>
                <a:spcPts val="600"/>
              </a:spcBef>
              <a:buFont typeface="Wingdings" panose="05000000000000000000" pitchFamily="2" charset="2"/>
              <a:buChar char="u"/>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接着访问顶点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的所有未被访问过的邻接点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ct val="200000"/>
              </a:lnSpc>
              <a:spcBef>
                <a:spcPts val="600"/>
              </a:spcBef>
              <a:buFont typeface="Wingdings" panose="05000000000000000000" pitchFamily="2" charset="2"/>
              <a:buChar char="u"/>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然后再按照</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的次序，访问每一个顶点的所有未被访问过的邻接点</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ct val="200000"/>
              </a:lnSpc>
              <a:spcBef>
                <a:spcPts val="600"/>
              </a:spcBef>
              <a:buFont typeface="Wingdings" panose="05000000000000000000" pitchFamily="2" charset="2"/>
              <a:buChar char="u"/>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依次类推，直到图中所有和初始点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有路径相通的顶点或者图中所有已访问顶点的邻接点都被访问过为止。</a:t>
            </a:r>
          </a:p>
        </p:txBody>
      </p:sp>
      <p:grpSp>
        <p:nvGrpSpPr>
          <p:cNvPr id="10" name="组合 9"/>
          <p:cNvGrpSpPr/>
          <p:nvPr/>
        </p:nvGrpSpPr>
        <p:grpSpPr>
          <a:xfrm>
            <a:off x="3972429" y="5429427"/>
            <a:ext cx="4429159" cy="900176"/>
            <a:chOff x="1500166" y="4214818"/>
            <a:chExt cx="4429158" cy="900176"/>
          </a:xfrm>
        </p:grpSpPr>
        <p:sp>
          <p:nvSpPr>
            <p:cNvPr id="6" name="上箭头 5"/>
            <p:cNvSpPr/>
            <p:nvPr>
              <p:custDataLst>
                <p:tags r:id="rId1"/>
              </p:custDataLst>
            </p:nvPr>
          </p:nvSpPr>
          <p:spPr>
            <a:xfrm>
              <a:off x="3071802" y="4214818"/>
              <a:ext cx="214314" cy="285752"/>
            </a:xfrm>
            <a:prstGeom prst="upArrow">
              <a:avLst/>
            </a:prstGeom>
            <a:gradFill>
              <a:gsLst>
                <a:gs pos="0">
                  <a:srgbClr val="CD5158"/>
                </a:gs>
                <a:gs pos="100000">
                  <a:srgbClr val="C0262E"/>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7" name="TextBox 6"/>
            <p:cNvSpPr txBox="1"/>
            <p:nvPr/>
          </p:nvSpPr>
          <p:spPr>
            <a:xfrm>
              <a:off x="1500166" y="4714884"/>
              <a:ext cx="3071836"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相邻顶点：先访问先处理</a:t>
              </a:r>
            </a:p>
          </p:txBody>
        </p:sp>
        <p:sp>
          <p:nvSpPr>
            <p:cNvPr id="8" name="TextBox 7"/>
            <p:cNvSpPr txBox="1"/>
            <p:nvPr>
              <p:custDataLst>
                <p:tags r:id="rId2"/>
              </p:custDataLst>
            </p:nvPr>
          </p:nvSpPr>
          <p:spPr>
            <a:xfrm>
              <a:off x="5143505" y="4705359"/>
              <a:ext cx="785819" cy="400110"/>
            </a:xfrm>
            <a:prstGeom prst="rect">
              <a:avLst/>
            </a:prstGeom>
            <a:solidFill>
              <a:schemeClr val="accent1"/>
            </a:solidFill>
          </p:spPr>
          <p:txBody>
            <a:bodyPr wrap="square" rtlCol="0">
              <a:spAutoFit/>
            </a:bodyPr>
            <a:lstStyle/>
            <a:p>
              <a:r>
                <a:rPr lang="zh-CN" altLang="en-US" sz="2000">
                  <a:ln w="18415" cmpd="sng">
                    <a:solidFill>
                      <a:srgbClr val="FFFFFF"/>
                    </a:solidFill>
                    <a:prstDash val="solid"/>
                  </a:ln>
                  <a:solidFill>
                    <a:srgbClr val="FF0000"/>
                  </a:solidFill>
                  <a:latin typeface="微软雅黑" panose="020B0503020204020204" pitchFamily="34" charset="-122"/>
                  <a:ea typeface="微软雅黑" panose="020B0503020204020204" pitchFamily="34" charset="-122"/>
                  <a:cs typeface="Consolas" panose="020B0609020204030204" pitchFamily="49" charset="0"/>
                </a:rPr>
                <a:t>队列</a:t>
              </a:r>
            </a:p>
          </p:txBody>
        </p:sp>
        <p:sp>
          <p:nvSpPr>
            <p:cNvPr id="9" name="右箭头 8"/>
            <p:cNvSpPr/>
            <p:nvPr>
              <p:custDataLst>
                <p:tags r:id="rId3"/>
              </p:custDataLst>
            </p:nvPr>
          </p:nvSpPr>
          <p:spPr>
            <a:xfrm>
              <a:off x="4572000" y="4733934"/>
              <a:ext cx="428628" cy="285752"/>
            </a:xfrm>
            <a:prstGeom prst="rightArrow">
              <a:avLst/>
            </a:prstGeom>
            <a:gradFill>
              <a:gsLst>
                <a:gs pos="0">
                  <a:srgbClr val="CD5158"/>
                </a:gs>
                <a:gs pos="100000">
                  <a:srgbClr val="C0262E"/>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sp>
        <p:nvSpPr>
          <p:cNvPr id="12" name="文本框 11"/>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13"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7.3.3 </a:t>
            </a:r>
            <a:r>
              <a:rPr lang="zh-CN" altLang="en-US">
                <a:solidFill>
                  <a:srgbClr val="000000"/>
                </a:solidFill>
                <a:latin typeface="微软雅黑" panose="020B0503020204020204" pitchFamily="34" charset="-122"/>
                <a:ea typeface="微软雅黑" panose="020B0503020204020204" pitchFamily="34" charset="-122"/>
              </a:rPr>
              <a:t>广度优先遍历</a:t>
            </a:r>
          </a:p>
        </p:txBody>
      </p:sp>
    </p:spTree>
    <p:extLst>
      <p:ext uri="{BB962C8B-B14F-4D97-AF65-F5344CB8AC3E}">
        <p14:creationId xmlns:p14="http://schemas.microsoft.com/office/powerpoint/2010/main" val="668254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74887" y="855259"/>
            <a:ext cx="6143668" cy="425758"/>
          </a:xfrm>
          <a:prstGeom prst="rect">
            <a:avLst/>
          </a:prstGeom>
          <a:noFill/>
          <a:ln w="9525">
            <a:noFill/>
            <a:miter lim="800000"/>
          </a:ln>
        </p:spPr>
        <p:txBody>
          <a:bodyPr wrap="square">
            <a:spAutoFit/>
          </a:bodyPr>
          <a:lstStyle/>
          <a:p>
            <a:pPr indent="-342900">
              <a:lnSpc>
                <a:spcPts val="26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图采用邻接表为存储结构，其</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广</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度优先遍历算法如下：</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custDataLst>
              <p:tags r:id="rId1"/>
            </p:custDataLst>
          </p:nvPr>
        </p:nvSpPr>
        <p:spPr>
          <a:xfrm>
            <a:off x="1308282" y="1259087"/>
            <a:ext cx="9772681" cy="521523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from collections import deque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MAXV=100                      	    #</a:t>
            </a:r>
            <a:r>
              <a:rPr lang="zh-CN" altLang="zh-CN">
                <a:solidFill>
                  <a:srgbClr val="000000"/>
                </a:solidFill>
                <a:latin typeface="微软雅黑" panose="020B0503020204020204" pitchFamily="34" charset="-122"/>
                <a:ea typeface="微软雅黑" panose="020B0503020204020204" pitchFamily="34" charset="-122"/>
              </a:rPr>
              <a:t>全局变量，表示最多顶点个数</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visited=[0]*MAXV</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BFS(G,v):		                  #</a:t>
            </a:r>
            <a:r>
              <a:rPr lang="zh-CN" altLang="zh-CN">
                <a:solidFill>
                  <a:srgbClr val="000000"/>
                </a:solidFill>
                <a:latin typeface="微软雅黑" panose="020B0503020204020204" pitchFamily="34" charset="-122"/>
                <a:ea typeface="微软雅黑" panose="020B0503020204020204" pitchFamily="34" charset="-122"/>
              </a:rPr>
              <a:t>邻接表</a:t>
            </a:r>
            <a:r>
              <a:rPr lang="en-US" altLang="zh-CN">
                <a:solidFill>
                  <a:srgbClr val="000000"/>
                </a:solidFill>
                <a:latin typeface="微软雅黑" panose="020B0503020204020204" pitchFamily="34" charset="-122"/>
                <a:ea typeface="微软雅黑" panose="020B0503020204020204" pitchFamily="34" charset="-122"/>
              </a:rPr>
              <a:t>G</a:t>
            </a:r>
            <a:r>
              <a:rPr lang="zh-CN" altLang="zh-CN">
                <a:solidFill>
                  <a:srgbClr val="000000"/>
                </a:solidFill>
                <a:latin typeface="微软雅黑" panose="020B0503020204020204" pitchFamily="34" charset="-122"/>
                <a:ea typeface="微软雅黑" panose="020B0503020204020204" pitchFamily="34" charset="-122"/>
              </a:rPr>
              <a:t>中顶点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出发广度优先遍历</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qu=deque()                    	    #</a:t>
            </a:r>
            <a:r>
              <a:rPr lang="zh-CN" altLang="zh-CN">
                <a:solidFill>
                  <a:srgbClr val="000000"/>
                </a:solidFill>
                <a:latin typeface="微软雅黑" panose="020B0503020204020204" pitchFamily="34" charset="-122"/>
                <a:ea typeface="微软雅黑" panose="020B0503020204020204" pitchFamily="34" charset="-122"/>
              </a:rPr>
              <a:t>将双端队列作为普通队列</a:t>
            </a:r>
            <a:r>
              <a:rPr lang="en-US" altLang="zh-CN">
                <a:solidFill>
                  <a:srgbClr val="000000"/>
                </a:solidFill>
                <a:latin typeface="微软雅黑" panose="020B0503020204020204" pitchFamily="34" charset="-122"/>
                <a:ea typeface="微软雅黑" panose="020B0503020204020204" pitchFamily="34" charset="-122"/>
              </a:rPr>
              <a:t>qu</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print(v,end=" ")			    #</a:t>
            </a:r>
            <a:r>
              <a:rPr lang="zh-CN" altLang="zh-CN">
                <a:solidFill>
                  <a:srgbClr val="000000"/>
                </a:solidFill>
                <a:latin typeface="微软雅黑" panose="020B0503020204020204" pitchFamily="34" charset="-122"/>
                <a:ea typeface="微软雅黑" panose="020B0503020204020204" pitchFamily="34" charset="-122"/>
              </a:rPr>
              <a:t>访问顶点</a:t>
            </a:r>
            <a:r>
              <a:rPr lang="en-US" altLang="zh-CN">
                <a:solidFill>
                  <a:srgbClr val="000000"/>
                </a:solidFill>
                <a:latin typeface="微软雅黑" panose="020B0503020204020204" pitchFamily="34" charset="-122"/>
                <a:ea typeface="微软雅黑" panose="020B0503020204020204" pitchFamily="34" charset="-122"/>
              </a:rPr>
              <a:t>v</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visited[v]=1				    #</a:t>
            </a:r>
            <a:r>
              <a:rPr lang="zh-CN" altLang="zh-CN">
                <a:solidFill>
                  <a:srgbClr val="000000"/>
                </a:solidFill>
                <a:latin typeface="微软雅黑" panose="020B0503020204020204" pitchFamily="34" charset="-122"/>
                <a:ea typeface="微软雅黑" panose="020B0503020204020204" pitchFamily="34" charset="-122"/>
              </a:rPr>
              <a:t>置已访问标记</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qu.append(v)				    #v</a:t>
            </a:r>
            <a:r>
              <a:rPr lang="zh-CN" altLang="zh-CN">
                <a:solidFill>
                  <a:srgbClr val="000000"/>
                </a:solidFill>
                <a:latin typeface="微软雅黑" panose="020B0503020204020204" pitchFamily="34" charset="-122"/>
                <a:ea typeface="微软雅黑" panose="020B0503020204020204" pitchFamily="34" charset="-122"/>
              </a:rPr>
              <a:t>进队</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while len(qu)&gt;0:                 	    #</a:t>
            </a:r>
            <a:r>
              <a:rPr lang="zh-CN" altLang="zh-CN">
                <a:solidFill>
                  <a:srgbClr val="000000"/>
                </a:solidFill>
                <a:latin typeface="微软雅黑" panose="020B0503020204020204" pitchFamily="34" charset="-122"/>
                <a:ea typeface="微软雅黑" panose="020B0503020204020204" pitchFamily="34" charset="-122"/>
              </a:rPr>
              <a:t>队不空循环</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v=qu.popleft()			    #</a:t>
            </a:r>
            <a:r>
              <a:rPr lang="zh-CN" altLang="zh-CN">
                <a:solidFill>
                  <a:srgbClr val="000000"/>
                </a:solidFill>
                <a:latin typeface="微软雅黑" panose="020B0503020204020204" pitchFamily="34" charset="-122"/>
                <a:ea typeface="微软雅黑" panose="020B0503020204020204" pitchFamily="34" charset="-122"/>
              </a:rPr>
              <a:t>出队顶点</a:t>
            </a:r>
            <a:r>
              <a:rPr lang="en-US" altLang="zh-CN">
                <a:solidFill>
                  <a:srgbClr val="000000"/>
                </a:solidFill>
                <a:latin typeface="微软雅黑" panose="020B0503020204020204" pitchFamily="34" charset="-122"/>
                <a:ea typeface="微软雅黑" panose="020B0503020204020204" pitchFamily="34" charset="-122"/>
              </a:rPr>
              <a:t>v</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for j in range(len(G.adjlist[v])):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w=G.adjlist[v][j].adjvex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个出边邻接点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visited[w]==0: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未访问</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print(w,end=" ")		    #</a:t>
            </a:r>
            <a:r>
              <a:rPr lang="zh-CN" altLang="zh-CN">
                <a:solidFill>
                  <a:srgbClr val="000000"/>
                </a:solidFill>
                <a:latin typeface="微软雅黑" panose="020B0503020204020204" pitchFamily="34" charset="-122"/>
                <a:ea typeface="微软雅黑" panose="020B0503020204020204" pitchFamily="34" charset="-122"/>
              </a:rPr>
              <a:t>访问顶点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visited[w]=1			    #</a:t>
            </a:r>
            <a:r>
              <a:rPr lang="zh-CN" altLang="zh-CN">
                <a:solidFill>
                  <a:srgbClr val="000000"/>
                </a:solidFill>
                <a:latin typeface="微软雅黑" panose="020B0503020204020204" pitchFamily="34" charset="-122"/>
                <a:ea typeface="微软雅黑" panose="020B0503020204020204" pitchFamily="34" charset="-122"/>
              </a:rPr>
              <a:t>置已访问标记</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qu.append(w)			    #w</a:t>
            </a:r>
            <a:r>
              <a:rPr lang="zh-CN" altLang="zh-CN">
                <a:solidFill>
                  <a:srgbClr val="000000"/>
                </a:solidFill>
                <a:latin typeface="微软雅黑" panose="020B0503020204020204" pitchFamily="34" charset="-122"/>
                <a:ea typeface="微软雅黑" panose="020B0503020204020204" pitchFamily="34" charset="-122"/>
              </a:rPr>
              <a:t>进队</a:t>
            </a:r>
          </a:p>
        </p:txBody>
      </p:sp>
      <p:sp>
        <p:nvSpPr>
          <p:cNvPr id="6" name="TextBox 5"/>
          <p:cNvSpPr txBox="1"/>
          <p:nvPr/>
        </p:nvSpPr>
        <p:spPr>
          <a:xfrm>
            <a:off x="1452497" y="6474324"/>
            <a:ext cx="2857520"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文本框 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Tree>
    <p:extLst>
      <p:ext uri="{BB962C8B-B14F-4D97-AF65-F5344CB8AC3E}">
        <p14:creationId xmlns:p14="http://schemas.microsoft.com/office/powerpoint/2010/main" val="889794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10" end="1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
                                            <p:txEl>
                                              <p:pRg st="14" end="1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73977" y="742790"/>
            <a:ext cx="8501123" cy="450215"/>
          </a:xfrm>
          <a:prstGeom prst="rect">
            <a:avLst/>
          </a:prstGeom>
          <a:noFill/>
          <a:ln w="9525">
            <a:noFill/>
            <a:miter lim="800000"/>
          </a:ln>
        </p:spPr>
        <p:txBody>
          <a:bodyPr wrap="square">
            <a:spAutoFit/>
          </a:bodyPr>
          <a:lstStyle/>
          <a:p>
            <a:pPr indent="-342900">
              <a:lnSpc>
                <a:spcPts val="28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图采用邻接</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矩阵</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为存储结构，其</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广</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度优先遍历算法如下：</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custDataLst>
              <p:tags r:id="rId1"/>
            </p:custDataLst>
          </p:nvPr>
        </p:nvSpPr>
        <p:spPr>
          <a:xfrm>
            <a:off x="1343396" y="1187384"/>
            <a:ext cx="9505213" cy="521523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from collections import deque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MAXV=100                      	#</a:t>
            </a:r>
            <a:r>
              <a:rPr lang="zh-CN" altLang="zh-CN">
                <a:solidFill>
                  <a:srgbClr val="000000"/>
                </a:solidFill>
                <a:latin typeface="微软雅黑" panose="020B0503020204020204" pitchFamily="34" charset="-122"/>
                <a:ea typeface="微软雅黑" panose="020B0503020204020204" pitchFamily="34" charset="-122"/>
              </a:rPr>
              <a:t>全局变量，表示最多顶点个数</a:t>
            </a:r>
          </a:p>
          <a:p>
            <a:r>
              <a:rPr lang="en-US" altLang="zh-CN">
                <a:solidFill>
                  <a:srgbClr val="000000"/>
                </a:solidFill>
                <a:latin typeface="微软雅黑" panose="020B0503020204020204" pitchFamily="34" charset="-122"/>
                <a:ea typeface="微软雅黑" panose="020B0503020204020204" pitchFamily="34" charset="-122"/>
              </a:rPr>
              <a:t>visited=[0]*MAXV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BFS(g,v):				#</a:t>
            </a:r>
            <a:r>
              <a:rPr lang="zh-CN" altLang="zh-CN">
                <a:solidFill>
                  <a:srgbClr val="000000"/>
                </a:solidFill>
                <a:latin typeface="微软雅黑" panose="020B0503020204020204" pitchFamily="34" charset="-122"/>
                <a:ea typeface="微软雅黑" panose="020B0503020204020204" pitchFamily="34" charset="-122"/>
              </a:rPr>
              <a:t>邻接矩阵</a:t>
            </a:r>
            <a:r>
              <a:rPr lang="en-US" altLang="zh-CN">
                <a:solidFill>
                  <a:srgbClr val="000000"/>
                </a:solidFill>
                <a:latin typeface="微软雅黑" panose="020B0503020204020204" pitchFamily="34" charset="-122"/>
                <a:ea typeface="微软雅黑" panose="020B0503020204020204" pitchFamily="34" charset="-122"/>
              </a:rPr>
              <a:t>g</a:t>
            </a:r>
            <a:r>
              <a:rPr lang="zh-CN" altLang="zh-CN">
                <a:solidFill>
                  <a:srgbClr val="000000"/>
                </a:solidFill>
                <a:latin typeface="微软雅黑" panose="020B0503020204020204" pitchFamily="34" charset="-122"/>
                <a:ea typeface="微软雅黑" panose="020B0503020204020204" pitchFamily="34" charset="-122"/>
              </a:rPr>
              <a:t>中顶点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出发广度优先遍历</a:t>
            </a:r>
          </a:p>
          <a:p>
            <a:r>
              <a:rPr lang="en-US" altLang="zh-CN">
                <a:solidFill>
                  <a:srgbClr val="000000"/>
                </a:solidFill>
                <a:latin typeface="微软雅黑" panose="020B0503020204020204" pitchFamily="34" charset="-122"/>
                <a:ea typeface="微软雅黑" panose="020B0503020204020204" pitchFamily="34" charset="-122"/>
              </a:rPr>
              <a:t>  qu=deque()                    	#</a:t>
            </a:r>
            <a:r>
              <a:rPr lang="zh-CN" altLang="zh-CN">
                <a:solidFill>
                  <a:srgbClr val="000000"/>
                </a:solidFill>
                <a:latin typeface="微软雅黑" panose="020B0503020204020204" pitchFamily="34" charset="-122"/>
                <a:ea typeface="微软雅黑" panose="020B0503020204020204" pitchFamily="34" charset="-122"/>
              </a:rPr>
              <a:t>将双端队列作为普通队列</a:t>
            </a:r>
            <a:r>
              <a:rPr lang="en-US" altLang="zh-CN">
                <a:solidFill>
                  <a:srgbClr val="000000"/>
                </a:solidFill>
                <a:latin typeface="微软雅黑" panose="020B0503020204020204" pitchFamily="34" charset="-122"/>
                <a:ea typeface="微软雅黑" panose="020B0503020204020204" pitchFamily="34" charset="-122"/>
              </a:rPr>
              <a:t>qu</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print(v,end=" ")			#</a:t>
            </a:r>
            <a:r>
              <a:rPr lang="zh-CN" altLang="zh-CN">
                <a:solidFill>
                  <a:srgbClr val="000000"/>
                </a:solidFill>
                <a:latin typeface="微软雅黑" panose="020B0503020204020204" pitchFamily="34" charset="-122"/>
                <a:ea typeface="微软雅黑" panose="020B0503020204020204" pitchFamily="34" charset="-122"/>
              </a:rPr>
              <a:t>访问顶点</a:t>
            </a:r>
            <a:r>
              <a:rPr lang="en-US" altLang="zh-CN">
                <a:solidFill>
                  <a:srgbClr val="000000"/>
                </a:solidFill>
                <a:latin typeface="微软雅黑" panose="020B0503020204020204" pitchFamily="34" charset="-122"/>
                <a:ea typeface="微软雅黑" panose="020B0503020204020204" pitchFamily="34" charset="-122"/>
              </a:rPr>
              <a:t>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visited[v]=1				#</a:t>
            </a:r>
            <a:r>
              <a:rPr lang="zh-CN" altLang="zh-CN">
                <a:solidFill>
                  <a:srgbClr val="000000"/>
                </a:solidFill>
                <a:latin typeface="微软雅黑" panose="020B0503020204020204" pitchFamily="34" charset="-122"/>
                <a:ea typeface="微软雅黑" panose="020B0503020204020204" pitchFamily="34" charset="-122"/>
              </a:rPr>
              <a:t>置已访问标记</a:t>
            </a:r>
          </a:p>
          <a:p>
            <a:r>
              <a:rPr lang="en-US" altLang="zh-CN">
                <a:solidFill>
                  <a:srgbClr val="000000"/>
                </a:solidFill>
                <a:latin typeface="微软雅黑" panose="020B0503020204020204" pitchFamily="34" charset="-122"/>
                <a:ea typeface="微软雅黑" panose="020B0503020204020204" pitchFamily="34" charset="-122"/>
              </a:rPr>
              <a:t>  qu.append(v)				#v</a:t>
            </a:r>
            <a:r>
              <a:rPr lang="zh-CN" altLang="zh-CN">
                <a:solidFill>
                  <a:srgbClr val="000000"/>
                </a:solidFill>
                <a:latin typeface="微软雅黑" panose="020B0503020204020204" pitchFamily="34" charset="-122"/>
                <a:ea typeface="微软雅黑" panose="020B0503020204020204" pitchFamily="34" charset="-122"/>
              </a:rPr>
              <a:t>进队</a:t>
            </a:r>
          </a:p>
          <a:p>
            <a:r>
              <a:rPr lang="en-US" altLang="zh-CN">
                <a:solidFill>
                  <a:srgbClr val="000000"/>
                </a:solidFill>
                <a:latin typeface="微软雅黑" panose="020B0503020204020204" pitchFamily="34" charset="-122"/>
                <a:ea typeface="微软雅黑" panose="020B0503020204020204" pitchFamily="34" charset="-122"/>
              </a:rPr>
              <a:t>  while len(qu)&gt;0:              	#</a:t>
            </a:r>
            <a:r>
              <a:rPr lang="zh-CN" altLang="zh-CN">
                <a:solidFill>
                  <a:srgbClr val="000000"/>
                </a:solidFill>
                <a:latin typeface="微软雅黑" panose="020B0503020204020204" pitchFamily="34" charset="-122"/>
                <a:ea typeface="微软雅黑" panose="020B0503020204020204" pitchFamily="34" charset="-122"/>
              </a:rPr>
              <a:t>队不空循环</a:t>
            </a:r>
          </a:p>
          <a:p>
            <a:r>
              <a:rPr lang="en-US" altLang="zh-CN">
                <a:solidFill>
                  <a:srgbClr val="000000"/>
                </a:solidFill>
                <a:latin typeface="微软雅黑" panose="020B0503020204020204" pitchFamily="34" charset="-122"/>
                <a:ea typeface="微软雅黑" panose="020B0503020204020204" pitchFamily="34" charset="-122"/>
              </a:rPr>
              <a:t>    v=qu.popleft()			#</a:t>
            </a:r>
            <a:r>
              <a:rPr lang="zh-CN" altLang="zh-CN">
                <a:solidFill>
                  <a:srgbClr val="000000"/>
                </a:solidFill>
                <a:latin typeface="微软雅黑" panose="020B0503020204020204" pitchFamily="34" charset="-122"/>
                <a:ea typeface="微软雅黑" panose="020B0503020204020204" pitchFamily="34" charset="-122"/>
              </a:rPr>
              <a:t>出队顶点</a:t>
            </a:r>
            <a:r>
              <a:rPr lang="en-US" altLang="zh-CN">
                <a:solidFill>
                  <a:srgbClr val="000000"/>
                </a:solidFill>
                <a:latin typeface="微软雅黑" panose="020B0503020204020204" pitchFamily="34" charset="-122"/>
                <a:ea typeface="微软雅黑" panose="020B0503020204020204" pitchFamily="34" charset="-122"/>
              </a:rPr>
              <a:t>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for w in range(g.n):</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g.edges[v][w]!=0 and g.edges[v][w]!=INF:</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visited[w]==0:		#</a:t>
            </a:r>
            <a:r>
              <a:rPr lang="zh-CN" altLang="zh-CN">
                <a:solidFill>
                  <a:srgbClr val="000000"/>
                </a:solidFill>
                <a:latin typeface="微软雅黑" panose="020B0503020204020204" pitchFamily="34" charset="-122"/>
                <a:ea typeface="微软雅黑" panose="020B0503020204020204" pitchFamily="34" charset="-122"/>
              </a:rPr>
              <a:t>存在边</a:t>
            </a:r>
            <a:r>
              <a:rPr lang="en-US" altLang="zh-CN">
                <a:solidFill>
                  <a:srgbClr val="000000"/>
                </a:solidFill>
                <a:latin typeface="微软雅黑" panose="020B0503020204020204" pitchFamily="34" charset="-122"/>
                <a:ea typeface="微软雅黑" panose="020B0503020204020204" pitchFamily="34" charset="-122"/>
              </a:rPr>
              <a:t>&lt;v,w&gt;</a:t>
            </a:r>
            <a:r>
              <a:rPr lang="zh-CN" altLang="zh-CN">
                <a:solidFill>
                  <a:srgbClr val="000000"/>
                </a:solidFill>
                <a:latin typeface="微软雅黑" panose="020B0503020204020204" pitchFamily="34" charset="-122"/>
                <a:ea typeface="微软雅黑" panose="020B0503020204020204" pitchFamily="34" charset="-122"/>
              </a:rPr>
              <a:t>并且</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未访问</a:t>
            </a:r>
          </a:p>
          <a:p>
            <a:r>
              <a:rPr lang="en-US" altLang="zh-CN">
                <a:solidFill>
                  <a:srgbClr val="000000"/>
                </a:solidFill>
                <a:latin typeface="微软雅黑" panose="020B0503020204020204" pitchFamily="34" charset="-122"/>
                <a:ea typeface="微软雅黑" panose="020B0503020204020204" pitchFamily="34" charset="-122"/>
              </a:rPr>
              <a:t>	  print(w,end=" ")    	#</a:t>
            </a:r>
            <a:r>
              <a:rPr lang="zh-CN" altLang="zh-CN">
                <a:solidFill>
                  <a:srgbClr val="000000"/>
                </a:solidFill>
                <a:latin typeface="微软雅黑" panose="020B0503020204020204" pitchFamily="34" charset="-122"/>
                <a:ea typeface="微软雅黑" panose="020B0503020204020204" pitchFamily="34" charset="-122"/>
              </a:rPr>
              <a:t>访问顶点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visited[w]=1	    	#</a:t>
            </a:r>
            <a:r>
              <a:rPr lang="zh-CN" altLang="zh-CN">
                <a:solidFill>
                  <a:srgbClr val="000000"/>
                </a:solidFill>
                <a:latin typeface="微软雅黑" panose="020B0503020204020204" pitchFamily="34" charset="-122"/>
                <a:ea typeface="微软雅黑" panose="020B0503020204020204" pitchFamily="34" charset="-122"/>
              </a:rPr>
              <a:t>置已访问标记</a:t>
            </a:r>
          </a:p>
          <a:p>
            <a:r>
              <a:rPr lang="en-US" altLang="zh-CN">
                <a:solidFill>
                  <a:srgbClr val="000000"/>
                </a:solidFill>
                <a:latin typeface="微软雅黑" panose="020B0503020204020204" pitchFamily="34" charset="-122"/>
                <a:ea typeface="微软雅黑" panose="020B0503020204020204" pitchFamily="34" charset="-122"/>
              </a:rPr>
              <a:t>          qu.append(w)	  	#w</a:t>
            </a:r>
            <a:r>
              <a:rPr lang="zh-CN" altLang="zh-CN">
                <a:solidFill>
                  <a:srgbClr val="000000"/>
                </a:solidFill>
                <a:latin typeface="微软雅黑" panose="020B0503020204020204" pitchFamily="34" charset="-122"/>
                <a:ea typeface="微软雅黑" panose="020B0503020204020204" pitchFamily="34" charset="-122"/>
              </a:rPr>
              <a:t>进队</a:t>
            </a:r>
          </a:p>
        </p:txBody>
      </p:sp>
      <p:sp>
        <p:nvSpPr>
          <p:cNvPr id="6" name="TextBox 5"/>
          <p:cNvSpPr txBox="1"/>
          <p:nvPr/>
        </p:nvSpPr>
        <p:spPr>
          <a:xfrm>
            <a:off x="1343393" y="6456088"/>
            <a:ext cx="2857520"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文本框 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Tree>
    <p:extLst>
      <p:ext uri="{BB962C8B-B14F-4D97-AF65-F5344CB8AC3E}">
        <p14:creationId xmlns:p14="http://schemas.microsoft.com/office/powerpoint/2010/main" val="1345418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9" name="Rectangle 57"/>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3438" name="Rectangle 126"/>
          <p:cNvSpPr>
            <a:spLocks noChangeArrowheads="1"/>
          </p:cNvSpPr>
          <p:nvPr>
            <p:custDataLst>
              <p:tags r:id="rId2"/>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 name="组合 2"/>
          <p:cNvGrpSpPr/>
          <p:nvPr/>
        </p:nvGrpSpPr>
        <p:grpSpPr>
          <a:xfrm>
            <a:off x="1630567" y="1666347"/>
            <a:ext cx="2124047" cy="2385711"/>
            <a:chOff x="4186400" y="1499919"/>
            <a:chExt cx="2124046" cy="2385711"/>
          </a:xfrm>
        </p:grpSpPr>
        <p:sp>
          <p:nvSpPr>
            <p:cNvPr id="13367" name="Oval 55"/>
            <p:cNvSpPr>
              <a:spLocks noChangeArrowheads="1"/>
            </p:cNvSpPr>
            <p:nvPr>
              <p:custDataLst>
                <p:tags r:id="rId50"/>
              </p:custDataLst>
            </p:nvPr>
          </p:nvSpPr>
          <p:spPr bwMode="auto">
            <a:xfrm>
              <a:off x="4892802" y="1499919"/>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366" name="Oval 54"/>
            <p:cNvSpPr>
              <a:spLocks noChangeArrowheads="1"/>
            </p:cNvSpPr>
            <p:nvPr>
              <p:custDataLst>
                <p:tags r:id="rId51"/>
              </p:custDataLst>
            </p:nvPr>
          </p:nvSpPr>
          <p:spPr bwMode="auto">
            <a:xfrm>
              <a:off x="4892802" y="2966761"/>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3365" name="Oval 53"/>
            <p:cNvSpPr>
              <a:spLocks noChangeArrowheads="1"/>
            </p:cNvSpPr>
            <p:nvPr>
              <p:custDataLst>
                <p:tags r:id="rId52"/>
              </p:custDataLst>
            </p:nvPr>
          </p:nvSpPr>
          <p:spPr bwMode="auto">
            <a:xfrm>
              <a:off x="4245247" y="2232855"/>
              <a:ext cx="302905" cy="33006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3364" name="Oval 52"/>
            <p:cNvSpPr>
              <a:spLocks noChangeArrowheads="1"/>
            </p:cNvSpPr>
            <p:nvPr>
              <p:custDataLst>
                <p:tags r:id="rId53"/>
              </p:custDataLst>
            </p:nvPr>
          </p:nvSpPr>
          <p:spPr bwMode="auto">
            <a:xfrm>
              <a:off x="4892802" y="2232855"/>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3363" name="Oval 51"/>
            <p:cNvSpPr>
              <a:spLocks noChangeArrowheads="1"/>
            </p:cNvSpPr>
            <p:nvPr>
              <p:custDataLst>
                <p:tags r:id="rId54"/>
              </p:custDataLst>
            </p:nvPr>
          </p:nvSpPr>
          <p:spPr bwMode="auto">
            <a:xfrm>
              <a:off x="5704431" y="2232855"/>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362" name="AutoShape 50"/>
            <p:cNvSpPr>
              <a:spLocks noChangeShapeType="1"/>
            </p:cNvSpPr>
            <p:nvPr>
              <p:custDataLst>
                <p:tags r:id="rId55"/>
              </p:custDataLst>
            </p:nvPr>
          </p:nvSpPr>
          <p:spPr bwMode="auto">
            <a:xfrm flipV="1">
              <a:off x="4503492" y="1781444"/>
              <a:ext cx="433969"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61" name="AutoShape 49"/>
            <p:cNvSpPr>
              <a:spLocks noChangeShapeType="1"/>
            </p:cNvSpPr>
            <p:nvPr>
              <p:custDataLst>
                <p:tags r:id="rId56"/>
              </p:custDataLst>
            </p:nvPr>
          </p:nvSpPr>
          <p:spPr bwMode="auto">
            <a:xfrm>
              <a:off x="4548151" y="2398857"/>
              <a:ext cx="344651"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60" name="Oval 48"/>
            <p:cNvSpPr>
              <a:spLocks noChangeArrowheads="1"/>
            </p:cNvSpPr>
            <p:nvPr>
              <p:custDataLst>
                <p:tags r:id="rId57"/>
              </p:custDataLst>
            </p:nvPr>
          </p:nvSpPr>
          <p:spPr bwMode="auto">
            <a:xfrm>
              <a:off x="5704431" y="1499919"/>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359" name="AutoShape 47"/>
            <p:cNvSpPr>
              <a:spLocks noChangeShapeType="1"/>
            </p:cNvSpPr>
            <p:nvPr>
              <p:custDataLst>
                <p:tags r:id="rId58"/>
              </p:custDataLst>
            </p:nvPr>
          </p:nvSpPr>
          <p:spPr bwMode="auto">
            <a:xfrm>
              <a:off x="5195707" y="1665921"/>
              <a:ext cx="508724"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8" name="AutoShape 46"/>
            <p:cNvSpPr>
              <a:spLocks noChangeShapeType="1"/>
            </p:cNvSpPr>
            <p:nvPr>
              <p:custDataLst>
                <p:tags r:id="rId59"/>
              </p:custDataLst>
            </p:nvPr>
          </p:nvSpPr>
          <p:spPr bwMode="auto">
            <a:xfrm flipV="1">
              <a:off x="5151048" y="1781444"/>
              <a:ext cx="598042"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7" name="AutoShape 45"/>
            <p:cNvSpPr>
              <a:spLocks noChangeShapeType="1"/>
            </p:cNvSpPr>
            <p:nvPr>
              <p:custDataLst>
                <p:tags r:id="rId60"/>
              </p:custDataLst>
            </p:nvPr>
          </p:nvSpPr>
          <p:spPr bwMode="auto">
            <a:xfrm>
              <a:off x="5044255" y="2562919"/>
              <a:ext cx="971" cy="40384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6" name="AutoShape 44"/>
            <p:cNvSpPr>
              <a:spLocks noChangeShapeType="1"/>
            </p:cNvSpPr>
            <p:nvPr>
              <p:custDataLst>
                <p:tags r:id="rId61"/>
              </p:custDataLst>
            </p:nvPr>
          </p:nvSpPr>
          <p:spPr bwMode="auto">
            <a:xfrm>
              <a:off x="5195707" y="2398857"/>
              <a:ext cx="508724"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5" name="AutoShape 43"/>
            <p:cNvSpPr>
              <a:spLocks noChangeShapeType="1"/>
            </p:cNvSpPr>
            <p:nvPr>
              <p:custDataLst>
                <p:tags r:id="rId62"/>
              </p:custDataLst>
            </p:nvPr>
          </p:nvSpPr>
          <p:spPr bwMode="auto">
            <a:xfrm flipV="1">
              <a:off x="5151048" y="2514380"/>
              <a:ext cx="598042" cy="50092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32" name="Text Box 20"/>
            <p:cNvSpPr txBox="1">
              <a:spLocks noChangeArrowheads="1"/>
            </p:cNvSpPr>
            <p:nvPr/>
          </p:nvSpPr>
          <p:spPr bwMode="auto">
            <a:xfrm>
              <a:off x="4186400" y="3583719"/>
              <a:ext cx="2124046" cy="30191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）一个有向图</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grpSp>
      <p:grpSp>
        <p:nvGrpSpPr>
          <p:cNvPr id="4" name="组合 3"/>
          <p:cNvGrpSpPr/>
          <p:nvPr/>
        </p:nvGrpSpPr>
        <p:grpSpPr>
          <a:xfrm>
            <a:off x="6991047" y="1404017"/>
            <a:ext cx="3623204" cy="2668059"/>
            <a:chOff x="7007309" y="1241692"/>
            <a:chExt cx="3623204" cy="2668059"/>
          </a:xfrm>
        </p:grpSpPr>
        <p:sp>
          <p:nvSpPr>
            <p:cNvPr id="13354" name="Text Box 42"/>
            <p:cNvSpPr txBox="1">
              <a:spLocks noChangeArrowheads="1"/>
            </p:cNvSpPr>
            <p:nvPr/>
          </p:nvSpPr>
          <p:spPr bwMode="auto">
            <a:xfrm>
              <a:off x="7535548" y="3607840"/>
              <a:ext cx="2049362" cy="30191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）图</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的邻接表</a:t>
              </a:r>
            </a:p>
          </p:txBody>
        </p:sp>
        <p:sp>
          <p:nvSpPr>
            <p:cNvPr id="13353" name="Text Box 41"/>
            <p:cNvSpPr txBox="1">
              <a:spLocks noChangeArrowheads="1"/>
            </p:cNvSpPr>
            <p:nvPr/>
          </p:nvSpPr>
          <p:spPr bwMode="auto">
            <a:xfrm>
              <a:off x="7007309" y="1297026"/>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3352" name="Text Box 40"/>
            <p:cNvSpPr txBox="1">
              <a:spLocks noChangeArrowheads="1"/>
            </p:cNvSpPr>
            <p:nvPr>
              <p:custDataLst>
                <p:tags r:id="rId17"/>
              </p:custDataLst>
            </p:nvPr>
          </p:nvSpPr>
          <p:spPr bwMode="auto">
            <a:xfrm>
              <a:off x="7225750" y="1241692"/>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3351" name="Text Box 39"/>
            <p:cNvSpPr txBox="1">
              <a:spLocks noChangeArrowheads="1"/>
            </p:cNvSpPr>
            <p:nvPr>
              <p:custDataLst>
                <p:tags r:id="rId18"/>
              </p:custDataLst>
            </p:nvPr>
          </p:nvSpPr>
          <p:spPr bwMode="auto">
            <a:xfrm>
              <a:off x="7576226" y="1241692"/>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50" name="Line 38"/>
            <p:cNvSpPr>
              <a:spLocks noChangeShapeType="1"/>
            </p:cNvSpPr>
            <p:nvPr>
              <p:custDataLst>
                <p:tags r:id="rId19"/>
              </p:custDataLst>
            </p:nvPr>
          </p:nvSpPr>
          <p:spPr bwMode="auto">
            <a:xfrm>
              <a:off x="7753891" y="1431964"/>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49" name="Text Box 37"/>
            <p:cNvSpPr txBox="1">
              <a:spLocks noChangeArrowheads="1"/>
            </p:cNvSpPr>
            <p:nvPr>
              <p:custDataLst>
                <p:tags r:id="rId20"/>
              </p:custDataLst>
            </p:nvPr>
          </p:nvSpPr>
          <p:spPr bwMode="auto">
            <a:xfrm>
              <a:off x="8122813" y="1284406"/>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348" name="Text Box 36"/>
            <p:cNvSpPr txBox="1">
              <a:spLocks noChangeArrowheads="1"/>
            </p:cNvSpPr>
            <p:nvPr>
              <p:custDataLst>
                <p:tags r:id="rId21"/>
              </p:custDataLst>
            </p:nvPr>
          </p:nvSpPr>
          <p:spPr bwMode="auto">
            <a:xfrm>
              <a:off x="8471348" y="1284406"/>
              <a:ext cx="349505"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47" name="Text Box 35"/>
            <p:cNvSpPr txBox="1">
              <a:spLocks noChangeArrowheads="1"/>
            </p:cNvSpPr>
            <p:nvPr/>
          </p:nvSpPr>
          <p:spPr bwMode="auto">
            <a:xfrm>
              <a:off x="7007309" y="1682425"/>
              <a:ext cx="187374" cy="246577"/>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346" name="Text Box 34"/>
            <p:cNvSpPr txBox="1">
              <a:spLocks noChangeArrowheads="1"/>
            </p:cNvSpPr>
            <p:nvPr>
              <p:custDataLst>
                <p:tags r:id="rId22"/>
              </p:custDataLst>
            </p:nvPr>
          </p:nvSpPr>
          <p:spPr bwMode="auto">
            <a:xfrm>
              <a:off x="7225750" y="1627090"/>
              <a:ext cx="350476" cy="38442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345" name="Text Box 33"/>
            <p:cNvSpPr txBox="1">
              <a:spLocks noChangeArrowheads="1"/>
            </p:cNvSpPr>
            <p:nvPr>
              <p:custDataLst>
                <p:tags r:id="rId23"/>
              </p:custDataLst>
            </p:nvPr>
          </p:nvSpPr>
          <p:spPr bwMode="auto">
            <a:xfrm>
              <a:off x="7576226" y="1627090"/>
              <a:ext cx="349505" cy="38442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44" name="Line 32"/>
            <p:cNvSpPr>
              <a:spLocks noChangeShapeType="1"/>
            </p:cNvSpPr>
            <p:nvPr>
              <p:custDataLst>
                <p:tags r:id="rId24"/>
              </p:custDataLst>
            </p:nvPr>
          </p:nvSpPr>
          <p:spPr bwMode="auto">
            <a:xfrm>
              <a:off x="7753891" y="1816392"/>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43" name="Text Box 31"/>
            <p:cNvSpPr txBox="1">
              <a:spLocks noChangeArrowheads="1"/>
            </p:cNvSpPr>
            <p:nvPr>
              <p:custDataLst>
                <p:tags r:id="rId25"/>
              </p:custDataLst>
            </p:nvPr>
          </p:nvSpPr>
          <p:spPr bwMode="auto">
            <a:xfrm>
              <a:off x="8122813" y="1667863"/>
              <a:ext cx="34853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342" name="Text Box 30"/>
            <p:cNvSpPr txBox="1">
              <a:spLocks noChangeArrowheads="1"/>
            </p:cNvSpPr>
            <p:nvPr>
              <p:custDataLst>
                <p:tags r:id="rId26"/>
              </p:custDataLst>
            </p:nvPr>
          </p:nvSpPr>
          <p:spPr bwMode="auto">
            <a:xfrm>
              <a:off x="8471348" y="1667863"/>
              <a:ext cx="349505"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41" name="Text Box 29"/>
            <p:cNvSpPr txBox="1">
              <a:spLocks noChangeArrowheads="1"/>
            </p:cNvSpPr>
            <p:nvPr/>
          </p:nvSpPr>
          <p:spPr bwMode="auto">
            <a:xfrm>
              <a:off x="7007309" y="2061998"/>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3340" name="Text Box 28"/>
            <p:cNvSpPr txBox="1">
              <a:spLocks noChangeArrowheads="1"/>
            </p:cNvSpPr>
            <p:nvPr>
              <p:custDataLst>
                <p:tags r:id="rId27"/>
              </p:custDataLst>
            </p:nvPr>
          </p:nvSpPr>
          <p:spPr bwMode="auto">
            <a:xfrm>
              <a:off x="7225750" y="2006664"/>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3339" name="Text Box 27"/>
            <p:cNvSpPr txBox="1">
              <a:spLocks noChangeArrowheads="1"/>
            </p:cNvSpPr>
            <p:nvPr>
              <p:custDataLst>
                <p:tags r:id="rId28"/>
              </p:custDataLst>
            </p:nvPr>
          </p:nvSpPr>
          <p:spPr bwMode="auto">
            <a:xfrm>
              <a:off x="7576226" y="2006664"/>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38" name="Line 26"/>
            <p:cNvSpPr>
              <a:spLocks noChangeShapeType="1"/>
            </p:cNvSpPr>
            <p:nvPr>
              <p:custDataLst>
                <p:tags r:id="rId29"/>
              </p:custDataLst>
            </p:nvPr>
          </p:nvSpPr>
          <p:spPr bwMode="auto">
            <a:xfrm>
              <a:off x="7753891" y="2197907"/>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37" name="Text Box 25"/>
            <p:cNvSpPr txBox="1">
              <a:spLocks noChangeArrowheads="1"/>
            </p:cNvSpPr>
            <p:nvPr>
              <p:custDataLst>
                <p:tags r:id="rId30"/>
              </p:custDataLst>
            </p:nvPr>
          </p:nvSpPr>
          <p:spPr bwMode="auto">
            <a:xfrm>
              <a:off x="8122813" y="2049378"/>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336" name="Text Box 24"/>
            <p:cNvSpPr txBox="1">
              <a:spLocks noChangeArrowheads="1"/>
            </p:cNvSpPr>
            <p:nvPr>
              <p:custDataLst>
                <p:tags r:id="rId31"/>
              </p:custDataLst>
            </p:nvPr>
          </p:nvSpPr>
          <p:spPr bwMode="auto">
            <a:xfrm>
              <a:off x="8471348" y="2049378"/>
              <a:ext cx="349505"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35" name="Text Box 23"/>
            <p:cNvSpPr txBox="1">
              <a:spLocks noChangeArrowheads="1"/>
            </p:cNvSpPr>
            <p:nvPr/>
          </p:nvSpPr>
          <p:spPr bwMode="auto">
            <a:xfrm>
              <a:off x="7007309" y="2443513"/>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334" name="Text Box 22"/>
            <p:cNvSpPr txBox="1">
              <a:spLocks noChangeArrowheads="1"/>
            </p:cNvSpPr>
            <p:nvPr>
              <p:custDataLst>
                <p:tags r:id="rId32"/>
              </p:custDataLst>
            </p:nvPr>
          </p:nvSpPr>
          <p:spPr bwMode="auto">
            <a:xfrm>
              <a:off x="7225750" y="2388179"/>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3333" name="Text Box 21"/>
            <p:cNvSpPr txBox="1">
              <a:spLocks noChangeArrowheads="1"/>
            </p:cNvSpPr>
            <p:nvPr>
              <p:custDataLst>
                <p:tags r:id="rId33"/>
              </p:custDataLst>
            </p:nvPr>
          </p:nvSpPr>
          <p:spPr bwMode="auto">
            <a:xfrm>
              <a:off x="7576226" y="2388179"/>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25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31" name="Line 19"/>
            <p:cNvSpPr>
              <a:spLocks noChangeShapeType="1"/>
            </p:cNvSpPr>
            <p:nvPr>
              <p:custDataLst>
                <p:tags r:id="rId34"/>
              </p:custDataLst>
            </p:nvPr>
          </p:nvSpPr>
          <p:spPr bwMode="auto">
            <a:xfrm>
              <a:off x="8668430" y="1437789"/>
              <a:ext cx="348534"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30" name="Text Box 18"/>
            <p:cNvSpPr txBox="1">
              <a:spLocks noChangeArrowheads="1"/>
            </p:cNvSpPr>
            <p:nvPr>
              <p:custDataLst>
                <p:tags r:id="rId35"/>
              </p:custDataLst>
            </p:nvPr>
          </p:nvSpPr>
          <p:spPr bwMode="auto">
            <a:xfrm>
              <a:off x="9037352" y="1290231"/>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3329" name="Text Box 17"/>
            <p:cNvSpPr txBox="1">
              <a:spLocks noChangeArrowheads="1"/>
            </p:cNvSpPr>
            <p:nvPr>
              <p:custDataLst>
                <p:tags r:id="rId36"/>
              </p:custDataLst>
            </p:nvPr>
          </p:nvSpPr>
          <p:spPr bwMode="auto">
            <a:xfrm>
              <a:off x="9385886" y="1290231"/>
              <a:ext cx="349505"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28" name="Line 16"/>
            <p:cNvSpPr>
              <a:spLocks noChangeShapeType="1"/>
            </p:cNvSpPr>
            <p:nvPr>
              <p:custDataLst>
                <p:tags r:id="rId37"/>
              </p:custDataLst>
            </p:nvPr>
          </p:nvSpPr>
          <p:spPr bwMode="auto">
            <a:xfrm>
              <a:off x="8687847" y="2196936"/>
              <a:ext cx="349505"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27" name="Text Box 15"/>
            <p:cNvSpPr txBox="1">
              <a:spLocks noChangeArrowheads="1"/>
            </p:cNvSpPr>
            <p:nvPr>
              <p:custDataLst>
                <p:tags r:id="rId38"/>
              </p:custDataLst>
            </p:nvPr>
          </p:nvSpPr>
          <p:spPr bwMode="auto">
            <a:xfrm>
              <a:off x="9049973" y="2046466"/>
              <a:ext cx="34853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3326" name="Text Box 14"/>
            <p:cNvSpPr txBox="1">
              <a:spLocks noChangeArrowheads="1"/>
            </p:cNvSpPr>
            <p:nvPr>
              <p:custDataLst>
                <p:tags r:id="rId39"/>
              </p:custDataLst>
            </p:nvPr>
          </p:nvSpPr>
          <p:spPr bwMode="auto">
            <a:xfrm>
              <a:off x="9398507" y="2046466"/>
              <a:ext cx="349505"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25" name="Line 13"/>
            <p:cNvSpPr>
              <a:spLocks noChangeShapeType="1"/>
            </p:cNvSpPr>
            <p:nvPr>
              <p:custDataLst>
                <p:tags r:id="rId40"/>
              </p:custDataLst>
            </p:nvPr>
          </p:nvSpPr>
          <p:spPr bwMode="auto">
            <a:xfrm>
              <a:off x="9584910" y="2200819"/>
              <a:ext cx="350476"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24" name="Text Box 12"/>
            <p:cNvSpPr txBox="1">
              <a:spLocks noChangeArrowheads="1"/>
            </p:cNvSpPr>
            <p:nvPr>
              <p:custDataLst>
                <p:tags r:id="rId41"/>
              </p:custDataLst>
            </p:nvPr>
          </p:nvSpPr>
          <p:spPr bwMode="auto">
            <a:xfrm>
              <a:off x="9946065" y="2051320"/>
              <a:ext cx="349505"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323" name="Text Box 11"/>
            <p:cNvSpPr txBox="1">
              <a:spLocks noChangeArrowheads="1"/>
            </p:cNvSpPr>
            <p:nvPr>
              <p:custDataLst>
                <p:tags r:id="rId42"/>
              </p:custDataLst>
            </p:nvPr>
          </p:nvSpPr>
          <p:spPr bwMode="auto">
            <a:xfrm>
              <a:off x="10280037" y="2051320"/>
              <a:ext cx="350476"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22" name="Text Box 10"/>
            <p:cNvSpPr txBox="1">
              <a:spLocks noChangeArrowheads="1"/>
            </p:cNvSpPr>
            <p:nvPr/>
          </p:nvSpPr>
          <p:spPr bwMode="auto">
            <a:xfrm>
              <a:off x="7007309" y="3200719"/>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321" name="Text Box 9"/>
            <p:cNvSpPr txBox="1">
              <a:spLocks noChangeArrowheads="1"/>
            </p:cNvSpPr>
            <p:nvPr>
              <p:custDataLst>
                <p:tags r:id="rId43"/>
              </p:custDataLst>
            </p:nvPr>
          </p:nvSpPr>
          <p:spPr bwMode="auto">
            <a:xfrm>
              <a:off x="7225750" y="3145384"/>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3320" name="Text Box 8"/>
            <p:cNvSpPr txBox="1">
              <a:spLocks noChangeArrowheads="1"/>
            </p:cNvSpPr>
            <p:nvPr>
              <p:custDataLst>
                <p:tags r:id="rId44"/>
              </p:custDataLst>
            </p:nvPr>
          </p:nvSpPr>
          <p:spPr bwMode="auto">
            <a:xfrm>
              <a:off x="7576226" y="3145384"/>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25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19" name="Text Box 7"/>
            <p:cNvSpPr txBox="1">
              <a:spLocks noChangeArrowheads="1"/>
            </p:cNvSpPr>
            <p:nvPr/>
          </p:nvSpPr>
          <p:spPr bwMode="auto">
            <a:xfrm>
              <a:off x="7007309" y="2825999"/>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3318" name="Text Box 6"/>
            <p:cNvSpPr txBox="1">
              <a:spLocks noChangeArrowheads="1"/>
            </p:cNvSpPr>
            <p:nvPr>
              <p:custDataLst>
                <p:tags r:id="rId45"/>
              </p:custDataLst>
            </p:nvPr>
          </p:nvSpPr>
          <p:spPr bwMode="auto">
            <a:xfrm>
              <a:off x="7225750" y="2770665"/>
              <a:ext cx="350476" cy="385398"/>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317" name="Text Box 5"/>
            <p:cNvSpPr txBox="1">
              <a:spLocks noChangeArrowheads="1"/>
            </p:cNvSpPr>
            <p:nvPr>
              <p:custDataLst>
                <p:tags r:id="rId46"/>
              </p:custDataLst>
            </p:nvPr>
          </p:nvSpPr>
          <p:spPr bwMode="auto">
            <a:xfrm>
              <a:off x="8471348" y="2812408"/>
              <a:ext cx="349505" cy="30094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316" name="Text Box 4"/>
            <p:cNvSpPr txBox="1">
              <a:spLocks noChangeArrowheads="1"/>
            </p:cNvSpPr>
            <p:nvPr>
              <p:custDataLst>
                <p:tags r:id="rId47"/>
              </p:custDataLst>
            </p:nvPr>
          </p:nvSpPr>
          <p:spPr bwMode="auto">
            <a:xfrm>
              <a:off x="7576226" y="2770665"/>
              <a:ext cx="349505" cy="385398"/>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315" name="Text Box 3"/>
            <p:cNvSpPr txBox="1">
              <a:spLocks noChangeArrowheads="1"/>
            </p:cNvSpPr>
            <p:nvPr>
              <p:custDataLst>
                <p:tags r:id="rId48"/>
              </p:custDataLst>
            </p:nvPr>
          </p:nvSpPr>
          <p:spPr bwMode="auto">
            <a:xfrm>
              <a:off x="8122813" y="2812408"/>
              <a:ext cx="348534" cy="30094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3314" name="Line 2"/>
            <p:cNvSpPr>
              <a:spLocks noChangeShapeType="1"/>
            </p:cNvSpPr>
            <p:nvPr>
              <p:custDataLst>
                <p:tags r:id="rId49"/>
              </p:custDataLst>
            </p:nvPr>
          </p:nvSpPr>
          <p:spPr bwMode="auto">
            <a:xfrm>
              <a:off x="7753891" y="2960937"/>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91" name="右箭头 90"/>
          <p:cNvSpPr/>
          <p:nvPr>
            <p:custDataLst>
              <p:tags r:id="rId3"/>
            </p:custDataLst>
          </p:nvPr>
        </p:nvSpPr>
        <p:spPr>
          <a:xfrm>
            <a:off x="4986983" y="2300143"/>
            <a:ext cx="790423" cy="400110"/>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93" name="TextBox 92"/>
          <p:cNvSpPr txBox="1"/>
          <p:nvPr/>
        </p:nvSpPr>
        <p:spPr>
          <a:xfrm>
            <a:off x="7607661" y="5257898"/>
            <a:ext cx="2786083"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BFS: 0 1 2 5 3 4</a:t>
            </a:r>
          </a:p>
        </p:txBody>
      </p:sp>
      <p:sp>
        <p:nvSpPr>
          <p:cNvPr id="24599" name="Rectangle 23"/>
          <p:cNvSpPr>
            <a:spLocks noChangeArrowheads="1"/>
          </p:cNvSpPr>
          <p:nvPr>
            <p:custDataLst>
              <p:tags r:id="rId4"/>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24597" name="Oval 21"/>
          <p:cNvSpPr>
            <a:spLocks noChangeArrowheads="1"/>
          </p:cNvSpPr>
          <p:nvPr>
            <p:custDataLst>
              <p:tags r:id="rId5"/>
            </p:custDataLst>
          </p:nvPr>
        </p:nvSpPr>
        <p:spPr bwMode="auto">
          <a:xfrm>
            <a:off x="2718495" y="4382920"/>
            <a:ext cx="334748" cy="36471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4596" name="Oval 20"/>
          <p:cNvSpPr>
            <a:spLocks noChangeArrowheads="1"/>
          </p:cNvSpPr>
          <p:nvPr>
            <p:custDataLst>
              <p:tags r:id="rId6"/>
            </p:custDataLst>
          </p:nvPr>
        </p:nvSpPr>
        <p:spPr bwMode="auto">
          <a:xfrm>
            <a:off x="2718495" y="6409225"/>
            <a:ext cx="334748" cy="36471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24595" name="Oval 19"/>
          <p:cNvSpPr>
            <a:spLocks noChangeArrowheads="1"/>
          </p:cNvSpPr>
          <p:nvPr>
            <p:custDataLst>
              <p:tags r:id="rId7"/>
            </p:custDataLst>
          </p:nvPr>
        </p:nvSpPr>
        <p:spPr bwMode="auto">
          <a:xfrm>
            <a:off x="1790427" y="5434153"/>
            <a:ext cx="334748" cy="36471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4594" name="Oval 18"/>
          <p:cNvSpPr>
            <a:spLocks noChangeArrowheads="1"/>
          </p:cNvSpPr>
          <p:nvPr>
            <p:custDataLst>
              <p:tags r:id="rId8"/>
            </p:custDataLst>
          </p:nvPr>
        </p:nvSpPr>
        <p:spPr bwMode="auto">
          <a:xfrm>
            <a:off x="2718495" y="5434153"/>
            <a:ext cx="334748" cy="36471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4593" name="Oval 17"/>
          <p:cNvSpPr>
            <a:spLocks noChangeArrowheads="1"/>
          </p:cNvSpPr>
          <p:nvPr>
            <p:custDataLst>
              <p:tags r:id="rId9"/>
            </p:custDataLst>
          </p:nvPr>
        </p:nvSpPr>
        <p:spPr bwMode="auto">
          <a:xfrm>
            <a:off x="3702351" y="5434153"/>
            <a:ext cx="334748" cy="36471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4592" name="AutoShape 16"/>
          <p:cNvSpPr>
            <a:spLocks noChangeShapeType="1"/>
          </p:cNvSpPr>
          <p:nvPr>
            <p:custDataLst>
              <p:tags r:id="rId10"/>
            </p:custDataLst>
          </p:nvPr>
        </p:nvSpPr>
        <p:spPr bwMode="auto">
          <a:xfrm flipV="1">
            <a:off x="2075819" y="4693999"/>
            <a:ext cx="692028" cy="793788"/>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91" name="AutoShape 15"/>
          <p:cNvSpPr>
            <a:spLocks noChangeShapeType="1"/>
          </p:cNvSpPr>
          <p:nvPr>
            <p:custDataLst>
              <p:tags r:id="rId11"/>
            </p:custDataLst>
          </p:nvPr>
        </p:nvSpPr>
        <p:spPr bwMode="auto">
          <a:xfrm>
            <a:off x="2125172" y="5616523"/>
            <a:ext cx="593320" cy="107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90" name="Oval 14"/>
          <p:cNvSpPr>
            <a:spLocks noChangeArrowheads="1"/>
          </p:cNvSpPr>
          <p:nvPr>
            <p:custDataLst>
              <p:tags r:id="rId12"/>
            </p:custDataLst>
          </p:nvPr>
        </p:nvSpPr>
        <p:spPr bwMode="auto">
          <a:xfrm>
            <a:off x="3702351" y="4382920"/>
            <a:ext cx="334748" cy="36471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4589" name="AutoShape 13"/>
          <p:cNvSpPr>
            <a:spLocks noChangeShapeType="1"/>
          </p:cNvSpPr>
          <p:nvPr>
            <p:custDataLst>
              <p:tags r:id="rId13"/>
            </p:custDataLst>
          </p:nvPr>
        </p:nvSpPr>
        <p:spPr bwMode="auto">
          <a:xfrm>
            <a:off x="3053248" y="4565290"/>
            <a:ext cx="649111" cy="107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8" name="AutoShape 12"/>
          <p:cNvSpPr>
            <a:spLocks noChangeShapeType="1"/>
          </p:cNvSpPr>
          <p:nvPr>
            <p:custDataLst>
              <p:tags r:id="rId14"/>
            </p:custDataLst>
          </p:nvPr>
        </p:nvSpPr>
        <p:spPr bwMode="auto">
          <a:xfrm flipV="1">
            <a:off x="3003889" y="4693999"/>
            <a:ext cx="747819" cy="793788"/>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7" name="AutoShape 11"/>
          <p:cNvSpPr>
            <a:spLocks noChangeShapeType="1"/>
          </p:cNvSpPr>
          <p:nvPr/>
        </p:nvSpPr>
        <p:spPr bwMode="auto">
          <a:xfrm>
            <a:off x="2885876" y="5798880"/>
            <a:ext cx="1073" cy="610359"/>
          </a:xfrm>
          <a:prstGeom prst="straightConnector1">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6" name="AutoShape 10"/>
          <p:cNvSpPr>
            <a:spLocks noChangeShapeType="1"/>
          </p:cNvSpPr>
          <p:nvPr>
            <p:custDataLst>
              <p:tags r:id="rId15"/>
            </p:custDataLst>
          </p:nvPr>
        </p:nvSpPr>
        <p:spPr bwMode="auto">
          <a:xfrm>
            <a:off x="3053248" y="5616523"/>
            <a:ext cx="649111" cy="107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5" name="AutoShape 9"/>
          <p:cNvSpPr>
            <a:spLocks noChangeShapeType="1"/>
          </p:cNvSpPr>
          <p:nvPr>
            <p:custDataLst>
              <p:tags r:id="rId16"/>
            </p:custDataLst>
          </p:nvPr>
        </p:nvSpPr>
        <p:spPr bwMode="auto">
          <a:xfrm flipV="1">
            <a:off x="3003889" y="5745232"/>
            <a:ext cx="747819" cy="717628"/>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579" name="Freeform 3"/>
          <p:cNvSpPr/>
          <p:nvPr/>
        </p:nvSpPr>
        <p:spPr bwMode="auto">
          <a:xfrm>
            <a:off x="1647728" y="4156904"/>
            <a:ext cx="2493445" cy="2675281"/>
          </a:xfrm>
          <a:custGeom>
            <a:avLst/>
            <a:gdLst/>
            <a:ahLst/>
            <a:cxnLst>
              <a:cxn ang="0">
                <a:pos x="0" y="1299"/>
              </a:cxn>
              <a:cxn ang="0">
                <a:pos x="113" y="1140"/>
              </a:cxn>
              <a:cxn ang="0">
                <a:pos x="356" y="1009"/>
              </a:cxn>
              <a:cxn ang="0">
                <a:pos x="589" y="785"/>
              </a:cxn>
              <a:cxn ang="0">
                <a:pos x="825" y="511"/>
              </a:cxn>
              <a:cxn ang="0">
                <a:pos x="945" y="232"/>
              </a:cxn>
              <a:cxn ang="0">
                <a:pos x="1041" y="49"/>
              </a:cxn>
              <a:cxn ang="0">
                <a:pos x="1261" y="49"/>
              </a:cxn>
              <a:cxn ang="0">
                <a:pos x="1366" y="341"/>
              </a:cxn>
              <a:cxn ang="0">
                <a:pos x="1366" y="1327"/>
              </a:cxn>
              <a:cxn ang="0">
                <a:pos x="1272" y="1551"/>
              </a:cxn>
              <a:cxn ang="0">
                <a:pos x="1337" y="1673"/>
              </a:cxn>
              <a:cxn ang="0">
                <a:pos x="1440" y="1561"/>
              </a:cxn>
              <a:cxn ang="0">
                <a:pos x="1515" y="1402"/>
              </a:cxn>
              <a:cxn ang="0">
                <a:pos x="1749" y="663"/>
              </a:cxn>
              <a:cxn ang="0">
                <a:pos x="1786" y="342"/>
              </a:cxn>
              <a:cxn ang="0">
                <a:pos x="1912" y="111"/>
              </a:cxn>
              <a:cxn ang="0">
                <a:pos x="2114" y="46"/>
              </a:cxn>
              <a:cxn ang="0">
                <a:pos x="2301" y="280"/>
              </a:cxn>
              <a:cxn ang="0">
                <a:pos x="2254" y="523"/>
              </a:cxn>
              <a:cxn ang="0">
                <a:pos x="2263" y="1168"/>
              </a:cxn>
              <a:cxn ang="0">
                <a:pos x="2310" y="1392"/>
              </a:cxn>
              <a:cxn ang="0">
                <a:pos x="2224" y="1542"/>
              </a:cxn>
              <a:cxn ang="0">
                <a:pos x="1912" y="1669"/>
              </a:cxn>
              <a:cxn ang="0">
                <a:pos x="1422" y="2140"/>
              </a:cxn>
              <a:cxn ang="0">
                <a:pos x="1309" y="2412"/>
              </a:cxn>
              <a:cxn ang="0">
                <a:pos x="1020" y="2458"/>
              </a:cxn>
              <a:cxn ang="0">
                <a:pos x="879" y="2197"/>
              </a:cxn>
            </a:cxnLst>
            <a:rect l="0" t="0" r="r" b="b"/>
            <a:pathLst>
              <a:path w="2324" h="2494">
                <a:moveTo>
                  <a:pt x="0" y="1299"/>
                </a:moveTo>
                <a:cubicBezTo>
                  <a:pt x="19" y="1272"/>
                  <a:pt x="54" y="1188"/>
                  <a:pt x="113" y="1140"/>
                </a:cubicBezTo>
                <a:cubicBezTo>
                  <a:pt x="172" y="1092"/>
                  <a:pt x="277" y="1068"/>
                  <a:pt x="356" y="1009"/>
                </a:cubicBezTo>
                <a:cubicBezTo>
                  <a:pt x="435" y="950"/>
                  <a:pt x="511" y="868"/>
                  <a:pt x="589" y="785"/>
                </a:cubicBezTo>
                <a:cubicBezTo>
                  <a:pt x="667" y="702"/>
                  <a:pt x="766" y="603"/>
                  <a:pt x="825" y="511"/>
                </a:cubicBezTo>
                <a:cubicBezTo>
                  <a:pt x="884" y="419"/>
                  <a:pt x="909" y="309"/>
                  <a:pt x="945" y="232"/>
                </a:cubicBezTo>
                <a:cubicBezTo>
                  <a:pt x="981" y="155"/>
                  <a:pt x="988" y="79"/>
                  <a:pt x="1041" y="49"/>
                </a:cubicBezTo>
                <a:cubicBezTo>
                  <a:pt x="1094" y="19"/>
                  <a:pt x="1207" y="0"/>
                  <a:pt x="1261" y="49"/>
                </a:cubicBezTo>
                <a:cubicBezTo>
                  <a:pt x="1315" y="98"/>
                  <a:pt x="1349" y="128"/>
                  <a:pt x="1366" y="341"/>
                </a:cubicBezTo>
                <a:cubicBezTo>
                  <a:pt x="1383" y="554"/>
                  <a:pt x="1382" y="1125"/>
                  <a:pt x="1366" y="1327"/>
                </a:cubicBezTo>
                <a:cubicBezTo>
                  <a:pt x="1350" y="1529"/>
                  <a:pt x="1277" y="1493"/>
                  <a:pt x="1272" y="1551"/>
                </a:cubicBezTo>
                <a:cubicBezTo>
                  <a:pt x="1267" y="1609"/>
                  <a:pt x="1309" y="1671"/>
                  <a:pt x="1337" y="1673"/>
                </a:cubicBezTo>
                <a:cubicBezTo>
                  <a:pt x="1365" y="1675"/>
                  <a:pt x="1410" y="1606"/>
                  <a:pt x="1440" y="1561"/>
                </a:cubicBezTo>
                <a:cubicBezTo>
                  <a:pt x="1470" y="1516"/>
                  <a:pt x="1464" y="1552"/>
                  <a:pt x="1515" y="1402"/>
                </a:cubicBezTo>
                <a:cubicBezTo>
                  <a:pt x="1566" y="1252"/>
                  <a:pt x="1704" y="840"/>
                  <a:pt x="1749" y="663"/>
                </a:cubicBezTo>
                <a:cubicBezTo>
                  <a:pt x="1794" y="486"/>
                  <a:pt x="1759" y="434"/>
                  <a:pt x="1786" y="342"/>
                </a:cubicBezTo>
                <a:cubicBezTo>
                  <a:pt x="1813" y="250"/>
                  <a:pt x="1857" y="160"/>
                  <a:pt x="1912" y="111"/>
                </a:cubicBezTo>
                <a:cubicBezTo>
                  <a:pt x="1967" y="62"/>
                  <a:pt x="2049" y="18"/>
                  <a:pt x="2114" y="46"/>
                </a:cubicBezTo>
                <a:cubicBezTo>
                  <a:pt x="2179" y="74"/>
                  <a:pt x="2278" y="201"/>
                  <a:pt x="2301" y="280"/>
                </a:cubicBezTo>
                <a:cubicBezTo>
                  <a:pt x="2324" y="359"/>
                  <a:pt x="2260" y="375"/>
                  <a:pt x="2254" y="523"/>
                </a:cubicBezTo>
                <a:cubicBezTo>
                  <a:pt x="2248" y="671"/>
                  <a:pt x="2254" y="1023"/>
                  <a:pt x="2263" y="1168"/>
                </a:cubicBezTo>
                <a:cubicBezTo>
                  <a:pt x="2272" y="1313"/>
                  <a:pt x="2317" y="1330"/>
                  <a:pt x="2310" y="1392"/>
                </a:cubicBezTo>
                <a:cubicBezTo>
                  <a:pt x="2303" y="1454"/>
                  <a:pt x="2290" y="1496"/>
                  <a:pt x="2224" y="1542"/>
                </a:cubicBezTo>
                <a:cubicBezTo>
                  <a:pt x="2158" y="1588"/>
                  <a:pt x="2046" y="1569"/>
                  <a:pt x="1912" y="1669"/>
                </a:cubicBezTo>
                <a:cubicBezTo>
                  <a:pt x="1778" y="1769"/>
                  <a:pt x="1523" y="2016"/>
                  <a:pt x="1422" y="2140"/>
                </a:cubicBezTo>
                <a:cubicBezTo>
                  <a:pt x="1321" y="2264"/>
                  <a:pt x="1376" y="2359"/>
                  <a:pt x="1309" y="2412"/>
                </a:cubicBezTo>
                <a:cubicBezTo>
                  <a:pt x="1242" y="2465"/>
                  <a:pt x="1092" y="2494"/>
                  <a:pt x="1020" y="2458"/>
                </a:cubicBezTo>
                <a:cubicBezTo>
                  <a:pt x="948" y="2422"/>
                  <a:pt x="909" y="2252"/>
                  <a:pt x="879" y="2197"/>
                </a:cubicBezTo>
              </a:path>
            </a:pathLst>
          </a:custGeom>
          <a:noFill/>
          <a:ln w="28575">
            <a:solidFill>
              <a:srgbClr val="FF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112" name="组合 111"/>
          <p:cNvGrpSpPr/>
          <p:nvPr/>
        </p:nvGrpSpPr>
        <p:grpSpPr>
          <a:xfrm>
            <a:off x="1630563" y="4220097"/>
            <a:ext cx="2510612" cy="2579812"/>
            <a:chOff x="2096347" y="3704457"/>
            <a:chExt cx="2510612" cy="2579812"/>
          </a:xfrm>
        </p:grpSpPr>
        <p:sp>
          <p:nvSpPr>
            <p:cNvPr id="24584" name="AutoShape 8"/>
            <p:cNvSpPr>
              <a:spLocks noChangeShapeType="1"/>
            </p:cNvSpPr>
            <p:nvPr/>
          </p:nvSpPr>
          <p:spPr bwMode="auto">
            <a:xfrm flipH="1" flipV="1">
              <a:off x="2096347" y="4946629"/>
              <a:ext cx="190978" cy="49344"/>
            </a:xfrm>
            <a:prstGeom prst="straightConnector1">
              <a:avLst/>
            </a:prstGeom>
            <a:noFill/>
            <a:ln w="38100">
              <a:solidFill>
                <a:srgbClr val="0066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3" name="AutoShape 7"/>
            <p:cNvSpPr>
              <a:spLocks noChangeShapeType="1"/>
            </p:cNvSpPr>
            <p:nvPr/>
          </p:nvSpPr>
          <p:spPr bwMode="auto">
            <a:xfrm flipH="1" flipV="1">
              <a:off x="3039436" y="3900759"/>
              <a:ext cx="190978" cy="49344"/>
            </a:xfrm>
            <a:prstGeom prst="straightConnector1">
              <a:avLst/>
            </a:prstGeom>
            <a:noFill/>
            <a:ln w="38100">
              <a:solidFill>
                <a:srgbClr val="0066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2" name="AutoShape 6"/>
            <p:cNvSpPr>
              <a:spLocks noChangeShapeType="1"/>
            </p:cNvSpPr>
            <p:nvPr/>
          </p:nvSpPr>
          <p:spPr bwMode="auto">
            <a:xfrm flipH="1" flipV="1">
              <a:off x="4124149" y="3704457"/>
              <a:ext cx="127676" cy="169485"/>
            </a:xfrm>
            <a:prstGeom prst="straightConnector1">
              <a:avLst/>
            </a:prstGeom>
            <a:noFill/>
            <a:ln w="38100">
              <a:solidFill>
                <a:srgbClr val="0066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1" name="AutoShape 5"/>
            <p:cNvSpPr>
              <a:spLocks noChangeShapeType="1"/>
            </p:cNvSpPr>
            <p:nvPr/>
          </p:nvSpPr>
          <p:spPr bwMode="auto">
            <a:xfrm flipH="1" flipV="1">
              <a:off x="4479283" y="5187983"/>
              <a:ext cx="127676" cy="258518"/>
            </a:xfrm>
            <a:prstGeom prst="straightConnector1">
              <a:avLst/>
            </a:prstGeom>
            <a:noFill/>
            <a:ln w="38100">
              <a:solidFill>
                <a:srgbClr val="0066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4580" name="AutoShape 4"/>
            <p:cNvSpPr>
              <a:spLocks noChangeShapeType="1"/>
            </p:cNvSpPr>
            <p:nvPr/>
          </p:nvSpPr>
          <p:spPr bwMode="auto">
            <a:xfrm flipH="1">
              <a:off x="3026561" y="6120148"/>
              <a:ext cx="184541" cy="164121"/>
            </a:xfrm>
            <a:prstGeom prst="straightConnector1">
              <a:avLst/>
            </a:prstGeom>
            <a:noFill/>
            <a:ln w="38100">
              <a:solidFill>
                <a:srgbClr val="0066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4578" name="AutoShape 2"/>
            <p:cNvSpPr>
              <a:spLocks noChangeShapeType="1"/>
            </p:cNvSpPr>
            <p:nvPr/>
          </p:nvSpPr>
          <p:spPr bwMode="auto">
            <a:xfrm flipH="1" flipV="1">
              <a:off x="3512590" y="5156875"/>
              <a:ext cx="127676" cy="161976"/>
            </a:xfrm>
            <a:prstGeom prst="straightConnector1">
              <a:avLst/>
            </a:prstGeom>
            <a:noFill/>
            <a:ln w="38100">
              <a:solidFill>
                <a:srgbClr val="0066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84" name="TextBox 83"/>
          <p:cNvSpPr txBox="1"/>
          <p:nvPr/>
        </p:nvSpPr>
        <p:spPr>
          <a:xfrm>
            <a:off x="1130422" y="1256940"/>
            <a:ext cx="2643207"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更直观的邻接表形式：</a:t>
            </a:r>
          </a:p>
        </p:txBody>
      </p:sp>
      <p:sp>
        <p:nvSpPr>
          <p:cNvPr id="86" name="文本框 85"/>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87"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7.3.3 </a:t>
            </a:r>
            <a:r>
              <a:rPr lang="zh-CN" altLang="en-US">
                <a:solidFill>
                  <a:srgbClr val="000000"/>
                </a:solidFill>
                <a:latin typeface="微软雅黑" panose="020B0503020204020204" pitchFamily="34" charset="-122"/>
                <a:ea typeface="微软雅黑" panose="020B0503020204020204" pitchFamily="34" charset="-122"/>
              </a:rPr>
              <a:t>广度优先遍历</a:t>
            </a:r>
          </a:p>
        </p:txBody>
      </p:sp>
    </p:spTree>
    <p:extLst>
      <p:ext uri="{BB962C8B-B14F-4D97-AF65-F5344CB8AC3E}">
        <p14:creationId xmlns:p14="http://schemas.microsoft.com/office/powerpoint/2010/main" val="1736213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0-#ppt_w/2"/>
                                          </p:val>
                                        </p:tav>
                                        <p:tav tm="100000">
                                          <p:val>
                                            <p:strVal val="#ppt_x"/>
                                          </p:val>
                                        </p:tav>
                                      </p:tavLst>
                                    </p:anim>
                                    <p:anim calcmode="lin" valueType="num">
                                      <p:cBhvr additive="base">
                                        <p:cTn id="12" dur="500" fill="hold"/>
                                        <p:tgtEl>
                                          <p:spTgt spid="8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8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9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59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459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459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594"/>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459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592"/>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4591"/>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4590"/>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24589"/>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24588"/>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24587"/>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24586"/>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245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8" presetClass="entr" presetSubtype="3" fill="hold" grpId="0" nodeType="clickEffect">
                                  <p:stCondLst>
                                    <p:cond delay="0"/>
                                  </p:stCondLst>
                                  <p:childTnLst>
                                    <p:set>
                                      <p:cBhvr>
                                        <p:cTn id="68" dur="1" fill="hold">
                                          <p:stCondLst>
                                            <p:cond delay="0"/>
                                          </p:stCondLst>
                                        </p:cTn>
                                        <p:tgtEl>
                                          <p:spTgt spid="24579"/>
                                        </p:tgtEl>
                                        <p:attrNameLst>
                                          <p:attrName>style.visibility</p:attrName>
                                        </p:attrNameLst>
                                      </p:cBhvr>
                                      <p:to>
                                        <p:strVal val="visible"/>
                                      </p:to>
                                    </p:set>
                                    <p:animEffect transition="in" filter="strips(upRight)">
                                      <p:cBhvr>
                                        <p:cTn id="69" dur="1000"/>
                                        <p:tgtEl>
                                          <p:spTgt spid="24579"/>
                                        </p:tgtEl>
                                      </p:cBhvr>
                                    </p:animEffec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11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3" grpId="0"/>
      <p:bldP spid="24597" grpId="0" bldLvl="0" animBg="1"/>
      <p:bldP spid="24596" grpId="0" bldLvl="0" animBg="1"/>
      <p:bldP spid="24595" grpId="0" bldLvl="0" animBg="1"/>
      <p:bldP spid="24594" grpId="0" bldLvl="0" animBg="1"/>
      <p:bldP spid="24593" grpId="0" bldLvl="0" animBg="1"/>
      <p:bldP spid="24592" grpId="0" bldLvl="0" animBg="1"/>
      <p:bldP spid="24591" grpId="0" bldLvl="0" animBg="1"/>
      <p:bldP spid="24590" grpId="0" bldLvl="0" animBg="1"/>
      <p:bldP spid="24589" grpId="0" bldLvl="0" animBg="1"/>
      <p:bldP spid="24588" grpId="0" bldLvl="0" animBg="1"/>
      <p:bldP spid="24587" grpId="0" bldLvl="0" animBg="1"/>
      <p:bldP spid="24586" grpId="0" bldLvl="0" animBg="1"/>
      <p:bldP spid="24585" grpId="0" bldLvl="0" animBg="1"/>
      <p:bldP spid="24579" grpId="0" bldLvl="0" animBg="1"/>
      <p:bldP spid="84" grpId="0"/>
      <p:bldP spid="86" grpId="0"/>
      <p:bldP spid="8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4699997" y="1022362"/>
            <a:ext cx="6170952" cy="2143140"/>
            <a:chOff x="864991" y="214290"/>
            <a:chExt cx="6385266" cy="2290061"/>
          </a:xfrm>
        </p:grpSpPr>
        <p:sp>
          <p:nvSpPr>
            <p:cNvPr id="6" name="Oval 55"/>
            <p:cNvSpPr>
              <a:spLocks noChangeArrowheads="1"/>
            </p:cNvSpPr>
            <p:nvPr>
              <p:custDataLst>
                <p:tags r:id="rId17"/>
              </p:custDataLst>
            </p:nvPr>
          </p:nvSpPr>
          <p:spPr bwMode="auto">
            <a:xfrm>
              <a:off x="1512546" y="472517"/>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Oval 54"/>
            <p:cNvSpPr>
              <a:spLocks noChangeArrowheads="1"/>
            </p:cNvSpPr>
            <p:nvPr>
              <p:custDataLst>
                <p:tags r:id="rId18"/>
              </p:custDataLst>
            </p:nvPr>
          </p:nvSpPr>
          <p:spPr bwMode="auto">
            <a:xfrm>
              <a:off x="1512546" y="1939359"/>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8" name="Oval 53"/>
            <p:cNvSpPr>
              <a:spLocks noChangeArrowheads="1"/>
            </p:cNvSpPr>
            <p:nvPr>
              <p:custDataLst>
                <p:tags r:id="rId19"/>
              </p:custDataLst>
            </p:nvPr>
          </p:nvSpPr>
          <p:spPr bwMode="auto">
            <a:xfrm>
              <a:off x="864991" y="1205453"/>
              <a:ext cx="302905" cy="33006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9" name="Oval 52"/>
            <p:cNvSpPr>
              <a:spLocks noChangeArrowheads="1"/>
            </p:cNvSpPr>
            <p:nvPr>
              <p:custDataLst>
                <p:tags r:id="rId20"/>
              </p:custDataLst>
            </p:nvPr>
          </p:nvSpPr>
          <p:spPr bwMode="auto">
            <a:xfrm>
              <a:off x="1512546" y="1205453"/>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0" name="Oval 51"/>
            <p:cNvSpPr>
              <a:spLocks noChangeArrowheads="1"/>
            </p:cNvSpPr>
            <p:nvPr>
              <p:custDataLst>
                <p:tags r:id="rId21"/>
              </p:custDataLst>
            </p:nvPr>
          </p:nvSpPr>
          <p:spPr bwMode="auto">
            <a:xfrm>
              <a:off x="2324175" y="1205453"/>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1" name="AutoShape 50"/>
            <p:cNvSpPr>
              <a:spLocks noChangeShapeType="1"/>
            </p:cNvSpPr>
            <p:nvPr>
              <p:custDataLst>
                <p:tags r:id="rId22"/>
              </p:custDataLst>
            </p:nvPr>
          </p:nvSpPr>
          <p:spPr bwMode="auto">
            <a:xfrm flipV="1">
              <a:off x="1123236" y="754042"/>
              <a:ext cx="433969"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AutoShape 49"/>
            <p:cNvSpPr>
              <a:spLocks noChangeShapeType="1"/>
            </p:cNvSpPr>
            <p:nvPr>
              <p:custDataLst>
                <p:tags r:id="rId23"/>
              </p:custDataLst>
            </p:nvPr>
          </p:nvSpPr>
          <p:spPr bwMode="auto">
            <a:xfrm>
              <a:off x="1167895" y="1371455"/>
              <a:ext cx="344651"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Oval 48"/>
            <p:cNvSpPr>
              <a:spLocks noChangeArrowheads="1"/>
            </p:cNvSpPr>
            <p:nvPr>
              <p:custDataLst>
                <p:tags r:id="rId24"/>
              </p:custDataLst>
            </p:nvPr>
          </p:nvSpPr>
          <p:spPr bwMode="auto">
            <a:xfrm>
              <a:off x="2324175" y="472517"/>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4" name="AutoShape 47"/>
            <p:cNvSpPr>
              <a:spLocks noChangeShapeType="1"/>
            </p:cNvSpPr>
            <p:nvPr>
              <p:custDataLst>
                <p:tags r:id="rId25"/>
              </p:custDataLst>
            </p:nvPr>
          </p:nvSpPr>
          <p:spPr bwMode="auto">
            <a:xfrm>
              <a:off x="1815451" y="638519"/>
              <a:ext cx="508724"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AutoShape 46"/>
            <p:cNvSpPr>
              <a:spLocks noChangeShapeType="1"/>
            </p:cNvSpPr>
            <p:nvPr>
              <p:custDataLst>
                <p:tags r:id="rId26"/>
              </p:custDataLst>
            </p:nvPr>
          </p:nvSpPr>
          <p:spPr bwMode="auto">
            <a:xfrm flipV="1">
              <a:off x="1770792" y="754042"/>
              <a:ext cx="598042"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AutoShape 45"/>
            <p:cNvSpPr>
              <a:spLocks noChangeShapeType="1"/>
            </p:cNvSpPr>
            <p:nvPr>
              <p:custDataLst>
                <p:tags r:id="rId27"/>
              </p:custDataLst>
            </p:nvPr>
          </p:nvSpPr>
          <p:spPr bwMode="auto">
            <a:xfrm>
              <a:off x="1663999" y="1535517"/>
              <a:ext cx="971" cy="403843"/>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AutoShape 44"/>
            <p:cNvSpPr>
              <a:spLocks noChangeShapeType="1"/>
            </p:cNvSpPr>
            <p:nvPr>
              <p:custDataLst>
                <p:tags r:id="rId28"/>
              </p:custDataLst>
            </p:nvPr>
          </p:nvSpPr>
          <p:spPr bwMode="auto">
            <a:xfrm>
              <a:off x="1815451" y="1371455"/>
              <a:ext cx="508724" cy="97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AutoShape 43"/>
            <p:cNvSpPr>
              <a:spLocks noChangeShapeType="1"/>
            </p:cNvSpPr>
            <p:nvPr>
              <p:custDataLst>
                <p:tags r:id="rId29"/>
              </p:custDataLst>
            </p:nvPr>
          </p:nvSpPr>
          <p:spPr bwMode="auto">
            <a:xfrm flipV="1">
              <a:off x="1770792" y="1486978"/>
              <a:ext cx="598042" cy="50092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Text Box 41"/>
            <p:cNvSpPr txBox="1">
              <a:spLocks noChangeArrowheads="1"/>
            </p:cNvSpPr>
            <p:nvPr/>
          </p:nvSpPr>
          <p:spPr bwMode="auto">
            <a:xfrm>
              <a:off x="3627053" y="269624"/>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1" name="Text Box 40"/>
            <p:cNvSpPr txBox="1">
              <a:spLocks noChangeArrowheads="1"/>
            </p:cNvSpPr>
            <p:nvPr>
              <p:custDataLst>
                <p:tags r:id="rId30"/>
              </p:custDataLst>
            </p:nvPr>
          </p:nvSpPr>
          <p:spPr bwMode="auto">
            <a:xfrm>
              <a:off x="3845494" y="214290"/>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2" name="Text Box 39"/>
            <p:cNvSpPr txBox="1">
              <a:spLocks noChangeArrowheads="1"/>
            </p:cNvSpPr>
            <p:nvPr>
              <p:custDataLst>
                <p:tags r:id="rId31"/>
              </p:custDataLst>
            </p:nvPr>
          </p:nvSpPr>
          <p:spPr bwMode="auto">
            <a:xfrm>
              <a:off x="4195970" y="214290"/>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Line 38"/>
            <p:cNvSpPr>
              <a:spLocks noChangeShapeType="1"/>
            </p:cNvSpPr>
            <p:nvPr>
              <p:custDataLst>
                <p:tags r:id="rId32"/>
              </p:custDataLst>
            </p:nvPr>
          </p:nvSpPr>
          <p:spPr bwMode="auto">
            <a:xfrm>
              <a:off x="4373635" y="404562"/>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Text Box 37"/>
            <p:cNvSpPr txBox="1">
              <a:spLocks noChangeArrowheads="1"/>
            </p:cNvSpPr>
            <p:nvPr>
              <p:custDataLst>
                <p:tags r:id="rId33"/>
              </p:custDataLst>
            </p:nvPr>
          </p:nvSpPr>
          <p:spPr bwMode="auto">
            <a:xfrm>
              <a:off x="4742557" y="257004"/>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 name="Text Box 36"/>
            <p:cNvSpPr txBox="1">
              <a:spLocks noChangeArrowheads="1"/>
            </p:cNvSpPr>
            <p:nvPr>
              <p:custDataLst>
                <p:tags r:id="rId34"/>
              </p:custDataLst>
            </p:nvPr>
          </p:nvSpPr>
          <p:spPr bwMode="auto">
            <a:xfrm>
              <a:off x="5091092" y="257004"/>
              <a:ext cx="349505"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Text Box 35"/>
            <p:cNvSpPr txBox="1">
              <a:spLocks noChangeArrowheads="1"/>
            </p:cNvSpPr>
            <p:nvPr/>
          </p:nvSpPr>
          <p:spPr bwMode="auto">
            <a:xfrm>
              <a:off x="3627053" y="655023"/>
              <a:ext cx="187374" cy="246577"/>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7" name="Text Box 34"/>
            <p:cNvSpPr txBox="1">
              <a:spLocks noChangeArrowheads="1"/>
            </p:cNvSpPr>
            <p:nvPr>
              <p:custDataLst>
                <p:tags r:id="rId35"/>
              </p:custDataLst>
            </p:nvPr>
          </p:nvSpPr>
          <p:spPr bwMode="auto">
            <a:xfrm>
              <a:off x="3845494" y="599688"/>
              <a:ext cx="350476" cy="38442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 name="Text Box 33"/>
            <p:cNvSpPr txBox="1">
              <a:spLocks noChangeArrowheads="1"/>
            </p:cNvSpPr>
            <p:nvPr>
              <p:custDataLst>
                <p:tags r:id="rId36"/>
              </p:custDataLst>
            </p:nvPr>
          </p:nvSpPr>
          <p:spPr bwMode="auto">
            <a:xfrm>
              <a:off x="4195970" y="599688"/>
              <a:ext cx="349505" cy="38442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Line 32"/>
            <p:cNvSpPr>
              <a:spLocks noChangeShapeType="1"/>
            </p:cNvSpPr>
            <p:nvPr>
              <p:custDataLst>
                <p:tags r:id="rId37"/>
              </p:custDataLst>
            </p:nvPr>
          </p:nvSpPr>
          <p:spPr bwMode="auto">
            <a:xfrm>
              <a:off x="4373635" y="788990"/>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0" name="Text Box 31"/>
            <p:cNvSpPr txBox="1">
              <a:spLocks noChangeArrowheads="1"/>
            </p:cNvSpPr>
            <p:nvPr>
              <p:custDataLst>
                <p:tags r:id="rId38"/>
              </p:custDataLst>
            </p:nvPr>
          </p:nvSpPr>
          <p:spPr bwMode="auto">
            <a:xfrm>
              <a:off x="4742557" y="640461"/>
              <a:ext cx="34853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1" name="Text Box 30"/>
            <p:cNvSpPr txBox="1">
              <a:spLocks noChangeArrowheads="1"/>
            </p:cNvSpPr>
            <p:nvPr>
              <p:custDataLst>
                <p:tags r:id="rId39"/>
              </p:custDataLst>
            </p:nvPr>
          </p:nvSpPr>
          <p:spPr bwMode="auto">
            <a:xfrm>
              <a:off x="5091092" y="640461"/>
              <a:ext cx="349505"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2" name="Text Box 29"/>
            <p:cNvSpPr txBox="1">
              <a:spLocks noChangeArrowheads="1"/>
            </p:cNvSpPr>
            <p:nvPr/>
          </p:nvSpPr>
          <p:spPr bwMode="auto">
            <a:xfrm>
              <a:off x="3627053" y="1034596"/>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3" name="Text Box 28"/>
            <p:cNvSpPr txBox="1">
              <a:spLocks noChangeArrowheads="1"/>
            </p:cNvSpPr>
            <p:nvPr>
              <p:custDataLst>
                <p:tags r:id="rId40"/>
              </p:custDataLst>
            </p:nvPr>
          </p:nvSpPr>
          <p:spPr bwMode="auto">
            <a:xfrm>
              <a:off x="3845494" y="979262"/>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4" name="Text Box 27"/>
            <p:cNvSpPr txBox="1">
              <a:spLocks noChangeArrowheads="1"/>
            </p:cNvSpPr>
            <p:nvPr>
              <p:custDataLst>
                <p:tags r:id="rId41"/>
              </p:custDataLst>
            </p:nvPr>
          </p:nvSpPr>
          <p:spPr bwMode="auto">
            <a:xfrm>
              <a:off x="4195970" y="979262"/>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5" name="Line 26"/>
            <p:cNvSpPr>
              <a:spLocks noChangeShapeType="1"/>
            </p:cNvSpPr>
            <p:nvPr>
              <p:custDataLst>
                <p:tags r:id="rId42"/>
              </p:custDataLst>
            </p:nvPr>
          </p:nvSpPr>
          <p:spPr bwMode="auto">
            <a:xfrm>
              <a:off x="4373635" y="1170505"/>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6" name="Text Box 25"/>
            <p:cNvSpPr txBox="1">
              <a:spLocks noChangeArrowheads="1"/>
            </p:cNvSpPr>
            <p:nvPr>
              <p:custDataLst>
                <p:tags r:id="rId43"/>
              </p:custDataLst>
            </p:nvPr>
          </p:nvSpPr>
          <p:spPr bwMode="auto">
            <a:xfrm>
              <a:off x="4742557" y="1021976"/>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7" name="Text Box 24"/>
            <p:cNvSpPr txBox="1">
              <a:spLocks noChangeArrowheads="1"/>
            </p:cNvSpPr>
            <p:nvPr>
              <p:custDataLst>
                <p:tags r:id="rId44"/>
              </p:custDataLst>
            </p:nvPr>
          </p:nvSpPr>
          <p:spPr bwMode="auto">
            <a:xfrm>
              <a:off x="5091092" y="1021976"/>
              <a:ext cx="349505"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8" name="Text Box 23"/>
            <p:cNvSpPr txBox="1">
              <a:spLocks noChangeArrowheads="1"/>
            </p:cNvSpPr>
            <p:nvPr/>
          </p:nvSpPr>
          <p:spPr bwMode="auto">
            <a:xfrm>
              <a:off x="3627053" y="1416111"/>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9" name="Text Box 22"/>
            <p:cNvSpPr txBox="1">
              <a:spLocks noChangeArrowheads="1"/>
            </p:cNvSpPr>
            <p:nvPr>
              <p:custDataLst>
                <p:tags r:id="rId45"/>
              </p:custDataLst>
            </p:nvPr>
          </p:nvSpPr>
          <p:spPr bwMode="auto">
            <a:xfrm>
              <a:off x="3845494" y="1360777"/>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0" name="Text Box 21"/>
            <p:cNvSpPr txBox="1">
              <a:spLocks noChangeArrowheads="1"/>
            </p:cNvSpPr>
            <p:nvPr>
              <p:custDataLst>
                <p:tags r:id="rId46"/>
              </p:custDataLst>
            </p:nvPr>
          </p:nvSpPr>
          <p:spPr bwMode="auto">
            <a:xfrm>
              <a:off x="4195970" y="1360777"/>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25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2" name="Line 19"/>
            <p:cNvSpPr>
              <a:spLocks noChangeShapeType="1"/>
            </p:cNvSpPr>
            <p:nvPr>
              <p:custDataLst>
                <p:tags r:id="rId47"/>
              </p:custDataLst>
            </p:nvPr>
          </p:nvSpPr>
          <p:spPr bwMode="auto">
            <a:xfrm>
              <a:off x="5288174" y="410387"/>
              <a:ext cx="348534"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Text Box 18"/>
            <p:cNvSpPr txBox="1">
              <a:spLocks noChangeArrowheads="1"/>
            </p:cNvSpPr>
            <p:nvPr>
              <p:custDataLst>
                <p:tags r:id="rId48"/>
              </p:custDataLst>
            </p:nvPr>
          </p:nvSpPr>
          <p:spPr bwMode="auto">
            <a:xfrm>
              <a:off x="5657096" y="262829"/>
              <a:ext cx="348534"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4" name="Text Box 17"/>
            <p:cNvSpPr txBox="1">
              <a:spLocks noChangeArrowheads="1"/>
            </p:cNvSpPr>
            <p:nvPr>
              <p:custDataLst>
                <p:tags r:id="rId49"/>
              </p:custDataLst>
            </p:nvPr>
          </p:nvSpPr>
          <p:spPr bwMode="auto">
            <a:xfrm>
              <a:off x="6005630" y="262829"/>
              <a:ext cx="349505" cy="298999"/>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5" name="Line 16"/>
            <p:cNvSpPr>
              <a:spLocks noChangeShapeType="1"/>
            </p:cNvSpPr>
            <p:nvPr>
              <p:custDataLst>
                <p:tags r:id="rId50"/>
              </p:custDataLst>
            </p:nvPr>
          </p:nvSpPr>
          <p:spPr bwMode="auto">
            <a:xfrm>
              <a:off x="5307591" y="1169534"/>
              <a:ext cx="349505"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6" name="Text Box 15"/>
            <p:cNvSpPr txBox="1">
              <a:spLocks noChangeArrowheads="1"/>
            </p:cNvSpPr>
            <p:nvPr>
              <p:custDataLst>
                <p:tags r:id="rId51"/>
              </p:custDataLst>
            </p:nvPr>
          </p:nvSpPr>
          <p:spPr bwMode="auto">
            <a:xfrm>
              <a:off x="5669717" y="1019064"/>
              <a:ext cx="348534"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7" name="Text Box 14"/>
            <p:cNvSpPr txBox="1">
              <a:spLocks noChangeArrowheads="1"/>
            </p:cNvSpPr>
            <p:nvPr>
              <p:custDataLst>
                <p:tags r:id="rId52"/>
              </p:custDataLst>
            </p:nvPr>
          </p:nvSpPr>
          <p:spPr bwMode="auto">
            <a:xfrm>
              <a:off x="6018251" y="1019064"/>
              <a:ext cx="349505"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lnSpc>
                  <a:spcPts val="2100"/>
                </a:lnSpc>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8" name="Line 13"/>
            <p:cNvSpPr>
              <a:spLocks noChangeShapeType="1"/>
            </p:cNvSpPr>
            <p:nvPr>
              <p:custDataLst>
                <p:tags r:id="rId53"/>
              </p:custDataLst>
            </p:nvPr>
          </p:nvSpPr>
          <p:spPr bwMode="auto">
            <a:xfrm>
              <a:off x="6204654" y="1173417"/>
              <a:ext cx="350476" cy="97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100"/>
                </a:lnSpc>
              </a:pP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9" name="Text Box 12"/>
            <p:cNvSpPr txBox="1">
              <a:spLocks noChangeArrowheads="1"/>
            </p:cNvSpPr>
            <p:nvPr>
              <p:custDataLst>
                <p:tags r:id="rId54"/>
              </p:custDataLst>
            </p:nvPr>
          </p:nvSpPr>
          <p:spPr bwMode="auto">
            <a:xfrm>
              <a:off x="6565809" y="1023918"/>
              <a:ext cx="349505"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0" name="Text Box 11"/>
            <p:cNvSpPr txBox="1">
              <a:spLocks noChangeArrowheads="1"/>
            </p:cNvSpPr>
            <p:nvPr>
              <p:custDataLst>
                <p:tags r:id="rId55"/>
              </p:custDataLst>
            </p:nvPr>
          </p:nvSpPr>
          <p:spPr bwMode="auto">
            <a:xfrm>
              <a:off x="6899781" y="1023918"/>
              <a:ext cx="350476" cy="2999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 name="Text Box 10"/>
            <p:cNvSpPr txBox="1">
              <a:spLocks noChangeArrowheads="1"/>
            </p:cNvSpPr>
            <p:nvPr/>
          </p:nvSpPr>
          <p:spPr bwMode="auto">
            <a:xfrm>
              <a:off x="3627053" y="2173317"/>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2" name="Text Box 9"/>
            <p:cNvSpPr txBox="1">
              <a:spLocks noChangeArrowheads="1"/>
            </p:cNvSpPr>
            <p:nvPr>
              <p:custDataLst>
                <p:tags r:id="rId56"/>
              </p:custDataLst>
            </p:nvPr>
          </p:nvSpPr>
          <p:spPr bwMode="auto">
            <a:xfrm>
              <a:off x="3845494" y="2117982"/>
              <a:ext cx="350476"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3" name="Text Box 8"/>
            <p:cNvSpPr txBox="1">
              <a:spLocks noChangeArrowheads="1"/>
            </p:cNvSpPr>
            <p:nvPr>
              <p:custDataLst>
                <p:tags r:id="rId57"/>
              </p:custDataLst>
            </p:nvPr>
          </p:nvSpPr>
          <p:spPr bwMode="auto">
            <a:xfrm>
              <a:off x="4195970" y="2117982"/>
              <a:ext cx="349505" cy="386369"/>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lnSpc>
                  <a:spcPts val="25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4" name="Text Box 7"/>
            <p:cNvSpPr txBox="1">
              <a:spLocks noChangeArrowheads="1"/>
            </p:cNvSpPr>
            <p:nvPr/>
          </p:nvSpPr>
          <p:spPr bwMode="auto">
            <a:xfrm>
              <a:off x="3627053" y="1798597"/>
              <a:ext cx="187374" cy="2475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5" name="Text Box 6"/>
            <p:cNvSpPr txBox="1">
              <a:spLocks noChangeArrowheads="1"/>
            </p:cNvSpPr>
            <p:nvPr>
              <p:custDataLst>
                <p:tags r:id="rId58"/>
              </p:custDataLst>
            </p:nvPr>
          </p:nvSpPr>
          <p:spPr bwMode="auto">
            <a:xfrm>
              <a:off x="3845494" y="1743263"/>
              <a:ext cx="350476" cy="385398"/>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3456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6" name="Text Box 5"/>
            <p:cNvSpPr txBox="1">
              <a:spLocks noChangeArrowheads="1"/>
            </p:cNvSpPr>
            <p:nvPr>
              <p:custDataLst>
                <p:tags r:id="rId59"/>
              </p:custDataLst>
            </p:nvPr>
          </p:nvSpPr>
          <p:spPr bwMode="auto">
            <a:xfrm>
              <a:off x="5091092" y="1785006"/>
              <a:ext cx="349505" cy="30094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7" name="Text Box 4"/>
            <p:cNvSpPr txBox="1">
              <a:spLocks noChangeArrowheads="1"/>
            </p:cNvSpPr>
            <p:nvPr>
              <p:custDataLst>
                <p:tags r:id="rId60"/>
              </p:custDataLst>
            </p:nvPr>
          </p:nvSpPr>
          <p:spPr bwMode="auto">
            <a:xfrm>
              <a:off x="4195970" y="1743263"/>
              <a:ext cx="349505" cy="385398"/>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8" name="Text Box 3"/>
            <p:cNvSpPr txBox="1">
              <a:spLocks noChangeArrowheads="1"/>
            </p:cNvSpPr>
            <p:nvPr>
              <p:custDataLst>
                <p:tags r:id="rId61"/>
              </p:custDataLst>
            </p:nvPr>
          </p:nvSpPr>
          <p:spPr bwMode="auto">
            <a:xfrm>
              <a:off x="4742557" y="1785006"/>
              <a:ext cx="348534" cy="300941"/>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1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9" name="Line 2"/>
            <p:cNvSpPr>
              <a:spLocks noChangeShapeType="1"/>
            </p:cNvSpPr>
            <p:nvPr>
              <p:custDataLst>
                <p:tags r:id="rId62"/>
              </p:custDataLst>
            </p:nvPr>
          </p:nvSpPr>
          <p:spPr bwMode="auto">
            <a:xfrm>
              <a:off x="4373635" y="1933535"/>
              <a:ext cx="348534" cy="971"/>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0" name="右箭头 59"/>
            <p:cNvSpPr/>
            <p:nvPr>
              <p:custDataLst>
                <p:tags r:id="rId63"/>
              </p:custDataLst>
            </p:nvPr>
          </p:nvSpPr>
          <p:spPr>
            <a:xfrm>
              <a:off x="3000364" y="1214422"/>
              <a:ext cx="428628" cy="285752"/>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grpSp>
      <p:sp>
        <p:nvSpPr>
          <p:cNvPr id="72" name="下箭头 71"/>
          <p:cNvSpPr/>
          <p:nvPr>
            <p:custDataLst>
              <p:tags r:id="rId1"/>
            </p:custDataLst>
          </p:nvPr>
        </p:nvSpPr>
        <p:spPr>
          <a:xfrm>
            <a:off x="7717113" y="3956268"/>
            <a:ext cx="214315" cy="357190"/>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nvGrpSpPr>
          <p:cNvPr id="73" name="组合 72"/>
          <p:cNvGrpSpPr/>
          <p:nvPr/>
        </p:nvGrpSpPr>
        <p:grpSpPr>
          <a:xfrm>
            <a:off x="7142122" y="4564361"/>
            <a:ext cx="1578623" cy="1762814"/>
            <a:chOff x="4071934" y="3643314"/>
            <a:chExt cx="1578622" cy="1762814"/>
          </a:xfrm>
        </p:grpSpPr>
        <p:sp>
          <p:nvSpPr>
            <p:cNvPr id="74" name="Oval 55"/>
            <p:cNvSpPr>
              <a:spLocks noChangeArrowheads="1"/>
            </p:cNvSpPr>
            <p:nvPr>
              <p:custDataLst>
                <p:tags r:id="rId4"/>
              </p:custDataLst>
            </p:nvPr>
          </p:nvSpPr>
          <p:spPr bwMode="auto">
            <a:xfrm>
              <a:off x="4078920"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5" name="Oval 54"/>
            <p:cNvSpPr>
              <a:spLocks noChangeArrowheads="1"/>
            </p:cNvSpPr>
            <p:nvPr>
              <p:custDataLst>
                <p:tags r:id="rId5"/>
              </p:custDataLst>
            </p:nvPr>
          </p:nvSpPr>
          <p:spPr bwMode="auto">
            <a:xfrm>
              <a:off x="478631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6" name="Oval 53"/>
            <p:cNvSpPr>
              <a:spLocks noChangeArrowheads="1"/>
            </p:cNvSpPr>
            <p:nvPr>
              <p:custDataLst>
                <p:tags r:id="rId6"/>
              </p:custDataLst>
            </p:nvPr>
          </p:nvSpPr>
          <p:spPr bwMode="auto">
            <a:xfrm>
              <a:off x="4578986" y="3643314"/>
              <a:ext cx="292738" cy="30888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77" name="Oval 52"/>
            <p:cNvSpPr>
              <a:spLocks noChangeArrowheads="1"/>
            </p:cNvSpPr>
            <p:nvPr>
              <p:custDataLst>
                <p:tags r:id="rId7"/>
              </p:custDataLst>
            </p:nvPr>
          </p:nvSpPr>
          <p:spPr bwMode="auto">
            <a:xfrm>
              <a:off x="5079052"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8" name="Oval 51"/>
            <p:cNvSpPr>
              <a:spLocks noChangeArrowheads="1"/>
            </p:cNvSpPr>
            <p:nvPr>
              <p:custDataLst>
                <p:tags r:id="rId8"/>
              </p:custDataLst>
            </p:nvPr>
          </p:nvSpPr>
          <p:spPr bwMode="auto">
            <a:xfrm>
              <a:off x="5357818"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79" name="Oval 48"/>
            <p:cNvSpPr>
              <a:spLocks noChangeArrowheads="1"/>
            </p:cNvSpPr>
            <p:nvPr>
              <p:custDataLst>
                <p:tags r:id="rId9"/>
              </p:custDataLst>
            </p:nvPr>
          </p:nvSpPr>
          <p:spPr bwMode="auto">
            <a:xfrm>
              <a:off x="407193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80" name="直接箭头连接符 79"/>
            <p:cNvCxnSpPr>
              <a:stCxn id="76" idx="3"/>
              <a:endCxn id="74" idx="7"/>
            </p:cNvCxnSpPr>
            <p:nvPr>
              <p:custDataLst>
                <p:tags r:id="rId10"/>
              </p:custDataLst>
            </p:nvPr>
          </p:nvCxnSpPr>
          <p:spPr>
            <a:xfrm rot="5400000">
              <a:off x="4238908"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1" name="直接箭头连接符 80"/>
            <p:cNvCxnSpPr>
              <a:stCxn id="76" idx="5"/>
              <a:endCxn id="77" idx="1"/>
            </p:cNvCxnSpPr>
            <p:nvPr>
              <p:custDataLst>
                <p:tags r:id="rId11"/>
              </p:custDataLst>
            </p:nvPr>
          </p:nvCxnSpPr>
          <p:spPr>
            <a:xfrm rot="16200000" flipH="1">
              <a:off x="4738974"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2" name="直接箭头连接符 81"/>
            <p:cNvCxnSpPr>
              <a:stCxn id="74" idx="4"/>
              <a:endCxn id="79" idx="0"/>
            </p:cNvCxnSpPr>
            <p:nvPr>
              <p:custDataLst>
                <p:tags r:id="rId12"/>
              </p:custDataLst>
            </p:nvPr>
          </p:nvCxnSpPr>
          <p:spPr>
            <a:xfrm rot="5400000">
              <a:off x="3994899" y="4866850"/>
              <a:ext cx="453794" cy="698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3" name="直接箭头连接符 82"/>
            <p:cNvCxnSpPr>
              <a:stCxn id="77" idx="3"/>
              <a:endCxn id="75" idx="0"/>
            </p:cNvCxnSpPr>
            <p:nvPr>
              <p:custDataLst>
                <p:tags r:id="rId13"/>
              </p:custDataLst>
            </p:nvPr>
          </p:nvCxnSpPr>
          <p:spPr>
            <a:xfrm rot="5400000">
              <a:off x="4777788" y="4753105"/>
              <a:ext cx="499030" cy="18924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4" name="直接箭头连接符 83"/>
            <p:cNvCxnSpPr>
              <a:stCxn id="77" idx="5"/>
              <a:endCxn id="78" idx="0"/>
            </p:cNvCxnSpPr>
            <p:nvPr>
              <p:custDataLst>
                <p:tags r:id="rId14"/>
              </p:custDataLst>
            </p:nvPr>
          </p:nvCxnSpPr>
          <p:spPr>
            <a:xfrm rot="16200000" flipH="1">
              <a:off x="5167038" y="4760091"/>
              <a:ext cx="499030" cy="17526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5" name="直接箭头连接符 84"/>
            <p:cNvCxnSpPr>
              <a:stCxn id="78" idx="2"/>
              <a:endCxn id="75" idx="6"/>
            </p:cNvCxnSpPr>
            <p:nvPr>
              <p:custDataLst>
                <p:tags r:id="rId15"/>
              </p:custDataLst>
            </p:nvPr>
          </p:nvCxnSpPr>
          <p:spPr>
            <a:xfrm rot="10800000">
              <a:off x="5079052" y="5251684"/>
              <a:ext cx="27876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86" name="直接箭头连接符 85"/>
            <p:cNvCxnSpPr>
              <a:stCxn id="77" idx="2"/>
              <a:endCxn id="79" idx="7"/>
            </p:cNvCxnSpPr>
            <p:nvPr>
              <p:custDataLst>
                <p:tags r:id="rId16"/>
              </p:custDataLst>
            </p:nvPr>
          </p:nvCxnSpPr>
          <p:spPr>
            <a:xfrm rot="10800000" flipV="1">
              <a:off x="4321802" y="4489002"/>
              <a:ext cx="757251" cy="653474"/>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grpSp>
      <p:sp>
        <p:nvSpPr>
          <p:cNvPr id="88" name="文本框 8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8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7.3.3 </a:t>
            </a:r>
            <a:r>
              <a:rPr lang="zh-CN" altLang="en-US">
                <a:solidFill>
                  <a:srgbClr val="000000"/>
                </a:solidFill>
                <a:latin typeface="微软雅黑" panose="020B0503020204020204" pitchFamily="34" charset="-122"/>
                <a:ea typeface="微软雅黑" panose="020B0503020204020204" pitchFamily="34" charset="-122"/>
              </a:rPr>
              <a:t>广度优先遍历</a:t>
            </a:r>
          </a:p>
        </p:txBody>
      </p:sp>
      <p:grpSp>
        <p:nvGrpSpPr>
          <p:cNvPr id="90" name="组合 89"/>
          <p:cNvGrpSpPr/>
          <p:nvPr/>
        </p:nvGrpSpPr>
        <p:grpSpPr>
          <a:xfrm>
            <a:off x="1264269" y="1421535"/>
            <a:ext cx="2896715" cy="517274"/>
            <a:chOff x="1396240" y="2304668"/>
            <a:chExt cx="1890287" cy="480002"/>
          </a:xfrm>
        </p:grpSpPr>
        <p:sp>
          <p:nvSpPr>
            <p:cNvPr id="91" name="矩形: 圆角 90"/>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92" name="文本框 91"/>
            <p:cNvSpPr txBox="1"/>
            <p:nvPr>
              <p:custDataLst>
                <p:tags r:id="rId3"/>
              </p:custDataLst>
            </p:nvPr>
          </p:nvSpPr>
          <p:spPr>
            <a:xfrm>
              <a:off x="1433295" y="2360437"/>
              <a:ext cx="1853232"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理解广度优先遍历过程</a:t>
              </a:r>
            </a:p>
          </p:txBody>
        </p:sp>
      </p:grpSp>
      <p:pic>
        <p:nvPicPr>
          <p:cNvPr id="93" name="图片 92" descr="卡通人物&#10;&#10;描述已自动生成"/>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flipH="1">
            <a:off x="1025095" y="2940221"/>
            <a:ext cx="3500439" cy="3490913"/>
          </a:xfrm>
          <a:prstGeom prst="rect">
            <a:avLst/>
          </a:prstGeom>
        </p:spPr>
      </p:pic>
    </p:spTree>
    <p:extLst>
      <p:ext uri="{BB962C8B-B14F-4D97-AF65-F5344CB8AC3E}">
        <p14:creationId xmlns:p14="http://schemas.microsoft.com/office/powerpoint/2010/main" val="3409991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0-#ppt_w/2"/>
                                          </p:val>
                                        </p:tav>
                                        <p:tav tm="100000">
                                          <p:val>
                                            <p:strVal val="#ppt_x"/>
                                          </p:val>
                                        </p:tav>
                                      </p:tavLst>
                                    </p:anim>
                                    <p:anim calcmode="lin" valueType="num">
                                      <p:cBhvr additive="base">
                                        <p:cTn id="12" dur="500" fill="hold"/>
                                        <p:tgtEl>
                                          <p:spTgt spid="8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88" grpId="0"/>
      <p:bldP spid="8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71"/>
          <p:cNvGrpSpPr/>
          <p:nvPr/>
        </p:nvGrpSpPr>
        <p:grpSpPr>
          <a:xfrm>
            <a:off x="4907974" y="2126019"/>
            <a:ext cx="4357719" cy="2736952"/>
            <a:chOff x="1000100" y="2928934"/>
            <a:chExt cx="4357718" cy="2736952"/>
          </a:xfrm>
        </p:grpSpPr>
        <p:sp>
          <p:nvSpPr>
            <p:cNvPr id="61" name="TextBox 60"/>
            <p:cNvSpPr txBox="1"/>
            <p:nvPr/>
          </p:nvSpPr>
          <p:spPr>
            <a:xfrm>
              <a:off x="1357291" y="3357562"/>
              <a:ext cx="2214578" cy="2308324"/>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a:t>
              </a:r>
              <a:r>
                <a:rPr lang="en-US" altLang="zh-CN">
                  <a:solidFill>
                    <a:srgbClr val="000000"/>
                  </a:solidFill>
                  <a:latin typeface="微软雅黑" panose="020B0503020204020204" pitchFamily="34" charset="-122"/>
                  <a:ea typeface="微软雅黑" panose="020B0503020204020204" pitchFamily="34" charset="-122"/>
                </a:rPr>
                <a:t>1</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a:t>
              </a:r>
              <a:r>
                <a:rPr lang="en-US" altLang="zh-CN">
                  <a:solidFill>
                    <a:srgbClr val="000000"/>
                  </a:solidFill>
                  <a:latin typeface="微软雅黑" panose="020B0503020204020204" pitchFamily="34" charset="-122"/>
                  <a:ea typeface="微软雅黑" panose="020B0503020204020204" pitchFamily="34" charset="-122"/>
                </a:rPr>
                <a:t>2</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1 → </a:t>
              </a:r>
              <a:r>
                <a:rPr lang="en-US" altLang="zh-CN">
                  <a:solidFill>
                    <a:srgbClr val="000000"/>
                  </a:solidFill>
                  <a:latin typeface="微软雅黑" panose="020B0503020204020204" pitchFamily="34" charset="-122"/>
                  <a:ea typeface="微软雅黑" panose="020B0503020204020204" pitchFamily="34" charset="-122"/>
                </a:rPr>
                <a:t>5</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5</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a:t>
              </a:r>
              <a:r>
                <a:rPr lang="en-US" altLang="zh-CN">
                  <a:solidFill>
                    <a:srgbClr val="000000"/>
                  </a:solidFill>
                  <a:latin typeface="微软雅黑" panose="020B0503020204020204" pitchFamily="34" charset="-122"/>
                  <a:ea typeface="微软雅黑" panose="020B0503020204020204" pitchFamily="34" charset="-122"/>
                </a:rPr>
                <a:t>3</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a:t>
              </a:r>
              <a:r>
                <a:rPr lang="en-US" altLang="zh-CN">
                  <a:solidFill>
                    <a:srgbClr val="000000"/>
                  </a:solidFill>
                  <a:latin typeface="微软雅黑" panose="020B0503020204020204" pitchFamily="34" charset="-122"/>
                  <a:ea typeface="微软雅黑" panose="020B0503020204020204" pitchFamily="34" charset="-122"/>
                </a:rPr>
                <a:t>4</a:t>
              </a:r>
            </a:p>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 2 → 4</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3</a:t>
              </a:r>
            </a:p>
          </p:txBody>
        </p:sp>
        <p:sp>
          <p:nvSpPr>
            <p:cNvPr id="62" name="TextBox 61"/>
            <p:cNvSpPr txBox="1"/>
            <p:nvPr/>
          </p:nvSpPr>
          <p:spPr>
            <a:xfrm>
              <a:off x="1000100" y="2928934"/>
              <a:ext cx="4357718"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起始点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到图中</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顶点的路径长度</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65" name="TextBox 64"/>
          <p:cNvSpPr txBox="1"/>
          <p:nvPr/>
        </p:nvSpPr>
        <p:spPr>
          <a:xfrm>
            <a:off x="7836925" y="3862838"/>
            <a:ext cx="2786083"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BFS: 0 1 2 5 3 4</a:t>
            </a:r>
          </a:p>
        </p:txBody>
      </p:sp>
      <p:sp>
        <p:nvSpPr>
          <p:cNvPr id="71" name="矩形 70"/>
          <p:cNvSpPr/>
          <p:nvPr>
            <p:custDataLst>
              <p:tags r:id="rId1"/>
            </p:custDataLst>
          </p:nvPr>
        </p:nvSpPr>
        <p:spPr>
          <a:xfrm>
            <a:off x="5224911" y="4548656"/>
            <a:ext cx="1857388" cy="242889"/>
          </a:xfrm>
          <a:prstGeom prst="rect">
            <a:avLst/>
          </a:prstGeom>
          <a:solidFill>
            <a:schemeClr val="accent2">
              <a:lumMod val="75000"/>
              <a:alpha val="53000"/>
            </a:schemeClr>
          </a:solidFill>
          <a:ln w="19050">
            <a:solidFill>
              <a:schemeClr val="accent2">
                <a:lumMod val="75000"/>
              </a:schemeClr>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grpSp>
        <p:nvGrpSpPr>
          <p:cNvPr id="72" name="组合 71"/>
          <p:cNvGrpSpPr/>
          <p:nvPr/>
        </p:nvGrpSpPr>
        <p:grpSpPr>
          <a:xfrm>
            <a:off x="1370040" y="2364179"/>
            <a:ext cx="1959429" cy="2184473"/>
            <a:chOff x="4071934" y="3643314"/>
            <a:chExt cx="1578622" cy="1762814"/>
          </a:xfrm>
        </p:grpSpPr>
        <p:sp>
          <p:nvSpPr>
            <p:cNvPr id="73" name="Oval 55"/>
            <p:cNvSpPr>
              <a:spLocks noChangeArrowheads="1"/>
            </p:cNvSpPr>
            <p:nvPr>
              <p:custDataLst>
                <p:tags r:id="rId5"/>
              </p:custDataLst>
            </p:nvPr>
          </p:nvSpPr>
          <p:spPr bwMode="auto">
            <a:xfrm>
              <a:off x="4078920"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4" name="Oval 54"/>
            <p:cNvSpPr>
              <a:spLocks noChangeArrowheads="1"/>
            </p:cNvSpPr>
            <p:nvPr>
              <p:custDataLst>
                <p:tags r:id="rId6"/>
              </p:custDataLst>
            </p:nvPr>
          </p:nvSpPr>
          <p:spPr bwMode="auto">
            <a:xfrm>
              <a:off x="478631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75" name="Oval 53"/>
            <p:cNvSpPr>
              <a:spLocks noChangeArrowheads="1"/>
            </p:cNvSpPr>
            <p:nvPr>
              <p:custDataLst>
                <p:tags r:id="rId7"/>
              </p:custDataLst>
            </p:nvPr>
          </p:nvSpPr>
          <p:spPr bwMode="auto">
            <a:xfrm>
              <a:off x="4578986" y="3643314"/>
              <a:ext cx="292738" cy="308888"/>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76" name="Oval 52"/>
            <p:cNvSpPr>
              <a:spLocks noChangeArrowheads="1"/>
            </p:cNvSpPr>
            <p:nvPr>
              <p:custDataLst>
                <p:tags r:id="rId8"/>
              </p:custDataLst>
            </p:nvPr>
          </p:nvSpPr>
          <p:spPr bwMode="auto">
            <a:xfrm>
              <a:off x="5079052" y="4334558"/>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77" name="Oval 51"/>
            <p:cNvSpPr>
              <a:spLocks noChangeArrowheads="1"/>
            </p:cNvSpPr>
            <p:nvPr>
              <p:custDataLst>
                <p:tags r:id="rId9"/>
              </p:custDataLst>
            </p:nvPr>
          </p:nvSpPr>
          <p:spPr bwMode="auto">
            <a:xfrm>
              <a:off x="5357818"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78" name="Oval 48"/>
            <p:cNvSpPr>
              <a:spLocks noChangeArrowheads="1"/>
            </p:cNvSpPr>
            <p:nvPr>
              <p:custDataLst>
                <p:tags r:id="rId10"/>
              </p:custDataLst>
            </p:nvPr>
          </p:nvSpPr>
          <p:spPr bwMode="auto">
            <a:xfrm>
              <a:off x="4071934" y="5097240"/>
              <a:ext cx="292738" cy="3088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cxnSp>
          <p:nvCxnSpPr>
            <p:cNvPr id="79" name="直接箭头连接符 78"/>
            <p:cNvCxnSpPr>
              <a:stCxn id="75" idx="3"/>
              <a:endCxn id="73" idx="7"/>
            </p:cNvCxnSpPr>
            <p:nvPr>
              <p:custDataLst>
                <p:tags r:id="rId11"/>
              </p:custDataLst>
            </p:nvPr>
          </p:nvCxnSpPr>
          <p:spPr>
            <a:xfrm rot="5400000">
              <a:off x="4238908"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0" name="直接箭头连接符 79"/>
            <p:cNvCxnSpPr>
              <a:stCxn id="75" idx="5"/>
              <a:endCxn id="76" idx="1"/>
            </p:cNvCxnSpPr>
            <p:nvPr>
              <p:custDataLst>
                <p:tags r:id="rId12"/>
              </p:custDataLst>
            </p:nvPr>
          </p:nvCxnSpPr>
          <p:spPr>
            <a:xfrm rot="16200000" flipH="1">
              <a:off x="4738974" y="3996845"/>
              <a:ext cx="472828" cy="29307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1" name="直接箭头连接符 80"/>
            <p:cNvCxnSpPr>
              <a:stCxn id="73" idx="4"/>
              <a:endCxn id="78" idx="0"/>
            </p:cNvCxnSpPr>
            <p:nvPr>
              <p:custDataLst>
                <p:tags r:id="rId13"/>
              </p:custDataLst>
            </p:nvPr>
          </p:nvCxnSpPr>
          <p:spPr>
            <a:xfrm rot="5400000">
              <a:off x="3994899" y="4866850"/>
              <a:ext cx="453794" cy="698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2" name="直接箭头连接符 81"/>
            <p:cNvCxnSpPr>
              <a:stCxn id="76" idx="3"/>
              <a:endCxn id="74" idx="0"/>
            </p:cNvCxnSpPr>
            <p:nvPr>
              <p:custDataLst>
                <p:tags r:id="rId14"/>
              </p:custDataLst>
            </p:nvPr>
          </p:nvCxnSpPr>
          <p:spPr>
            <a:xfrm rot="5400000">
              <a:off x="4777788" y="4753105"/>
              <a:ext cx="499030" cy="18924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3" name="直接箭头连接符 82"/>
            <p:cNvCxnSpPr>
              <a:stCxn id="76" idx="5"/>
              <a:endCxn id="77" idx="0"/>
            </p:cNvCxnSpPr>
            <p:nvPr>
              <p:custDataLst>
                <p:tags r:id="rId15"/>
              </p:custDataLst>
            </p:nvPr>
          </p:nvCxnSpPr>
          <p:spPr>
            <a:xfrm rot="16200000" flipH="1">
              <a:off x="5167038" y="4760091"/>
              <a:ext cx="499030" cy="17526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84" name="直接箭头连接符 83"/>
            <p:cNvCxnSpPr>
              <a:stCxn id="77" idx="2"/>
              <a:endCxn id="74" idx="6"/>
            </p:cNvCxnSpPr>
            <p:nvPr>
              <p:custDataLst>
                <p:tags r:id="rId16"/>
              </p:custDataLst>
            </p:nvPr>
          </p:nvCxnSpPr>
          <p:spPr>
            <a:xfrm rot="10800000">
              <a:off x="5079052" y="5251684"/>
              <a:ext cx="27876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85" name="直接箭头连接符 84"/>
            <p:cNvCxnSpPr>
              <a:stCxn id="76" idx="2"/>
              <a:endCxn id="78" idx="7"/>
            </p:cNvCxnSpPr>
            <p:nvPr>
              <p:custDataLst>
                <p:tags r:id="rId17"/>
              </p:custDataLst>
            </p:nvPr>
          </p:nvCxnSpPr>
          <p:spPr>
            <a:xfrm rot="10800000" flipV="1">
              <a:off x="4321802" y="4489002"/>
              <a:ext cx="757251" cy="653474"/>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grpSp>
      <p:sp>
        <p:nvSpPr>
          <p:cNvPr id="86" name="矩形 85"/>
          <p:cNvSpPr/>
          <p:nvPr>
            <p:custDataLst>
              <p:tags r:id="rId2"/>
            </p:custDataLst>
          </p:nvPr>
        </p:nvSpPr>
        <p:spPr>
          <a:xfrm>
            <a:off x="5183671" y="3730014"/>
            <a:ext cx="1857388" cy="242889"/>
          </a:xfrm>
          <a:prstGeom prst="rect">
            <a:avLst/>
          </a:prstGeom>
          <a:solidFill>
            <a:schemeClr val="accent2">
              <a:lumMod val="75000"/>
              <a:alpha val="53000"/>
            </a:schemeClr>
          </a:solidFill>
          <a:ln w="19050">
            <a:solidFill>
              <a:schemeClr val="accent2">
                <a:lumMod val="75000"/>
              </a:schemeClr>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30" name="文本框 29"/>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31"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7.3.3 </a:t>
            </a:r>
            <a:r>
              <a:rPr lang="zh-CN" altLang="en-US">
                <a:solidFill>
                  <a:srgbClr val="000000"/>
                </a:solidFill>
                <a:latin typeface="微软雅黑" panose="020B0503020204020204" pitchFamily="34" charset="-122"/>
                <a:ea typeface="微软雅黑" panose="020B0503020204020204" pitchFamily="34" charset="-122"/>
              </a:rPr>
              <a:t>广度优先遍历</a:t>
            </a:r>
          </a:p>
        </p:txBody>
      </p:sp>
      <p:sp>
        <p:nvSpPr>
          <p:cNvPr id="32" name="TextBox 6"/>
          <p:cNvSpPr txBox="1"/>
          <p:nvPr/>
        </p:nvSpPr>
        <p:spPr>
          <a:xfrm>
            <a:off x="2651229" y="5670084"/>
            <a:ext cx="2568587" cy="577182"/>
          </a:xfrm>
          <a:prstGeom prst="rect">
            <a:avLst/>
          </a:prstGeom>
          <a:noFill/>
          <a:ln w="25400">
            <a:no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defPPr>
              <a:defRPr lang="zh-CN"/>
            </a:defPPr>
            <a:lvl1pPr marL="342900" indent="-342900">
              <a:lnSpc>
                <a:spcPts val="2800"/>
              </a:lnSpc>
              <a:spcBef>
                <a:spcPts val="1200"/>
              </a:spcBef>
              <a:buFont typeface="Wingdings" panose="05000000000000000000" pitchFamily="2" charset="2"/>
              <a:buChar char="n"/>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marL="0" indent="0">
              <a:buNone/>
            </a:pPr>
            <a:r>
              <a:rPr lang="zh-CN" altLang="en-US">
                <a:solidFill>
                  <a:srgbClr val="000000"/>
                </a:solidFill>
                <a:latin typeface="微软雅黑" panose="020B0503020204020204" pitchFamily="34" charset="-122"/>
                <a:ea typeface="微软雅黑" panose="020B0503020204020204" pitchFamily="34" charset="-122"/>
              </a:rPr>
              <a:t>类似树的层次遍历。</a:t>
            </a:r>
          </a:p>
        </p:txBody>
      </p:sp>
      <p:grpSp>
        <p:nvGrpSpPr>
          <p:cNvPr id="33" name="组合 32"/>
          <p:cNvGrpSpPr/>
          <p:nvPr/>
        </p:nvGrpSpPr>
        <p:grpSpPr>
          <a:xfrm>
            <a:off x="1652961" y="5589634"/>
            <a:ext cx="825995" cy="637367"/>
            <a:chOff x="1363010" y="5490007"/>
            <a:chExt cx="825995" cy="637367"/>
          </a:xfrm>
        </p:grpSpPr>
        <p:sp>
          <p:nvSpPr>
            <p:cNvPr id="34" name="椭圆 80"/>
            <p:cNvSpPr/>
            <p:nvPr>
              <p:custDataLst>
                <p:tags r:id="rId3"/>
              </p:custDataLst>
            </p:nvPr>
          </p:nvSpPr>
          <p:spPr bwMode="auto">
            <a:xfrm>
              <a:off x="1363010" y="5490007"/>
              <a:ext cx="825995" cy="637367"/>
            </a:xfrm>
            <a:prstGeom prst="ellipse">
              <a:avLst/>
            </a:prstGeom>
            <a:solidFill>
              <a:schemeClr val="accent3"/>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en-US" sz="5400" b="1" kern="0" dirty="0">
                <a:solidFill>
                  <a:srgbClr val="FFFFFF"/>
                </a:solidFill>
              </a:endParaRPr>
            </a:p>
          </p:txBody>
        </p:sp>
        <p:sp>
          <p:nvSpPr>
            <p:cNvPr id="35" name="文本框 14"/>
            <p:cNvSpPr txBox="1"/>
            <p:nvPr>
              <p:custDataLst>
                <p:tags r:id="rId4"/>
              </p:custDataLst>
            </p:nvPr>
          </p:nvSpPr>
          <p:spPr>
            <a:xfrm>
              <a:off x="1452567" y="5624024"/>
              <a:ext cx="646331" cy="369332"/>
            </a:xfrm>
            <a:prstGeom prst="rect">
              <a:avLst/>
            </a:prstGeom>
            <a:noFill/>
          </p:spPr>
          <p:txBody>
            <a:bodyPr wrap="none" rtlCol="0">
              <a:spAutoFit/>
            </a:bodyPr>
            <a:lstStyle/>
            <a:p>
              <a:r>
                <a:rPr lang="zh-CN" altLang="en-US" b="1">
                  <a:solidFill>
                    <a:schemeClr val="lt1"/>
                  </a:solidFill>
                  <a:latin typeface="微软雅黑" panose="020B0503020204020204" pitchFamily="34" charset="-122"/>
                  <a:ea typeface="微软雅黑" panose="020B0503020204020204" pitchFamily="34" charset="-122"/>
                </a:rPr>
                <a:t>说明</a:t>
              </a:r>
              <a:endParaRPr lang="zh-CN" altLang="en-US" b="1" dirty="0">
                <a:solidFill>
                  <a:schemeClr val="l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20803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ppt_x"/>
                                          </p:val>
                                        </p:tav>
                                        <p:tav tm="100000">
                                          <p:val>
                                            <p:strVal val="#ppt_x"/>
                                          </p:val>
                                        </p:tav>
                                      </p:tavLst>
                                    </p:anim>
                                    <p:anim calcmode="lin" valueType="num">
                                      <p:cBhvr additive="base">
                                        <p:cTn id="35" dur="500" fill="hold"/>
                                        <p:tgtEl>
                                          <p:spTgt spid="3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1" grpId="0" bldLvl="0" animBg="1"/>
      <p:bldP spid="86" grpId="0" bldLvl="0" animBg="1"/>
      <p:bldP spid="30" grpId="0"/>
      <p:bldP spid="31" grpId="0"/>
      <p:bldP spid="32"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zh-CN" altLang="en-US" sz="2800"/>
              <a:t>用有向无环图描述表达式</a:t>
            </a:r>
            <a:r>
              <a:rPr lang="en-US" altLang="zh-CN" sz="2800"/>
              <a:t>(A-B)/((A-B)*B),</a:t>
            </a:r>
            <a:r>
              <a:rPr lang="zh-CN" altLang="en-US" sz="2800"/>
              <a:t>至少需要顶点的数目为</a:t>
            </a:r>
            <a:r>
              <a:rPr lang="en-US" altLang="zh-CN" sz="2800"/>
              <a:t>(     )</a:t>
            </a:r>
            <a:r>
              <a:rPr lang="zh-CN" altLang="en-US" sz="2800"/>
              <a:t>。</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20483"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600">
                <a:solidFill>
                  <a:srgbClr val="000000"/>
                </a:solidFill>
                <a:latin typeface="Microsoft Yahei" pitchFamily="34" charset="-122"/>
                <a:ea typeface="Microsoft Yahei" pitchFamily="34" charset="-122"/>
                <a:sym typeface="Microsoft Yahei" pitchFamily="34" charset="-122"/>
              </a:rPr>
              <a:t>4</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20484"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600">
                <a:solidFill>
                  <a:srgbClr val="000000"/>
                </a:solidFill>
                <a:latin typeface="Microsoft Yahei" pitchFamily="34" charset="-122"/>
                <a:ea typeface="Microsoft Yahei" pitchFamily="34" charset="-122"/>
                <a:sym typeface="Microsoft Yahei" pitchFamily="34" charset="-122"/>
              </a:rPr>
              <a:t>5</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20485"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600">
                <a:solidFill>
                  <a:srgbClr val="000000"/>
                </a:solidFill>
                <a:latin typeface="Microsoft Yahei" pitchFamily="34" charset="-122"/>
                <a:ea typeface="Microsoft Yahei" pitchFamily="34" charset="-122"/>
                <a:sym typeface="Microsoft Yahei" pitchFamily="34" charset="-122"/>
              </a:rPr>
              <a:t>6</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20486"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600">
                <a:solidFill>
                  <a:srgbClr val="000000"/>
                </a:solidFill>
                <a:latin typeface="Microsoft Yahei" pitchFamily="34" charset="-122"/>
                <a:ea typeface="Microsoft Yahei" pitchFamily="34" charset="-122"/>
                <a:sym typeface="Microsoft Yahei" pitchFamily="34" charset="-122"/>
              </a:rPr>
              <a:t>7</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20487"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1600">
                <a:solidFill>
                  <a:srgbClr val="FFFFFF"/>
                </a:solidFill>
                <a:latin typeface="Microsoft Yahei" pitchFamily="34" charset="-122"/>
                <a:ea typeface="Microsoft Yahei" pitchFamily="34" charset="-122"/>
                <a:sym typeface="Microsoft Yahei" pitchFamily="34" charset="-122"/>
              </a:rPr>
              <a:t>A</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20488" name="椭圆 8"/>
          <p:cNvSpPr>
            <a:spLocks noChangeAspect="1"/>
          </p:cNvSpPr>
          <p:nvPr>
            <p:custDataLst>
              <p:tags r:id="rId8"/>
            </p:custDataLst>
          </p:nvPr>
        </p:nvSpPr>
        <p:spPr bwMode="auto">
          <a:xfrm>
            <a:off x="2638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1600">
                <a:solidFill>
                  <a:srgbClr val="FFFFFF"/>
                </a:solidFill>
                <a:latin typeface="Microsoft Yahei" pitchFamily="34" charset="-122"/>
                <a:ea typeface="Microsoft Yahei" pitchFamily="34" charset="-122"/>
                <a:sym typeface="Microsoft Yahei" pitchFamily="34" charset="-122"/>
              </a:rPr>
              <a:t>B</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20489"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1600">
                <a:solidFill>
                  <a:srgbClr val="FFFFFF"/>
                </a:solidFill>
                <a:latin typeface="Microsoft Yahei" pitchFamily="34" charset="-122"/>
                <a:ea typeface="Microsoft Yahei" pitchFamily="34" charset="-122"/>
                <a:sym typeface="Microsoft Yahei" pitchFamily="34" charset="-122"/>
              </a:rPr>
              <a:t>C</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20490"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1600">
                <a:solidFill>
                  <a:srgbClr val="FFFFFF"/>
                </a:solidFill>
                <a:latin typeface="Microsoft Yahei" pitchFamily="34" charset="-122"/>
                <a:ea typeface="Microsoft Yahei" pitchFamily="34" charset="-122"/>
                <a:sym typeface="Microsoft Yahei" pitchFamily="34" charset="-122"/>
              </a:rPr>
              <a:t>D</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20491"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zh-CN" altLang="en-US" sz="1600">
                <a:solidFill>
                  <a:srgbClr val="FFFFFF"/>
                </a:solidFill>
                <a:latin typeface="Microsoft Yahei" pitchFamily="34" charset="-122"/>
                <a:ea typeface="Microsoft Yahei" pitchFamily="34" charset="-122"/>
                <a:sym typeface="Microsoft Yahei" pitchFamily="34" charset="-122"/>
              </a:rPr>
              <a:t>提交</a:t>
            </a:r>
          </a:p>
        </p:txBody>
      </p:sp>
      <p:grpSp>
        <p:nvGrpSpPr>
          <p:cNvPr id="20492" name="组合 16"/>
          <p:cNvGrpSpPr>
            <a:grpSpLocks/>
          </p:cNvGrpSpPr>
          <p:nvPr>
            <p:custDataLst>
              <p:tags r:id="rId12"/>
            </p:custDataLst>
          </p:nvPr>
        </p:nvGrpSpPr>
        <p:grpSpPr bwMode="auto">
          <a:xfrm>
            <a:off x="0" y="0"/>
            <a:ext cx="9144000" cy="635000"/>
            <a:chOff x="-1524000" y="0"/>
            <a:chExt cx="9144000" cy="635000"/>
          </a:xfrm>
        </p:grpSpPr>
        <p:sp>
          <p:nvSpPr>
            <p:cNvPr id="20494"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endParaRPr lang="zh-CN" altLang="en-US"/>
            </a:p>
          </p:txBody>
        </p:sp>
        <p:sp>
          <p:nvSpPr>
            <p:cNvPr id="20495"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endParaRPr lang="zh-CN" altLang="en-US"/>
            </a:p>
          </p:txBody>
        </p:sp>
        <p:sp>
          <p:nvSpPr>
            <p:cNvPr id="20496"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zh-CN" altLang="en-US" sz="2600">
                  <a:solidFill>
                    <a:srgbClr val="000000"/>
                  </a:solidFill>
                  <a:latin typeface="Microsoft Yahei" pitchFamily="34" charset="-122"/>
                  <a:ea typeface="Microsoft Yahei" pitchFamily="34" charset="-122"/>
                  <a:sym typeface="Microsoft Yahei" pitchFamily="34" charset="-122"/>
                </a:rPr>
                <a:t>单选题</a:t>
              </a:r>
            </a:p>
          </p:txBody>
        </p:sp>
        <p:sp>
          <p:nvSpPr>
            <p:cNvPr id="20497"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Times New Roman" pitchFamily="18" charset="0"/>
                  <a:ea typeface="仿宋_GB2312" charset="-122"/>
                </a:defRPr>
              </a:lvl1pPr>
              <a:lvl2pPr marL="742950" indent="-285750" eaLnBrk="0" hangingPunct="0">
                <a:defRPr b="1">
                  <a:solidFill>
                    <a:schemeClr val="tx1"/>
                  </a:solidFill>
                  <a:latin typeface="Times New Roman" pitchFamily="18" charset="0"/>
                  <a:ea typeface="仿宋_GB2312" charset="-122"/>
                </a:defRPr>
              </a:lvl2pPr>
              <a:lvl3pPr marL="1143000" indent="-228600" eaLnBrk="0" hangingPunct="0">
                <a:defRPr b="1">
                  <a:solidFill>
                    <a:schemeClr val="tx1"/>
                  </a:solidFill>
                  <a:latin typeface="Times New Roman" pitchFamily="18" charset="0"/>
                  <a:ea typeface="仿宋_GB2312" charset="-122"/>
                </a:defRPr>
              </a:lvl3pPr>
              <a:lvl4pPr marL="1600200" indent="-228600" eaLnBrk="0" hangingPunct="0">
                <a:defRPr b="1">
                  <a:solidFill>
                    <a:schemeClr val="tx1"/>
                  </a:solidFill>
                  <a:latin typeface="Times New Roman" pitchFamily="18" charset="0"/>
                  <a:ea typeface="仿宋_GB2312" charset="-122"/>
                </a:defRPr>
              </a:lvl4pPr>
              <a:lvl5pPr marL="2057400" indent="-228600" eaLnBrk="0" hangingPunct="0">
                <a:defRPr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b="1">
                  <a:solidFill>
                    <a:schemeClr val="tx1"/>
                  </a:solidFill>
                  <a:latin typeface="Times New Roman" pitchFamily="18" charset="0"/>
                  <a:ea typeface="仿宋_GB2312" charset="-122"/>
                </a:defRPr>
              </a:lvl9pPr>
            </a:lstStyle>
            <a:p>
              <a:pPr eaLnBrk="1" hangingPunct="1"/>
              <a:r>
                <a:rPr lang="en-US" altLang="zh-CN" sz="2000">
                  <a:solidFill>
                    <a:srgbClr val="808080"/>
                  </a:solidFill>
                  <a:latin typeface="Microsoft Yahei" pitchFamily="34" charset="-122"/>
                  <a:ea typeface="Microsoft Yahei" pitchFamily="34" charset="-122"/>
                  <a:sym typeface="Microsoft Yahei" pitchFamily="34" charset="-122"/>
                </a:rPr>
                <a:t>20</a:t>
              </a:r>
              <a:r>
                <a:rPr lang="zh-CN" altLang="en-US" sz="2000">
                  <a:solidFill>
                    <a:srgbClr val="808080"/>
                  </a:solidFill>
                  <a:latin typeface="Microsoft Yahei" pitchFamily="34" charset="-122"/>
                  <a:ea typeface="Microsoft Yahei" pitchFamily="34" charset="-122"/>
                  <a:sym typeface="Microsoft Yahei" pitchFamily="34" charset="-122"/>
                </a:rPr>
                <a:t>分</a:t>
              </a:r>
            </a:p>
          </p:txBody>
        </p:sp>
      </p:grpSp>
      <p:pic>
        <p:nvPicPr>
          <p:cNvPr id="20493"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974960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60961" y="2226437"/>
            <a:ext cx="6921735" cy="3372819"/>
          </a:xfrm>
          <a:prstGeom prst="rect">
            <a:avLst/>
          </a:prstGeom>
          <a:noFill/>
          <a:ln w="25400">
            <a:solidFill>
              <a:srgbClr val="525252"/>
            </a:solid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defPPr>
              <a:defRPr lang="zh-CN"/>
            </a:defPPr>
            <a:lvl1pPr marL="342900" indent="-342900">
              <a:lnSpc>
                <a:spcPct val="200000"/>
              </a:lnSpc>
              <a:spcBef>
                <a:spcPts val="600"/>
              </a:spcBef>
              <a:buFont typeface="Wingdings" panose="05000000000000000000" pitchFamily="2" charset="2"/>
              <a:buChar char="u"/>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pitchFamily="34" charset="-122"/>
                <a:ea typeface="微软雅黑" panose="020B0503020204020204" pitchFamily="34" charset="-122"/>
              </a:rPr>
              <a:t>连通图</a:t>
            </a:r>
            <a:r>
              <a:rPr lang="zh-CN" altLang="en-US">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一次遍历能够访问到图中的所有顶点</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r>
              <a:rPr lang="zh-CN" altLang="en-US">
                <a:solidFill>
                  <a:srgbClr val="000000"/>
                </a:solidFill>
                <a:latin typeface="微软雅黑" panose="020B0503020204020204" pitchFamily="34" charset="-122"/>
                <a:ea typeface="微软雅黑" panose="020B0503020204020204" pitchFamily="34" charset="-122"/>
              </a:rPr>
              <a:t>非</a:t>
            </a:r>
            <a:r>
              <a:rPr lang="zh-CN" altLang="zh-CN">
                <a:solidFill>
                  <a:srgbClr val="000000"/>
                </a:solidFill>
                <a:latin typeface="微软雅黑" panose="020B0503020204020204" pitchFamily="34" charset="-122"/>
                <a:ea typeface="微软雅黑" panose="020B0503020204020204" pitchFamily="34" charset="-122"/>
              </a:rPr>
              <a:t>连通图</a:t>
            </a:r>
            <a:r>
              <a:rPr lang="zh-CN" altLang="en-US">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一次遍历只能访问到起始点所在连通分量中的所有顶点，其他连通分量中的顶点是不可能访问到的。为此需要从其他每个连通分量中选择起始点，分别进行遍历，才能够访问到图中的所有顶点。</a:t>
            </a:r>
          </a:p>
        </p:txBody>
      </p:sp>
      <p:sp>
        <p:nvSpPr>
          <p:cNvPr id="7" name="TextBox 6"/>
          <p:cNvSpPr txBox="1"/>
          <p:nvPr/>
        </p:nvSpPr>
        <p:spPr>
          <a:xfrm>
            <a:off x="1289851" y="1489938"/>
            <a:ext cx="1214447" cy="400110"/>
          </a:xfrm>
          <a:prstGeom prst="rect">
            <a:avLst/>
          </a:prstGeom>
          <a:noFill/>
        </p:spPr>
        <p:txBody>
          <a:bodyPr wrap="square" rtlCol="0">
            <a:spAutoFit/>
          </a:bodyPr>
          <a:lstStyle/>
          <a:p>
            <a:r>
              <a:rPr lang="zh-CN" altLang="zh-CN"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rPr>
              <a:t>无向图</a:t>
            </a:r>
          </a:p>
        </p:txBody>
      </p:sp>
      <p:grpSp>
        <p:nvGrpSpPr>
          <p:cNvPr id="45" name="组合 44"/>
          <p:cNvGrpSpPr/>
          <p:nvPr/>
        </p:nvGrpSpPr>
        <p:grpSpPr>
          <a:xfrm>
            <a:off x="8772661" y="3029722"/>
            <a:ext cx="2848947" cy="1605654"/>
            <a:chOff x="2294558" y="3895048"/>
            <a:chExt cx="2848946" cy="1605654"/>
          </a:xfrm>
        </p:grpSpPr>
        <p:sp>
          <p:nvSpPr>
            <p:cNvPr id="16" name="Freeform 20"/>
            <p:cNvSpPr/>
            <p:nvPr>
              <p:custDataLst>
                <p:tags r:id="rId1"/>
              </p:custDataLst>
            </p:nvPr>
          </p:nvSpPr>
          <p:spPr bwMode="auto">
            <a:xfrm>
              <a:off x="2562470" y="4795395"/>
              <a:ext cx="531538" cy="468316"/>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17"/>
            <p:cNvSpPr/>
            <p:nvPr>
              <p:custDataLst>
                <p:tags r:id="rId2"/>
              </p:custDataLst>
            </p:nvPr>
          </p:nvSpPr>
          <p:spPr bwMode="auto">
            <a:xfrm>
              <a:off x="2514245" y="4122970"/>
              <a:ext cx="603338" cy="493262"/>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Oval 14"/>
            <p:cNvSpPr>
              <a:spLocks noChangeArrowheads="1"/>
            </p:cNvSpPr>
            <p:nvPr>
              <p:custDataLst>
                <p:tags r:id="rId3"/>
              </p:custDataLst>
            </p:nvPr>
          </p:nvSpPr>
          <p:spPr bwMode="auto">
            <a:xfrm>
              <a:off x="3066144" y="3895048"/>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23" name="Oval 13"/>
            <p:cNvSpPr>
              <a:spLocks noChangeArrowheads="1"/>
            </p:cNvSpPr>
            <p:nvPr>
              <p:custDataLst>
                <p:tags r:id="rId4"/>
              </p:custDataLst>
            </p:nvPr>
          </p:nvSpPr>
          <p:spPr bwMode="auto">
            <a:xfrm>
              <a:off x="3066144" y="4490365"/>
              <a:ext cx="302205"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24" name="Oval 12"/>
            <p:cNvSpPr>
              <a:spLocks noChangeArrowheads="1"/>
            </p:cNvSpPr>
            <p:nvPr>
              <p:custDataLst>
                <p:tags r:id="rId5"/>
              </p:custDataLst>
            </p:nvPr>
          </p:nvSpPr>
          <p:spPr bwMode="auto">
            <a:xfrm>
              <a:off x="4034520" y="4660456"/>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25" name="Oval 11"/>
            <p:cNvSpPr>
              <a:spLocks noChangeArrowheads="1"/>
            </p:cNvSpPr>
            <p:nvPr>
              <p:custDataLst>
                <p:tags r:id="rId6"/>
              </p:custDataLst>
            </p:nvPr>
          </p:nvSpPr>
          <p:spPr bwMode="auto">
            <a:xfrm>
              <a:off x="2294558" y="4490365"/>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26" name="Oval 10"/>
            <p:cNvSpPr>
              <a:spLocks noChangeArrowheads="1"/>
            </p:cNvSpPr>
            <p:nvPr>
              <p:custDataLst>
                <p:tags r:id="rId7"/>
              </p:custDataLst>
            </p:nvPr>
          </p:nvSpPr>
          <p:spPr bwMode="auto">
            <a:xfrm>
              <a:off x="3065072" y="5146914"/>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cxnSp>
          <p:nvCxnSpPr>
            <p:cNvPr id="36" name="直接连接符 35"/>
            <p:cNvCxnSpPr>
              <a:stCxn id="25" idx="6"/>
              <a:endCxn id="23" idx="2"/>
            </p:cNvCxnSpPr>
            <p:nvPr>
              <p:custDataLst>
                <p:tags r:id="rId8"/>
              </p:custDataLst>
            </p:nvPr>
          </p:nvCxnSpPr>
          <p:spPr>
            <a:xfrm>
              <a:off x="2597835" y="4667259"/>
              <a:ext cx="468309" cy="0"/>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38" name="直接连接符 37"/>
            <p:cNvCxnSpPr>
              <a:stCxn id="22" idx="4"/>
              <a:endCxn id="23" idx="0"/>
            </p:cNvCxnSpPr>
            <p:nvPr>
              <p:custDataLst>
                <p:tags r:id="rId9"/>
              </p:custDataLst>
            </p:nvPr>
          </p:nvCxnSpPr>
          <p:spPr>
            <a:xfrm rot="5400000">
              <a:off x="3096483" y="4369600"/>
              <a:ext cx="241529" cy="0"/>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39" name="Oval 12"/>
            <p:cNvSpPr>
              <a:spLocks noChangeArrowheads="1"/>
            </p:cNvSpPr>
            <p:nvPr>
              <p:custDataLst>
                <p:tags r:id="rId10"/>
              </p:custDataLst>
            </p:nvPr>
          </p:nvSpPr>
          <p:spPr bwMode="auto">
            <a:xfrm>
              <a:off x="4840227" y="4660456"/>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6</a:t>
              </a:r>
            </a:p>
          </p:txBody>
        </p:sp>
        <p:sp>
          <p:nvSpPr>
            <p:cNvPr id="40" name="Oval 12"/>
            <p:cNvSpPr>
              <a:spLocks noChangeArrowheads="1"/>
            </p:cNvSpPr>
            <p:nvPr>
              <p:custDataLst>
                <p:tags r:id="rId11"/>
              </p:custDataLst>
            </p:nvPr>
          </p:nvSpPr>
          <p:spPr bwMode="auto">
            <a:xfrm>
              <a:off x="4394074" y="4044729"/>
              <a:ext cx="303277" cy="35378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cxnSp>
          <p:nvCxnSpPr>
            <p:cNvPr id="42" name="直接连接符 41"/>
            <p:cNvCxnSpPr>
              <a:stCxn id="40" idx="3"/>
              <a:endCxn id="24" idx="7"/>
            </p:cNvCxnSpPr>
            <p:nvPr>
              <p:custDataLst>
                <p:tags r:id="rId12"/>
              </p:custDataLst>
            </p:nvPr>
          </p:nvCxnSpPr>
          <p:spPr>
            <a:xfrm rot="5400000">
              <a:off x="4183156" y="4456934"/>
              <a:ext cx="365561" cy="14510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4" name="直接连接符 43"/>
            <p:cNvCxnSpPr>
              <a:stCxn id="24" idx="6"/>
              <a:endCxn id="39" idx="2"/>
            </p:cNvCxnSpPr>
            <p:nvPr>
              <p:custDataLst>
                <p:tags r:id="rId13"/>
              </p:custDataLst>
            </p:nvPr>
          </p:nvCxnSpPr>
          <p:spPr>
            <a:xfrm>
              <a:off x="4337797" y="4837350"/>
              <a:ext cx="502430" cy="0"/>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21" name="文本框 20"/>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27"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7.3.4 </a:t>
            </a:r>
            <a:r>
              <a:rPr lang="zh-CN" altLang="en-US">
                <a:solidFill>
                  <a:srgbClr val="000000"/>
                </a:solidFill>
                <a:latin typeface="微软雅黑" panose="020B0503020204020204" pitchFamily="34" charset="-122"/>
                <a:ea typeface="微软雅黑" panose="020B0503020204020204" pitchFamily="34" charset="-122"/>
              </a:rPr>
              <a:t>非连通图的遍历</a:t>
            </a:r>
          </a:p>
        </p:txBody>
      </p:sp>
    </p:spTree>
    <p:extLst>
      <p:ext uri="{BB962C8B-B14F-4D97-AF65-F5344CB8AC3E}">
        <p14:creationId xmlns:p14="http://schemas.microsoft.com/office/powerpoint/2010/main" val="2840902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21" grpId="0"/>
      <p:bldP spid="2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custDataLst>
              <p:tags r:id="rId1"/>
            </p:custDataLst>
          </p:nvPr>
        </p:nvSpPr>
        <p:spPr>
          <a:xfrm>
            <a:off x="1397381" y="3083367"/>
            <a:ext cx="7715304" cy="27530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def DFSA(G):			#</a:t>
            </a:r>
            <a:r>
              <a:rPr lang="zh-CN" altLang="zh-CN">
                <a:solidFill>
                  <a:srgbClr val="000000"/>
                </a:solidFill>
                <a:latin typeface="微软雅黑" panose="020B0503020204020204" pitchFamily="34" charset="-122"/>
                <a:ea typeface="微软雅黑" panose="020B0503020204020204" pitchFamily="34" charset="-122"/>
              </a:rPr>
              <a:t>非连通图的</a:t>
            </a:r>
            <a:r>
              <a:rPr lang="en-US" altLang="zh-CN">
                <a:solidFill>
                  <a:srgbClr val="000000"/>
                </a:solidFill>
                <a:latin typeface="微软雅黑" panose="020B0503020204020204" pitchFamily="34" charset="-122"/>
                <a:ea typeface="微软雅黑" panose="020B0503020204020204" pitchFamily="34" charset="-122"/>
              </a:rPr>
              <a:t>DFS</a:t>
            </a:r>
            <a:endParaRPr lang="zh-CN"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for i in range(G.n):</a:t>
            </a:r>
            <a:endParaRPr lang="zh-CN"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if visited[i]==0:		#</a:t>
            </a:r>
            <a:r>
              <a:rPr lang="zh-CN" altLang="zh-CN">
                <a:solidFill>
                  <a:srgbClr val="000000"/>
                </a:solidFill>
                <a:latin typeface="微软雅黑" panose="020B0503020204020204" pitchFamily="34" charset="-122"/>
                <a:ea typeface="微软雅黑" panose="020B0503020204020204" pitchFamily="34" charset="-122"/>
              </a:rPr>
              <a:t>若顶点</a:t>
            </a:r>
            <a:r>
              <a:rPr lang="en-US" altLang="zh-CN">
                <a:solidFill>
                  <a:srgbClr val="000000"/>
                </a:solidFill>
                <a:latin typeface="微软雅黑" panose="020B0503020204020204" pitchFamily="34" charset="-122"/>
                <a:ea typeface="微软雅黑" panose="020B0503020204020204" pitchFamily="34" charset="-122"/>
              </a:rPr>
              <a:t>i</a:t>
            </a:r>
            <a:r>
              <a:rPr lang="zh-CN" altLang="zh-CN">
                <a:solidFill>
                  <a:srgbClr val="000000"/>
                </a:solidFill>
                <a:latin typeface="微软雅黑" panose="020B0503020204020204" pitchFamily="34" charset="-122"/>
                <a:ea typeface="微软雅黑" panose="020B0503020204020204" pitchFamily="34" charset="-122"/>
              </a:rPr>
              <a:t>没有访问过</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DFS(G,i)		#</a:t>
            </a:r>
            <a:r>
              <a:rPr lang="zh-CN" altLang="zh-CN">
                <a:solidFill>
                  <a:srgbClr val="000000"/>
                </a:solidFill>
                <a:latin typeface="微软雅黑" panose="020B0503020204020204" pitchFamily="34" charset="-122"/>
                <a:ea typeface="微软雅黑" panose="020B0503020204020204" pitchFamily="34" charset="-122"/>
              </a:rPr>
              <a:t>从顶点</a:t>
            </a:r>
            <a:r>
              <a:rPr lang="en-US" altLang="zh-CN">
                <a:solidFill>
                  <a:srgbClr val="000000"/>
                </a:solidFill>
                <a:latin typeface="微软雅黑" panose="020B0503020204020204" pitchFamily="34" charset="-122"/>
                <a:ea typeface="微软雅黑" panose="020B0503020204020204" pitchFamily="34" charset="-122"/>
              </a:rPr>
              <a:t>i</a:t>
            </a:r>
            <a:r>
              <a:rPr lang="zh-CN" altLang="zh-CN">
                <a:solidFill>
                  <a:srgbClr val="000000"/>
                </a:solidFill>
                <a:latin typeface="微软雅黑" panose="020B0503020204020204" pitchFamily="34" charset="-122"/>
                <a:ea typeface="微软雅黑" panose="020B0503020204020204" pitchFamily="34" charset="-122"/>
              </a:rPr>
              <a:t>出发深度优先遍历</a:t>
            </a:r>
          </a:p>
        </p:txBody>
      </p:sp>
      <p:sp>
        <p:nvSpPr>
          <p:cNvPr id="34" name="TextBox 33"/>
          <p:cNvSpPr txBox="1"/>
          <p:nvPr/>
        </p:nvSpPr>
        <p:spPr>
          <a:xfrm>
            <a:off x="1397383" y="1663163"/>
            <a:ext cx="7286676"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非连通图采用邻接表存储结构，其深度优先遍历算法如下：</a:t>
            </a:r>
          </a:p>
        </p:txBody>
      </p:sp>
      <p:sp>
        <p:nvSpPr>
          <p:cNvPr id="7" name="文本框 6"/>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8"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7.3.4 </a:t>
            </a:r>
            <a:r>
              <a:rPr lang="zh-CN" altLang="en-US">
                <a:solidFill>
                  <a:srgbClr val="000000"/>
                </a:solidFill>
                <a:latin typeface="微软雅黑" panose="020B0503020204020204" pitchFamily="34" charset="-122"/>
                <a:ea typeface="微软雅黑" panose="020B0503020204020204" pitchFamily="34" charset="-122"/>
              </a:rPr>
              <a:t>非连通图的遍历</a:t>
            </a:r>
          </a:p>
        </p:txBody>
      </p:sp>
      <p:pic>
        <p:nvPicPr>
          <p:cNvPr id="3" name="图片 2" descr="卡通人物&#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7315" r="20608"/>
          <a:stretch>
            <a:fillRect/>
          </a:stretch>
        </p:blipFill>
        <p:spPr>
          <a:xfrm flipH="1">
            <a:off x="9496760" y="1561833"/>
            <a:ext cx="2595717" cy="4352925"/>
          </a:xfrm>
          <a:prstGeom prst="rect">
            <a:avLst/>
          </a:prstGeom>
        </p:spPr>
      </p:pic>
    </p:spTree>
    <p:extLst>
      <p:ext uri="{BB962C8B-B14F-4D97-AF65-F5344CB8AC3E}">
        <p14:creationId xmlns:p14="http://schemas.microsoft.com/office/powerpoint/2010/main" val="2028645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9" name="Rectangle 31"/>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33" name="TextBox 32"/>
          <p:cNvSpPr txBox="1"/>
          <p:nvPr>
            <p:custDataLst>
              <p:tags r:id="rId2"/>
            </p:custDataLst>
          </p:nvPr>
        </p:nvSpPr>
        <p:spPr>
          <a:xfrm>
            <a:off x="1524001" y="2839079"/>
            <a:ext cx="7715304" cy="27530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BFSA(G):			#</a:t>
            </a:r>
            <a:r>
              <a:rPr lang="zh-CN" altLang="zh-CN">
                <a:solidFill>
                  <a:srgbClr val="000000"/>
                </a:solidFill>
                <a:latin typeface="微软雅黑" panose="020B0503020204020204" pitchFamily="34" charset="-122"/>
                <a:ea typeface="微软雅黑" panose="020B0503020204020204" pitchFamily="34" charset="-122"/>
              </a:rPr>
              <a:t>非连通图的</a:t>
            </a:r>
            <a:r>
              <a:rPr lang="en-US" altLang="zh-CN">
                <a:solidFill>
                  <a:srgbClr val="000000"/>
                </a:solidFill>
                <a:latin typeface="微软雅黑" panose="020B0503020204020204" pitchFamily="34" charset="-122"/>
                <a:ea typeface="微软雅黑" panose="020B0503020204020204" pitchFamily="34" charset="-122"/>
              </a:rPr>
              <a:t>BFS</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for i in range(G.n):</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visited[i]==0:		#</a:t>
            </a:r>
            <a:r>
              <a:rPr lang="zh-CN" altLang="zh-CN">
                <a:solidFill>
                  <a:srgbClr val="000000"/>
                </a:solidFill>
                <a:latin typeface="微软雅黑" panose="020B0503020204020204" pitchFamily="34" charset="-122"/>
                <a:ea typeface="微软雅黑" panose="020B0503020204020204" pitchFamily="34" charset="-122"/>
              </a:rPr>
              <a:t>若顶点</a:t>
            </a:r>
            <a:r>
              <a:rPr lang="en-US" altLang="zh-CN">
                <a:solidFill>
                  <a:srgbClr val="000000"/>
                </a:solidFill>
                <a:latin typeface="微软雅黑" panose="020B0503020204020204" pitchFamily="34" charset="-122"/>
                <a:ea typeface="微软雅黑" panose="020B0503020204020204" pitchFamily="34" charset="-122"/>
              </a:rPr>
              <a:t>i</a:t>
            </a:r>
            <a:r>
              <a:rPr lang="zh-CN" altLang="zh-CN">
                <a:solidFill>
                  <a:srgbClr val="000000"/>
                </a:solidFill>
                <a:latin typeface="微软雅黑" panose="020B0503020204020204" pitchFamily="34" charset="-122"/>
                <a:ea typeface="微软雅黑" panose="020B0503020204020204" pitchFamily="34" charset="-122"/>
              </a:rPr>
              <a:t>没有访问过</a:t>
            </a:r>
          </a:p>
          <a:p>
            <a:r>
              <a:rPr lang="en-US" altLang="zh-CN">
                <a:solidFill>
                  <a:srgbClr val="000000"/>
                </a:solidFill>
                <a:latin typeface="微软雅黑" panose="020B0503020204020204" pitchFamily="34" charset="-122"/>
                <a:ea typeface="微软雅黑" panose="020B0503020204020204" pitchFamily="34" charset="-122"/>
              </a:rPr>
              <a:t>	BFS(G,i)		#</a:t>
            </a:r>
            <a:r>
              <a:rPr lang="zh-CN" altLang="zh-CN">
                <a:solidFill>
                  <a:srgbClr val="000000"/>
                </a:solidFill>
                <a:latin typeface="微软雅黑" panose="020B0503020204020204" pitchFamily="34" charset="-122"/>
                <a:ea typeface="微软雅黑" panose="020B0503020204020204" pitchFamily="34" charset="-122"/>
              </a:rPr>
              <a:t>从顶点</a:t>
            </a:r>
            <a:r>
              <a:rPr lang="en-US" altLang="zh-CN">
                <a:solidFill>
                  <a:srgbClr val="000000"/>
                </a:solidFill>
                <a:latin typeface="微软雅黑" panose="020B0503020204020204" pitchFamily="34" charset="-122"/>
                <a:ea typeface="微软雅黑" panose="020B0503020204020204" pitchFamily="34" charset="-122"/>
              </a:rPr>
              <a:t>i</a:t>
            </a:r>
            <a:r>
              <a:rPr lang="zh-CN" altLang="zh-CN">
                <a:solidFill>
                  <a:srgbClr val="000000"/>
                </a:solidFill>
                <a:latin typeface="微软雅黑" panose="020B0503020204020204" pitchFamily="34" charset="-122"/>
                <a:ea typeface="微软雅黑" panose="020B0503020204020204" pitchFamily="34" charset="-122"/>
              </a:rPr>
              <a:t>出发广度优先遍历</a:t>
            </a:r>
          </a:p>
        </p:txBody>
      </p:sp>
      <p:sp>
        <p:nvSpPr>
          <p:cNvPr id="7" name="TextBox 33"/>
          <p:cNvSpPr txBox="1"/>
          <p:nvPr/>
        </p:nvSpPr>
        <p:spPr>
          <a:xfrm>
            <a:off x="1397383" y="1663163"/>
            <a:ext cx="7286676"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非连通图采用邻接表存储结构，其</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广度</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优先遍历算法如下：</a:t>
            </a:r>
          </a:p>
        </p:txBody>
      </p:sp>
      <p:sp>
        <p:nvSpPr>
          <p:cNvPr id="8" name="文本框 7"/>
          <p:cNvSpPr txBox="1"/>
          <p:nvPr/>
        </p:nvSpPr>
        <p:spPr>
          <a:xfrm>
            <a:off x="1073377" y="143609"/>
            <a:ext cx="2034531"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图的遍历</a:t>
            </a:r>
          </a:p>
        </p:txBody>
      </p:sp>
      <p:sp>
        <p:nvSpPr>
          <p:cNvPr id="9" name="Text Box 5"/>
          <p:cNvSpPr txBox="1">
            <a:spLocks noChangeArrowheads="1"/>
          </p:cNvSpPr>
          <p:nvPr/>
        </p:nvSpPr>
        <p:spPr bwMode="auto">
          <a:xfrm>
            <a:off x="1038681"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7.3.4 </a:t>
            </a:r>
            <a:r>
              <a:rPr lang="zh-CN" altLang="en-US">
                <a:solidFill>
                  <a:srgbClr val="000000"/>
                </a:solidFill>
                <a:latin typeface="微软雅黑" panose="020B0503020204020204" pitchFamily="34" charset="-122"/>
                <a:ea typeface="微软雅黑" panose="020B0503020204020204" pitchFamily="34" charset="-122"/>
              </a:rPr>
              <a:t>非连通图的遍历</a:t>
            </a:r>
          </a:p>
        </p:txBody>
      </p:sp>
      <p:pic>
        <p:nvPicPr>
          <p:cNvPr id="5" name="图片 4" descr="卡通人物&#10;&#10;描述已自动生成"/>
          <p:cNvPicPr>
            <a:picLocks noChangeAspect="1"/>
          </p:cNvPicPr>
          <p:nvPr/>
        </p:nvPicPr>
        <p:blipFill rotWithShape="1">
          <a:blip r:embed="rId4">
            <a:extLst>
              <a:ext uri="{28A0092B-C50C-407E-A947-70E740481C1C}">
                <a14:useLocalDpi xmlns:a14="http://schemas.microsoft.com/office/drawing/2010/main" val="0"/>
              </a:ext>
            </a:extLst>
          </a:blip>
          <a:srcRect l="6491" r="10579"/>
          <a:stretch>
            <a:fillRect/>
          </a:stretch>
        </p:blipFill>
        <p:spPr>
          <a:xfrm flipH="1">
            <a:off x="9399637" y="1663163"/>
            <a:ext cx="2792363" cy="4648200"/>
          </a:xfrm>
          <a:prstGeom prst="rect">
            <a:avLst/>
          </a:prstGeom>
        </p:spPr>
      </p:pic>
    </p:spTree>
    <p:extLst>
      <p:ext uri="{BB962C8B-B14F-4D97-AF65-F5344CB8AC3E}">
        <p14:creationId xmlns:p14="http://schemas.microsoft.com/office/powerpoint/2010/main" val="2327595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7.1.1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图的基本概念</a:t>
            </a:r>
          </a:p>
        </p:txBody>
      </p:sp>
      <p:sp>
        <p:nvSpPr>
          <p:cNvPr id="5" name="Text Box 2"/>
          <p:cNvSpPr txBox="1">
            <a:spLocks noChangeArrowheads="1"/>
          </p:cNvSpPr>
          <p:nvPr/>
        </p:nvSpPr>
        <p:spPr bwMode="auto">
          <a:xfrm>
            <a:off x="130629" y="1553900"/>
            <a:ext cx="7600208" cy="44586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ADT Graph</a:t>
            </a:r>
            <a:endPar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数据对象：</a:t>
            </a: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0</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类型</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为每个顶点的唯一编号</a:t>
            </a:r>
          </a:p>
          <a:p>
            <a:pPr>
              <a:lnSpc>
                <a:spcPts val="2500"/>
              </a:lnSpc>
            </a:pP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数据关系：</a:t>
            </a: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 | </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，其中</a:t>
            </a:r>
            <a:r>
              <a:rPr lang="en-US" altLang="zh-CN"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可以有零个</a:t>
            </a:r>
            <a:endPar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或多个前驱元素，可以有零个或多个后继元素</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基本运算：</a:t>
            </a: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CreateGraph</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：根据相关数据建立一个图。</a:t>
            </a: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DispGraph</a:t>
            </a: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：输出一个图。</a:t>
            </a: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ts val="2500"/>
              </a:lnSpc>
            </a:pPr>
            <a:r>
              <a:rPr lang="en-US" altLang="zh-CN"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7" name="图片 6"/>
          <p:cNvPicPr>
            <a:picLocks noChangeAspect="1"/>
          </p:cNvPicPr>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8086951" y="1607997"/>
            <a:ext cx="3501023" cy="3493337"/>
          </a:xfrm>
          <a:prstGeom prst="rect">
            <a:avLst/>
          </a:prstGeom>
        </p:spPr>
      </p:pic>
      <p:grpSp>
        <p:nvGrpSpPr>
          <p:cNvPr id="6" name="组合 5"/>
          <p:cNvGrpSpPr/>
          <p:nvPr/>
        </p:nvGrpSpPr>
        <p:grpSpPr>
          <a:xfrm>
            <a:off x="1894256" y="958318"/>
            <a:ext cx="3082335" cy="517274"/>
            <a:chOff x="1396240" y="2304668"/>
            <a:chExt cx="2107000" cy="480002"/>
          </a:xfrm>
        </p:grpSpPr>
        <p:sp>
          <p:nvSpPr>
            <p:cNvPr id="8" name="矩形: 圆角 28"/>
            <p:cNvSpPr/>
            <p:nvPr>
              <p:custDataLst>
                <p:tags r:id="rId4"/>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文本框 8"/>
            <p:cNvSpPr txBox="1"/>
            <p:nvPr>
              <p:custDataLst>
                <p:tags r:id="rId5"/>
              </p:custDataLst>
            </p:nvPr>
          </p:nvSpPr>
          <p:spPr>
            <a:xfrm>
              <a:off x="1433295" y="2360437"/>
              <a:ext cx="2069945" cy="342720"/>
            </a:xfrm>
            <a:prstGeom prst="rect">
              <a:avLst/>
            </a:prstGeom>
            <a:noFill/>
          </p:spPr>
          <p:txBody>
            <a:bodyPr wrap="square" rtlCol="0">
              <a:spAutoFit/>
            </a:bodyPr>
            <a:lstStyle/>
            <a:p>
              <a:pPr algn="ctr"/>
              <a:r>
                <a:rPr lang="zh-CN" altLang="en-US" b="1" dirty="0" smtClean="0">
                  <a:solidFill>
                    <a:schemeClr val="lt1"/>
                  </a:solidFill>
                  <a:latin typeface="微软雅黑" panose="020B0503020204020204" pitchFamily="34" charset="-122"/>
                  <a:ea typeface="微软雅黑" panose="020B0503020204020204" pitchFamily="34" charset="-122"/>
                </a:rPr>
                <a:t>抽象数据类型图的描述</a:t>
              </a:r>
            </a:p>
          </p:txBody>
        </p:sp>
      </p:grpSp>
      <p:grpSp>
        <p:nvGrpSpPr>
          <p:cNvPr id="10" name="组合 9"/>
          <p:cNvGrpSpPr/>
          <p:nvPr/>
        </p:nvGrpSpPr>
        <p:grpSpPr>
          <a:xfrm>
            <a:off x="5805396" y="5773475"/>
            <a:ext cx="896901" cy="896901"/>
            <a:chOff x="388951" y="5103867"/>
            <a:chExt cx="896901" cy="896901"/>
          </a:xfrm>
        </p:grpSpPr>
        <p:sp>
          <p:nvSpPr>
            <p:cNvPr id="11" name="椭圆 10"/>
            <p:cNvSpPr/>
            <p:nvPr>
              <p:custDataLst>
                <p:tags r:id="rId1"/>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12" name="椭圆 11"/>
            <p:cNvSpPr/>
            <p:nvPr>
              <p:custDataLst>
                <p:tags r:id="rId2"/>
              </p:custDataLst>
            </p:nvPr>
          </p:nvSpPr>
          <p:spPr>
            <a:xfrm>
              <a:off x="479938" y="5204902"/>
              <a:ext cx="714380" cy="714380"/>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13" name="文本框 14"/>
            <p:cNvSpPr txBox="1"/>
            <p:nvPr>
              <p:custDataLst>
                <p:tags r:id="rId3"/>
              </p:custDataLst>
            </p:nvPr>
          </p:nvSpPr>
          <p:spPr>
            <a:xfrm>
              <a:off x="513961" y="5359849"/>
              <a:ext cx="646331" cy="369332"/>
            </a:xfrm>
            <a:prstGeom prst="rect">
              <a:avLst/>
            </a:prstGeom>
            <a:noFill/>
          </p:spPr>
          <p:txBody>
            <a:bodyPr wrap="none" rtlCol="0">
              <a:spAutoFit/>
            </a:bodyPr>
            <a:lstStyle/>
            <a:p>
              <a:pPr algn="ctr"/>
              <a:r>
                <a:rPr lang="zh-CN" altLang="en-US" sz="1800" b="1" dirty="0" smtClean="0">
                  <a:solidFill>
                    <a:schemeClr val="lt1"/>
                  </a:solidFill>
                  <a:latin typeface="微软雅黑" panose="020B0503020204020204" pitchFamily="34" charset="-122"/>
                  <a:ea typeface="微软雅黑" panose="020B0503020204020204" pitchFamily="34" charset="-122"/>
                </a:rPr>
                <a:t>说明</a:t>
              </a:r>
            </a:p>
          </p:txBody>
        </p:sp>
      </p:grpSp>
      <p:sp>
        <p:nvSpPr>
          <p:cNvPr id="14" name="TextBox 9"/>
          <p:cNvSpPr txBox="1"/>
          <p:nvPr/>
        </p:nvSpPr>
        <p:spPr>
          <a:xfrm>
            <a:off x="6773741" y="6047079"/>
            <a:ext cx="5500727" cy="369332"/>
          </a:xfrm>
          <a:prstGeom prst="rect">
            <a:avLst/>
          </a:prstGeom>
          <a:noFill/>
        </p:spPr>
        <p:txBody>
          <a:bodyPr wrap="square" rtlCol="0">
            <a:spAutoFit/>
          </a:bodyPr>
          <a:lstStyle/>
          <a:p>
            <a:pPr algn="l">
              <a:lnSpc>
                <a:spcPct val="100000"/>
              </a:lnSpc>
              <a:spcBef>
                <a:spcPts val="0"/>
              </a:spcBef>
            </a:pPr>
            <a:r>
              <a:rPr lang="zh-CN"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约定用</a:t>
            </a:r>
            <a:r>
              <a:rPr lang="en-US" altLang="zh-CN" b="1" i="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1" i="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）表示第</a:t>
            </a:r>
            <a:r>
              <a:rPr lang="en-US" altLang="zh-CN" b="1" i="1"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b="1"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个顶点的编号。</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2207568" y="908720"/>
            <a:ext cx="7315200" cy="1353840"/>
          </a:xfrm>
          <a:prstGeom prst="rect">
            <a:avLst/>
          </a:prstGeom>
          <a:noFill/>
        </p:spPr>
        <p:txBody>
          <a:bodyPr vert="horz" wrap="square" rtlCol="0" anchor="ctr" anchorCtr="0">
            <a:noAutofit/>
          </a:bodyPr>
          <a:lstStyle/>
          <a:p>
            <a:r>
              <a:rPr lang="zh-CN" altLang="en-US" sz="2800" dirty="0"/>
              <a:t> 若对如下无向图进行遍历，则下列选项中，不．是广度优先遍历序列的是</a:t>
            </a:r>
          </a:p>
          <a:p>
            <a:r>
              <a:rPr lang="zh-CN" altLang="en-US" sz="2800" dirty="0"/>
              <a:t> </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400" dirty="0"/>
              <a:t>h</a:t>
            </a:r>
            <a:r>
              <a:rPr lang="zh-CN" altLang="en-US" sz="2400" dirty="0"/>
              <a:t>，</a:t>
            </a:r>
            <a:r>
              <a:rPr lang="en-US" altLang="zh-CN" sz="2400" dirty="0"/>
              <a:t>c</a:t>
            </a:r>
            <a:r>
              <a:rPr lang="zh-CN" altLang="en-US" sz="2400" dirty="0"/>
              <a:t>，</a:t>
            </a:r>
            <a:r>
              <a:rPr lang="en-US" altLang="zh-CN" sz="2400" dirty="0"/>
              <a:t>a</a:t>
            </a:r>
            <a:r>
              <a:rPr lang="zh-CN" altLang="en-US" sz="2400" dirty="0"/>
              <a:t>，</a:t>
            </a:r>
            <a:r>
              <a:rPr lang="en-US" altLang="zh-CN" sz="2400" dirty="0"/>
              <a:t>b</a:t>
            </a:r>
            <a:r>
              <a:rPr lang="zh-CN" altLang="en-US" sz="2400" dirty="0"/>
              <a:t>，</a:t>
            </a:r>
            <a:r>
              <a:rPr lang="en-US" altLang="zh-CN" sz="2400" dirty="0"/>
              <a:t>d</a:t>
            </a:r>
            <a:r>
              <a:rPr lang="zh-CN" altLang="en-US" sz="2400" dirty="0"/>
              <a:t>，</a:t>
            </a:r>
            <a:r>
              <a:rPr lang="en-US" altLang="zh-CN" sz="2400" dirty="0"/>
              <a:t>e</a:t>
            </a:r>
            <a:r>
              <a:rPr lang="zh-CN" altLang="en-US" sz="2400" dirty="0"/>
              <a:t>，</a:t>
            </a:r>
            <a:r>
              <a:rPr lang="en-US" altLang="zh-CN" sz="2400" dirty="0"/>
              <a:t>g</a:t>
            </a:r>
            <a:r>
              <a:rPr lang="zh-CN" altLang="en-US" sz="2400" dirty="0"/>
              <a:t>，</a:t>
            </a:r>
            <a:r>
              <a:rPr lang="en-US" altLang="zh-CN" sz="2400" dirty="0"/>
              <a:t>f</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400" dirty="0"/>
              <a:t>e</a:t>
            </a:r>
            <a:r>
              <a:rPr lang="zh-CN" altLang="en-US" sz="2400" dirty="0"/>
              <a:t>，</a:t>
            </a:r>
            <a:r>
              <a:rPr lang="en-US" altLang="zh-CN" sz="2400" dirty="0"/>
              <a:t>a</a:t>
            </a:r>
            <a:r>
              <a:rPr lang="zh-CN" altLang="en-US" sz="2400" dirty="0"/>
              <a:t>，</a:t>
            </a:r>
            <a:r>
              <a:rPr lang="en-US" altLang="zh-CN" sz="2400" dirty="0"/>
              <a:t>f</a:t>
            </a:r>
            <a:r>
              <a:rPr lang="zh-CN" altLang="en-US" sz="2400" dirty="0"/>
              <a:t>，</a:t>
            </a:r>
            <a:r>
              <a:rPr lang="en-US" altLang="zh-CN" sz="2400" dirty="0"/>
              <a:t>g</a:t>
            </a:r>
            <a:r>
              <a:rPr lang="zh-CN" altLang="en-US" sz="2400" dirty="0"/>
              <a:t>，</a:t>
            </a:r>
            <a:r>
              <a:rPr lang="en-US" altLang="zh-CN" sz="2400" dirty="0"/>
              <a:t>b</a:t>
            </a:r>
            <a:r>
              <a:rPr lang="zh-CN" altLang="en-US" sz="2400" dirty="0"/>
              <a:t>，</a:t>
            </a:r>
            <a:r>
              <a:rPr lang="en-US" altLang="zh-CN" sz="2400" dirty="0"/>
              <a:t>h</a:t>
            </a:r>
            <a:r>
              <a:rPr lang="zh-CN" altLang="en-US" sz="2400" dirty="0"/>
              <a:t>，</a:t>
            </a:r>
            <a:r>
              <a:rPr lang="en-US" altLang="zh-CN" sz="2400" dirty="0"/>
              <a:t>c</a:t>
            </a:r>
            <a:r>
              <a:rPr lang="zh-CN" altLang="en-US" sz="2400" dirty="0"/>
              <a:t>，</a:t>
            </a:r>
            <a:r>
              <a:rPr lang="en-US" altLang="zh-CN" sz="2400" dirty="0"/>
              <a:t>d</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400" dirty="0"/>
              <a:t>d</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a</a:t>
            </a:r>
            <a:r>
              <a:rPr lang="zh-CN" altLang="en-US" sz="2400" dirty="0"/>
              <a:t>，</a:t>
            </a:r>
            <a:r>
              <a:rPr lang="en-US" altLang="zh-CN" sz="2400" dirty="0"/>
              <a:t>h</a:t>
            </a:r>
            <a:r>
              <a:rPr lang="zh-CN" altLang="en-US" sz="2400" dirty="0"/>
              <a:t>，</a:t>
            </a:r>
            <a:r>
              <a:rPr lang="en-US" altLang="zh-CN" sz="2400" dirty="0"/>
              <a:t>e</a:t>
            </a:r>
            <a:r>
              <a:rPr lang="zh-CN" altLang="en-US" sz="2400" dirty="0"/>
              <a:t>，</a:t>
            </a:r>
            <a:r>
              <a:rPr lang="en-US" altLang="zh-CN" sz="2400" dirty="0"/>
              <a:t>f</a:t>
            </a:r>
            <a:r>
              <a:rPr lang="zh-CN" altLang="en-US" sz="2400" dirty="0"/>
              <a:t>，</a:t>
            </a:r>
            <a:r>
              <a:rPr lang="en-US" altLang="zh-CN" sz="2400" dirty="0"/>
              <a:t>g</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h</a:t>
            </a:r>
            <a:r>
              <a:rPr lang="zh-CN" altLang="en-US" sz="2400" dirty="0"/>
              <a:t>，</a:t>
            </a:r>
            <a:r>
              <a:rPr lang="en-US" altLang="zh-CN" sz="2400" dirty="0"/>
              <a:t>e</a:t>
            </a:r>
            <a:r>
              <a:rPr lang="zh-CN" altLang="en-US" sz="2400" dirty="0"/>
              <a:t>，</a:t>
            </a:r>
            <a:r>
              <a:rPr lang="en-US" altLang="zh-CN" sz="2400" dirty="0"/>
              <a:t>f</a:t>
            </a:r>
            <a:r>
              <a:rPr lang="zh-CN" altLang="en-US" sz="2400" dirty="0"/>
              <a:t>，</a:t>
            </a:r>
            <a:r>
              <a:rPr lang="en-US" altLang="zh-CN" sz="2400" dirty="0"/>
              <a:t>g</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A</a:t>
            </a:r>
            <a:endParaRPr lang="zh-CN" altLang="en-US" sz="1600" b="1">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B</a:t>
            </a:r>
            <a:endParaRPr lang="zh-CN" altLang="en-US" sz="1600" b="1">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C</a:t>
            </a:r>
            <a:endParaRPr lang="zh-CN" altLang="en-US" sz="1600" b="1">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26384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D</a:t>
            </a:r>
            <a:endParaRPr lang="zh-CN" altLang="en-US" sz="1600" b="1">
              <a:solidFill>
                <a:srgbClr val="FFFFFF"/>
              </a:solidFill>
              <a:latin typeface="Microsoft Yahei"/>
              <a:ea typeface="Microsoft Yahei"/>
              <a:sym typeface="Microsoft Yahei"/>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zh-CN" altLang="en-US" sz="1600" b="1">
                <a:solidFill>
                  <a:srgbClr val="FFFFFF"/>
                </a:solidFill>
                <a:latin typeface="Microsoft Yahei"/>
                <a:ea typeface="Microsoft Yahei"/>
                <a:sym typeface="Microsoft Yahei"/>
              </a:rPr>
              <a:t>提交</a:t>
            </a:r>
          </a:p>
        </p:txBody>
      </p:sp>
      <p:pic>
        <p:nvPicPr>
          <p:cNvPr id="17305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8089" y="2100765"/>
            <a:ext cx="3555479" cy="2378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grpSp>
        <p:nvGrpSpPr>
          <p:cNvPr id="17" name="组合 16"/>
          <p:cNvGrpSpPr/>
          <p:nvPr>
            <p:custDataLst>
              <p:tags r:id="rId12"/>
            </p:custDataLst>
          </p:nvPr>
        </p:nvGrpSpPr>
        <p:grpSpPr>
          <a:xfrm>
            <a:off x="0" y="0"/>
            <a:ext cx="9144000" cy="635000"/>
            <a:chOff x="-1524000" y="0"/>
            <a:chExt cx="9144000" cy="635000"/>
          </a:xfrm>
        </p:grpSpPr>
        <p:sp>
          <p:nvSpPr>
            <p:cNvPr id="13"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4"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5"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015836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2284288" y="1795729"/>
            <a:ext cx="9052313" cy="4907461"/>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DFS1(G,v):	              		  #</a:t>
            </a:r>
            <a:r>
              <a:rPr lang="zh-CN" altLang="zh-CN">
                <a:solidFill>
                  <a:srgbClr val="000000"/>
                </a:solidFill>
                <a:latin typeface="微软雅黑" panose="020B0503020204020204" pitchFamily="34" charset="-122"/>
                <a:ea typeface="微软雅黑" panose="020B0503020204020204" pitchFamily="34" charset="-122"/>
              </a:rPr>
              <a:t>邻接表</a:t>
            </a:r>
            <a:r>
              <a:rPr lang="en-US" altLang="zh-CN">
                <a:solidFill>
                  <a:srgbClr val="000000"/>
                </a:solidFill>
                <a:latin typeface="微软雅黑" panose="020B0503020204020204" pitchFamily="34" charset="-122"/>
                <a:ea typeface="微软雅黑" panose="020B0503020204020204" pitchFamily="34" charset="-122"/>
              </a:rPr>
              <a:t>G</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出发深度优先遍历</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visited[v]=1				  #</a:t>
            </a:r>
            <a:r>
              <a:rPr lang="zh-CN" altLang="zh-CN">
                <a:solidFill>
                  <a:srgbClr val="000000"/>
                </a:solidFill>
                <a:latin typeface="微软雅黑" panose="020B0503020204020204" pitchFamily="34" charset="-122"/>
                <a:ea typeface="微软雅黑" panose="020B0503020204020204" pitchFamily="34" charset="-122"/>
              </a:rPr>
              <a:t>置已访问标记</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for j in range(len(G.adjlist[v])):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w=G.adjlist[v][j].adjvex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visited[w]==0:</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DFS1(G,w)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w</a:t>
            </a:r>
            <a:r>
              <a:rPr lang="zh-CN" altLang="zh-CN">
                <a:solidFill>
                  <a:srgbClr val="000000"/>
                </a:solidFill>
                <a:latin typeface="微软雅黑" panose="020B0503020204020204" pitchFamily="34" charset="-122"/>
                <a:ea typeface="微软雅黑" panose="020B0503020204020204" pitchFamily="34" charset="-122"/>
              </a:rPr>
              <a:t>顶点未访问</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递归访问它</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Connect(G):                       #</a:t>
            </a:r>
            <a:r>
              <a:rPr lang="zh-CN" altLang="zh-CN">
                <a:solidFill>
                  <a:srgbClr val="000000"/>
                </a:solidFill>
                <a:latin typeface="微软雅黑" panose="020B0503020204020204" pitchFamily="34" charset="-122"/>
                <a:ea typeface="微软雅黑" panose="020B0503020204020204" pitchFamily="34" charset="-122"/>
              </a:rPr>
              <a:t>判断无向图</a:t>
            </a:r>
            <a:r>
              <a:rPr lang="en-US" altLang="zh-CN">
                <a:solidFill>
                  <a:srgbClr val="000000"/>
                </a:solidFill>
                <a:latin typeface="微软雅黑" panose="020B0503020204020204" pitchFamily="34" charset="-122"/>
                <a:ea typeface="微软雅黑" panose="020B0503020204020204" pitchFamily="34" charset="-122"/>
              </a:rPr>
              <a:t>G</a:t>
            </a:r>
            <a:r>
              <a:rPr lang="zh-CN" altLang="zh-CN">
                <a:solidFill>
                  <a:srgbClr val="000000"/>
                </a:solidFill>
                <a:latin typeface="微软雅黑" panose="020B0503020204020204" pitchFamily="34" charset="-122"/>
                <a:ea typeface="微软雅黑" panose="020B0503020204020204" pitchFamily="34" charset="-122"/>
              </a:rPr>
              <a:t>的连通性</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flag=True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DFS1(G,0)				  #</a:t>
            </a:r>
            <a:r>
              <a:rPr lang="zh-CN" altLang="zh-CN">
                <a:solidFill>
                  <a:srgbClr val="000000"/>
                </a:solidFill>
                <a:latin typeface="微软雅黑" panose="020B0503020204020204" pitchFamily="34" charset="-122"/>
                <a:ea typeface="微软雅黑" panose="020B0503020204020204" pitchFamily="34" charset="-122"/>
              </a:rPr>
              <a:t>调用</a:t>
            </a:r>
            <a:r>
              <a:rPr lang="en-US" altLang="zh-CN">
                <a:solidFill>
                  <a:srgbClr val="000000"/>
                </a:solidFill>
                <a:latin typeface="微软雅黑" panose="020B0503020204020204" pitchFamily="34" charset="-122"/>
                <a:ea typeface="微软雅黑" panose="020B0503020204020204" pitchFamily="34" charset="-122"/>
              </a:rPr>
              <a:t>DSF1</a:t>
            </a:r>
            <a:r>
              <a:rPr lang="zh-CN" altLang="zh-CN">
                <a:solidFill>
                  <a:srgbClr val="000000"/>
                </a:solidFill>
                <a:latin typeface="微软雅黑" panose="020B0503020204020204" pitchFamily="34" charset="-122"/>
                <a:ea typeface="微软雅黑" panose="020B0503020204020204" pitchFamily="34" charset="-122"/>
              </a:rPr>
              <a:t>算法</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从</a:t>
            </a:r>
            <a:r>
              <a:rPr lang="en-US" altLang="zh-CN">
                <a:solidFill>
                  <a:srgbClr val="000000"/>
                </a:solidFill>
                <a:latin typeface="微软雅黑" panose="020B0503020204020204" pitchFamily="34" charset="-122"/>
                <a:ea typeface="微软雅黑" panose="020B0503020204020204" pitchFamily="34" charset="-122"/>
              </a:rPr>
              <a:t>0</a:t>
            </a:r>
            <a:r>
              <a:rPr lang="zh-CN" altLang="zh-CN">
                <a:solidFill>
                  <a:srgbClr val="000000"/>
                </a:solidFill>
                <a:latin typeface="微软雅黑" panose="020B0503020204020204" pitchFamily="34" charset="-122"/>
                <a:ea typeface="微软雅黑" panose="020B0503020204020204" pitchFamily="34" charset="-122"/>
              </a:rPr>
              <a:t>出发</a:t>
            </a:r>
            <a:r>
              <a:rPr lang="en-US" altLang="zh-CN">
                <a:solidFill>
                  <a:srgbClr val="000000"/>
                </a:solidFill>
                <a:latin typeface="微软雅黑" panose="020B0503020204020204" pitchFamily="34" charset="-122"/>
                <a:ea typeface="微软雅黑" panose="020B0503020204020204" pitchFamily="34" charset="-122"/>
              </a:rPr>
              <a:t>DFS</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for i in range(G.n):</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visited[i]==0:</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flag=False			  #</a:t>
            </a:r>
            <a:r>
              <a:rPr lang="zh-CN" altLang="zh-CN">
                <a:solidFill>
                  <a:srgbClr val="000000"/>
                </a:solidFill>
                <a:latin typeface="微软雅黑" panose="020B0503020204020204" pitchFamily="34" charset="-122"/>
                <a:ea typeface="微软雅黑" panose="020B0503020204020204" pitchFamily="34" charset="-122"/>
              </a:rPr>
              <a:t>存在没有访问的顶点，则不连通</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break</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 flag</a:t>
            </a:r>
          </a:p>
        </p:txBody>
      </p:sp>
      <p:sp>
        <p:nvSpPr>
          <p:cNvPr id="9" name="TextBox 2"/>
          <p:cNvSpPr txBox="1"/>
          <p:nvPr/>
        </p:nvSpPr>
        <p:spPr>
          <a:xfrm>
            <a:off x="968528" y="810634"/>
            <a:ext cx="9862265" cy="1014730"/>
          </a:xfrm>
          <a:prstGeom prst="rect">
            <a:avLst/>
          </a:prstGeom>
          <a:noFill/>
        </p:spPr>
        <p:txBody>
          <a:bodyPr wrap="square" rtlCol="0">
            <a:spAutoFit/>
          </a:bodyPr>
          <a:lstStyle/>
          <a:p>
            <a:pPr>
              <a:lnSpc>
                <a:spcPct val="1500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假设图采用邻接表存储，设计一个算法，判断一个无向图是否连通。若连通则返回</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true</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；否则返回</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false</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 name="TextBox 8"/>
          <p:cNvSpPr txBox="1"/>
          <p:nvPr/>
        </p:nvSpPr>
        <p:spPr>
          <a:xfrm>
            <a:off x="1202576" y="1795724"/>
            <a:ext cx="596472" cy="39878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a:t>
            </a:r>
          </a:p>
        </p:txBody>
      </p:sp>
      <p:sp>
        <p:nvSpPr>
          <p:cNvPr id="11" name="文本框 10"/>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3960840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
                                            <p:txEl>
                                              <p:pRg st="10" end="1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7143064" y="1632094"/>
            <a:ext cx="1762089" cy="1796906"/>
            <a:chOff x="1785918" y="2143116"/>
            <a:chExt cx="1762089" cy="1796906"/>
          </a:xfrm>
        </p:grpSpPr>
        <p:sp>
          <p:nvSpPr>
            <p:cNvPr id="57" name="Oval 55"/>
            <p:cNvSpPr>
              <a:spLocks noChangeArrowheads="1"/>
            </p:cNvSpPr>
            <p:nvPr>
              <p:custDataLst>
                <p:tags r:id="rId6"/>
              </p:custDataLst>
            </p:nvPr>
          </p:nvSpPr>
          <p:spPr bwMode="auto">
            <a:xfrm>
              <a:off x="2433473" y="2143116"/>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59" name="Oval 54"/>
            <p:cNvSpPr>
              <a:spLocks noChangeArrowheads="1"/>
            </p:cNvSpPr>
            <p:nvPr>
              <p:custDataLst>
                <p:tags r:id="rId7"/>
              </p:custDataLst>
            </p:nvPr>
          </p:nvSpPr>
          <p:spPr bwMode="auto">
            <a:xfrm>
              <a:off x="2433473" y="3609958"/>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60" name="Oval 53"/>
            <p:cNvSpPr>
              <a:spLocks noChangeArrowheads="1"/>
            </p:cNvSpPr>
            <p:nvPr>
              <p:custDataLst>
                <p:tags r:id="rId8"/>
              </p:custDataLst>
            </p:nvPr>
          </p:nvSpPr>
          <p:spPr bwMode="auto">
            <a:xfrm>
              <a:off x="1785918" y="2876052"/>
              <a:ext cx="302905" cy="33006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61" name="Oval 52"/>
            <p:cNvSpPr>
              <a:spLocks noChangeArrowheads="1"/>
            </p:cNvSpPr>
            <p:nvPr>
              <p:custDataLst>
                <p:tags r:id="rId9"/>
              </p:custDataLst>
            </p:nvPr>
          </p:nvSpPr>
          <p:spPr bwMode="auto">
            <a:xfrm>
              <a:off x="2433473" y="2876052"/>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62" name="Oval 51"/>
            <p:cNvSpPr>
              <a:spLocks noChangeArrowheads="1"/>
            </p:cNvSpPr>
            <p:nvPr>
              <p:custDataLst>
                <p:tags r:id="rId10"/>
              </p:custDataLst>
            </p:nvPr>
          </p:nvSpPr>
          <p:spPr bwMode="auto">
            <a:xfrm>
              <a:off x="3245102" y="2876052"/>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63" name="AutoShape 50"/>
            <p:cNvSpPr>
              <a:spLocks noChangeShapeType="1"/>
            </p:cNvSpPr>
            <p:nvPr>
              <p:custDataLst>
                <p:tags r:id="rId11"/>
              </p:custDataLst>
            </p:nvPr>
          </p:nvSpPr>
          <p:spPr bwMode="auto">
            <a:xfrm flipV="1">
              <a:off x="2044163" y="2424641"/>
              <a:ext cx="433969" cy="499950"/>
            </a:xfrm>
            <a:prstGeom prst="straightConnector1">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4" name="AutoShape 49"/>
            <p:cNvSpPr>
              <a:spLocks noChangeShapeType="1"/>
            </p:cNvSpPr>
            <p:nvPr>
              <p:custDataLst>
                <p:tags r:id="rId12"/>
              </p:custDataLst>
            </p:nvPr>
          </p:nvSpPr>
          <p:spPr bwMode="auto">
            <a:xfrm>
              <a:off x="2088822" y="3042054"/>
              <a:ext cx="344651" cy="971"/>
            </a:xfrm>
            <a:prstGeom prst="straightConnector1">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5" name="Oval 48"/>
            <p:cNvSpPr>
              <a:spLocks noChangeArrowheads="1"/>
            </p:cNvSpPr>
            <p:nvPr>
              <p:custDataLst>
                <p:tags r:id="rId13"/>
              </p:custDataLst>
            </p:nvPr>
          </p:nvSpPr>
          <p:spPr bwMode="auto">
            <a:xfrm>
              <a:off x="3245102" y="2143116"/>
              <a:ext cx="302905" cy="33006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66" name="AutoShape 47"/>
            <p:cNvSpPr>
              <a:spLocks noChangeShapeType="1"/>
            </p:cNvSpPr>
            <p:nvPr>
              <p:custDataLst>
                <p:tags r:id="rId14"/>
              </p:custDataLst>
            </p:nvPr>
          </p:nvSpPr>
          <p:spPr bwMode="auto">
            <a:xfrm>
              <a:off x="2736378" y="2309118"/>
              <a:ext cx="508724" cy="971"/>
            </a:xfrm>
            <a:prstGeom prst="straightConnector1">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7" name="AutoShape 46"/>
            <p:cNvSpPr>
              <a:spLocks noChangeShapeType="1"/>
            </p:cNvSpPr>
            <p:nvPr>
              <p:custDataLst>
                <p:tags r:id="rId15"/>
              </p:custDataLst>
            </p:nvPr>
          </p:nvSpPr>
          <p:spPr bwMode="auto">
            <a:xfrm flipV="1">
              <a:off x="2691719" y="2424641"/>
              <a:ext cx="598042" cy="49995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8" name="AutoShape 45"/>
            <p:cNvSpPr>
              <a:spLocks noChangeShapeType="1"/>
            </p:cNvSpPr>
            <p:nvPr>
              <p:custDataLst>
                <p:tags r:id="rId16"/>
              </p:custDataLst>
            </p:nvPr>
          </p:nvSpPr>
          <p:spPr bwMode="auto">
            <a:xfrm>
              <a:off x="2584926" y="3206116"/>
              <a:ext cx="971" cy="403843"/>
            </a:xfrm>
            <a:prstGeom prst="straightConnector1">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9" name="AutoShape 44"/>
            <p:cNvSpPr>
              <a:spLocks noChangeShapeType="1"/>
            </p:cNvSpPr>
            <p:nvPr>
              <p:custDataLst>
                <p:tags r:id="rId17"/>
              </p:custDataLst>
            </p:nvPr>
          </p:nvSpPr>
          <p:spPr bwMode="auto">
            <a:xfrm>
              <a:off x="2736378" y="3042054"/>
              <a:ext cx="508724" cy="971"/>
            </a:xfrm>
            <a:prstGeom prst="straightConnector1">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0" name="AutoShape 43"/>
            <p:cNvSpPr>
              <a:spLocks noChangeShapeType="1"/>
            </p:cNvSpPr>
            <p:nvPr>
              <p:custDataLst>
                <p:tags r:id="rId18"/>
              </p:custDataLst>
            </p:nvPr>
          </p:nvSpPr>
          <p:spPr bwMode="auto">
            <a:xfrm flipV="1">
              <a:off x="2691719" y="3157577"/>
              <a:ext cx="598042" cy="500921"/>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112" name="TextBox 111"/>
          <p:cNvSpPr txBox="1"/>
          <p:nvPr/>
        </p:nvSpPr>
        <p:spPr>
          <a:xfrm>
            <a:off x="6546109" y="4470990"/>
            <a:ext cx="3643339"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DFS(0) →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DFS(1)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DFS(5)</a:t>
            </a:r>
          </a:p>
        </p:txBody>
      </p:sp>
      <p:grpSp>
        <p:nvGrpSpPr>
          <p:cNvPr id="123" name="组合 122"/>
          <p:cNvGrpSpPr/>
          <p:nvPr/>
        </p:nvGrpSpPr>
        <p:grpSpPr>
          <a:xfrm>
            <a:off x="7371017" y="4888468"/>
            <a:ext cx="2715747" cy="572606"/>
            <a:chOff x="2090664" y="4752982"/>
            <a:chExt cx="2715746" cy="572606"/>
          </a:xfrm>
        </p:grpSpPr>
        <p:sp>
          <p:nvSpPr>
            <p:cNvPr id="113" name="TextBox 112"/>
            <p:cNvSpPr txBox="1"/>
            <p:nvPr/>
          </p:nvSpPr>
          <p:spPr>
            <a:xfrm>
              <a:off x="2520395" y="4956256"/>
              <a:ext cx="2286015"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DFS(2) →  DFS(3)</a:t>
              </a:r>
            </a:p>
          </p:txBody>
        </p:sp>
        <p:cxnSp>
          <p:nvCxnSpPr>
            <p:cNvPr id="116" name="直接箭头连接符 115"/>
            <p:cNvCxnSpPr/>
            <p:nvPr>
              <p:custDataLst>
                <p:tags r:id="rId5"/>
              </p:custDataLst>
            </p:nvPr>
          </p:nvCxnSpPr>
          <p:spPr>
            <a:xfrm>
              <a:off x="2090664" y="4752982"/>
              <a:ext cx="428628" cy="35719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nvGrpSpPr>
          <p:cNvPr id="124" name="组合 123"/>
          <p:cNvGrpSpPr/>
          <p:nvPr/>
        </p:nvGrpSpPr>
        <p:grpSpPr>
          <a:xfrm>
            <a:off x="8505083" y="5471122"/>
            <a:ext cx="1561588" cy="593694"/>
            <a:chOff x="3214678" y="5335636"/>
            <a:chExt cx="1561588" cy="593694"/>
          </a:xfrm>
        </p:grpSpPr>
        <p:sp>
          <p:nvSpPr>
            <p:cNvPr id="114" name="TextBox 113"/>
            <p:cNvSpPr txBox="1"/>
            <p:nvPr/>
          </p:nvSpPr>
          <p:spPr>
            <a:xfrm>
              <a:off x="3776134" y="5559998"/>
              <a:ext cx="1000132"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DFS(4)</a:t>
              </a:r>
            </a:p>
          </p:txBody>
        </p:sp>
        <p:cxnSp>
          <p:nvCxnSpPr>
            <p:cNvPr id="119" name="直接箭头连接符 118"/>
            <p:cNvCxnSpPr/>
            <p:nvPr>
              <p:custDataLst>
                <p:tags r:id="rId4"/>
              </p:custDataLst>
            </p:nvPr>
          </p:nvCxnSpPr>
          <p:spPr>
            <a:xfrm>
              <a:off x="3214678" y="5335636"/>
              <a:ext cx="500066" cy="35719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120" name="任意多边形 119"/>
          <p:cNvSpPr/>
          <p:nvPr>
            <p:custDataLst>
              <p:tags r:id="rId1"/>
            </p:custDataLst>
          </p:nvPr>
        </p:nvSpPr>
        <p:spPr>
          <a:xfrm>
            <a:off x="8465681" y="4178279"/>
            <a:ext cx="974691" cy="278005"/>
          </a:xfrm>
          <a:custGeom>
            <a:avLst/>
            <a:gdLst>
              <a:gd name="connsiteX0" fmla="*/ 974690 w 974690"/>
              <a:gd name="connsiteY0" fmla="*/ 278005 h 278005"/>
              <a:gd name="connsiteX1" fmla="*/ 813917 w 974690"/>
              <a:gd name="connsiteY1" fmla="*/ 66990 h 278005"/>
              <a:gd name="connsiteX2" fmla="*/ 301451 w 974690"/>
              <a:gd name="connsiteY2" fmla="*/ 26796 h 278005"/>
              <a:gd name="connsiteX3" fmla="*/ 0 w 974690"/>
              <a:gd name="connsiteY3" fmla="*/ 227763 h 278005"/>
            </a:gdLst>
            <a:ahLst/>
            <a:cxnLst>
              <a:cxn ang="0">
                <a:pos x="connsiteX0" y="connsiteY0"/>
              </a:cxn>
              <a:cxn ang="0">
                <a:pos x="connsiteX1" y="connsiteY1"/>
              </a:cxn>
              <a:cxn ang="0">
                <a:pos x="connsiteX2" y="connsiteY2"/>
              </a:cxn>
              <a:cxn ang="0">
                <a:pos x="connsiteX3" y="connsiteY3"/>
              </a:cxn>
            </a:cxnLst>
            <a:rect l="l" t="t" r="r" b="b"/>
            <a:pathLst>
              <a:path w="974690" h="278005">
                <a:moveTo>
                  <a:pt x="974690" y="278005"/>
                </a:moveTo>
                <a:cubicBezTo>
                  <a:pt x="950406" y="193431"/>
                  <a:pt x="926123" y="108858"/>
                  <a:pt x="813917" y="66990"/>
                </a:cubicBezTo>
                <a:cubicBezTo>
                  <a:pt x="701711" y="25122"/>
                  <a:pt x="437104" y="0"/>
                  <a:pt x="301451" y="26796"/>
                </a:cubicBezTo>
                <a:cubicBezTo>
                  <a:pt x="165798" y="53592"/>
                  <a:pt x="82899" y="140677"/>
                  <a:pt x="0" y="227763"/>
                </a:cubicBezTo>
              </a:path>
            </a:pathLst>
          </a:cu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121" name="任意多边形 120"/>
          <p:cNvSpPr/>
          <p:nvPr>
            <p:custDataLst>
              <p:tags r:id="rId2"/>
            </p:custDataLst>
          </p:nvPr>
        </p:nvSpPr>
        <p:spPr>
          <a:xfrm>
            <a:off x="7143057" y="4215182"/>
            <a:ext cx="974691" cy="278005"/>
          </a:xfrm>
          <a:custGeom>
            <a:avLst/>
            <a:gdLst>
              <a:gd name="connsiteX0" fmla="*/ 974690 w 974690"/>
              <a:gd name="connsiteY0" fmla="*/ 278005 h 278005"/>
              <a:gd name="connsiteX1" fmla="*/ 813917 w 974690"/>
              <a:gd name="connsiteY1" fmla="*/ 66990 h 278005"/>
              <a:gd name="connsiteX2" fmla="*/ 301451 w 974690"/>
              <a:gd name="connsiteY2" fmla="*/ 26796 h 278005"/>
              <a:gd name="connsiteX3" fmla="*/ 0 w 974690"/>
              <a:gd name="connsiteY3" fmla="*/ 227763 h 278005"/>
            </a:gdLst>
            <a:ahLst/>
            <a:cxnLst>
              <a:cxn ang="0">
                <a:pos x="connsiteX0" y="connsiteY0"/>
              </a:cxn>
              <a:cxn ang="0">
                <a:pos x="connsiteX1" y="connsiteY1"/>
              </a:cxn>
              <a:cxn ang="0">
                <a:pos x="connsiteX2" y="connsiteY2"/>
              </a:cxn>
              <a:cxn ang="0">
                <a:pos x="connsiteX3" y="connsiteY3"/>
              </a:cxn>
            </a:cxnLst>
            <a:rect l="l" t="t" r="r" b="b"/>
            <a:pathLst>
              <a:path w="974690" h="278005">
                <a:moveTo>
                  <a:pt x="974690" y="278005"/>
                </a:moveTo>
                <a:cubicBezTo>
                  <a:pt x="950406" y="193431"/>
                  <a:pt x="926123" y="108858"/>
                  <a:pt x="813917" y="66990"/>
                </a:cubicBezTo>
                <a:cubicBezTo>
                  <a:pt x="701711" y="25122"/>
                  <a:pt x="437104" y="0"/>
                  <a:pt x="301451" y="26796"/>
                </a:cubicBezTo>
                <a:cubicBezTo>
                  <a:pt x="165798" y="53592"/>
                  <a:pt x="82899" y="140677"/>
                  <a:pt x="0" y="227763"/>
                </a:cubicBezTo>
              </a:path>
            </a:pathLst>
          </a:cu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122" name="任意多边形 121"/>
          <p:cNvSpPr/>
          <p:nvPr>
            <p:custDataLst>
              <p:tags r:id="rId3"/>
            </p:custDataLst>
          </p:nvPr>
        </p:nvSpPr>
        <p:spPr>
          <a:xfrm>
            <a:off x="8367549" y="4858124"/>
            <a:ext cx="974691" cy="278005"/>
          </a:xfrm>
          <a:custGeom>
            <a:avLst/>
            <a:gdLst>
              <a:gd name="connsiteX0" fmla="*/ 974690 w 974690"/>
              <a:gd name="connsiteY0" fmla="*/ 278005 h 278005"/>
              <a:gd name="connsiteX1" fmla="*/ 813917 w 974690"/>
              <a:gd name="connsiteY1" fmla="*/ 66990 h 278005"/>
              <a:gd name="connsiteX2" fmla="*/ 301451 w 974690"/>
              <a:gd name="connsiteY2" fmla="*/ 26796 h 278005"/>
              <a:gd name="connsiteX3" fmla="*/ 0 w 974690"/>
              <a:gd name="connsiteY3" fmla="*/ 227763 h 278005"/>
            </a:gdLst>
            <a:ahLst/>
            <a:cxnLst>
              <a:cxn ang="0">
                <a:pos x="connsiteX0" y="connsiteY0"/>
              </a:cxn>
              <a:cxn ang="0">
                <a:pos x="connsiteX1" y="connsiteY1"/>
              </a:cxn>
              <a:cxn ang="0">
                <a:pos x="connsiteX2" y="connsiteY2"/>
              </a:cxn>
              <a:cxn ang="0">
                <a:pos x="connsiteX3" y="connsiteY3"/>
              </a:cxn>
            </a:cxnLst>
            <a:rect l="l" t="t" r="r" b="b"/>
            <a:pathLst>
              <a:path w="974690" h="278005">
                <a:moveTo>
                  <a:pt x="974690" y="278005"/>
                </a:moveTo>
                <a:cubicBezTo>
                  <a:pt x="950406" y="193431"/>
                  <a:pt x="926123" y="108858"/>
                  <a:pt x="813917" y="66990"/>
                </a:cubicBezTo>
                <a:cubicBezTo>
                  <a:pt x="701711" y="25122"/>
                  <a:pt x="437104" y="0"/>
                  <a:pt x="301451" y="26796"/>
                </a:cubicBezTo>
                <a:cubicBezTo>
                  <a:pt x="165798" y="53592"/>
                  <a:pt x="82899" y="140677"/>
                  <a:pt x="0" y="227763"/>
                </a:cubicBezTo>
              </a:path>
            </a:pathLst>
          </a:cu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31" name="文本框 30"/>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32"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pic>
        <p:nvPicPr>
          <p:cNvPr id="3" name="图片 2" descr="卡通人物&#10;&#10;描述已自动生成"/>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1711741" y="1980205"/>
            <a:ext cx="3500439" cy="3490913"/>
          </a:xfrm>
          <a:prstGeom prst="rect">
            <a:avLst/>
          </a:prstGeom>
        </p:spPr>
      </p:pic>
    </p:spTree>
    <p:extLst>
      <p:ext uri="{BB962C8B-B14F-4D97-AF65-F5344CB8AC3E}">
        <p14:creationId xmlns:p14="http://schemas.microsoft.com/office/powerpoint/2010/main" val="448866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strips(downRight)">
                                      <p:cBhvr>
                                        <p:cTn id="25" dur="1000"/>
                                        <p:tgtEl>
                                          <p:spTgt spid="11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strips(downLeft)">
                                      <p:cBhvr>
                                        <p:cTn id="30" dur="1000"/>
                                        <p:tgtEl>
                                          <p:spTgt spid="120"/>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grpId="0" nodeType="click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strips(downLeft)">
                                      <p:cBhvr>
                                        <p:cTn id="35" dur="10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3" fill="hold" nodeType="click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strips(upRight)">
                                      <p:cBhvr>
                                        <p:cTn id="40" dur="1000"/>
                                        <p:tgtEl>
                                          <p:spTgt spid="12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strips(downLeft)">
                                      <p:cBhvr>
                                        <p:cTn id="45" dur="10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nodeType="clickEffect">
                                  <p:stCondLst>
                                    <p:cond delay="0"/>
                                  </p:stCondLst>
                                  <p:childTnLst>
                                    <p:set>
                                      <p:cBhvr>
                                        <p:cTn id="49" dur="1" fill="hold">
                                          <p:stCondLst>
                                            <p:cond delay="0"/>
                                          </p:stCondLst>
                                        </p:cTn>
                                        <p:tgtEl>
                                          <p:spTgt spid="124"/>
                                        </p:tgtEl>
                                        <p:attrNameLst>
                                          <p:attrName>style.visibility</p:attrName>
                                        </p:attrNameLst>
                                      </p:cBhvr>
                                      <p:to>
                                        <p:strVal val="visible"/>
                                      </p:to>
                                    </p:set>
                                    <p:animEffect transition="in" filter="strips(upRight)">
                                      <p:cBhvr>
                                        <p:cTn id="50"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20" grpId="0" bldLvl="0" animBg="1"/>
      <p:bldP spid="121" grpId="0" bldLvl="0" animBg="1"/>
      <p:bldP spid="122" grpId="0" bldLvl="0" animBg="1"/>
      <p:bldP spid="31" grpId="0"/>
      <p:bldP spid="3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2" name="Rectangle 18"/>
          <p:cNvSpPr>
            <a:spLocks noChangeArrowheads="1"/>
          </p:cNvSpPr>
          <p:nvPr>
            <p:custDataLst>
              <p:tags r:id="rId1"/>
            </p:custDataLst>
          </p:nvPr>
        </p:nvSpPr>
        <p:spPr bwMode="auto">
          <a:xfrm>
            <a:off x="1524009" y="1742460"/>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40" name="组合 39"/>
          <p:cNvGrpSpPr/>
          <p:nvPr/>
        </p:nvGrpSpPr>
        <p:grpSpPr>
          <a:xfrm>
            <a:off x="2487851" y="3095607"/>
            <a:ext cx="2236087" cy="1340140"/>
            <a:chOff x="3008952" y="2151707"/>
            <a:chExt cx="2236087" cy="1340140"/>
          </a:xfrm>
        </p:grpSpPr>
        <p:sp>
          <p:nvSpPr>
            <p:cNvPr id="52240" name="Oval 16"/>
            <p:cNvSpPr>
              <a:spLocks noChangeArrowheads="1"/>
            </p:cNvSpPr>
            <p:nvPr>
              <p:custDataLst>
                <p:tags r:id="rId2"/>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52239" name="Oval 15"/>
            <p:cNvSpPr>
              <a:spLocks noChangeArrowheads="1"/>
            </p:cNvSpPr>
            <p:nvPr>
              <p:custDataLst>
                <p:tags r:id="rId3"/>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52238" name="Oval 14"/>
            <p:cNvSpPr>
              <a:spLocks noChangeArrowheads="1"/>
            </p:cNvSpPr>
            <p:nvPr>
              <p:custDataLst>
                <p:tags r:id="rId4"/>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52237" name="Oval 13"/>
            <p:cNvSpPr>
              <a:spLocks noChangeArrowheads="1"/>
            </p:cNvSpPr>
            <p:nvPr>
              <p:custDataLst>
                <p:tags r:id="rId5"/>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52236" name="Oval 12"/>
            <p:cNvSpPr>
              <a:spLocks noChangeArrowheads="1"/>
            </p:cNvSpPr>
            <p:nvPr>
              <p:custDataLst>
                <p:tags r:id="rId6"/>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52235" name="Oval 11"/>
            <p:cNvSpPr>
              <a:spLocks noChangeArrowheads="1"/>
            </p:cNvSpPr>
            <p:nvPr>
              <p:custDataLst>
                <p:tags r:id="rId7"/>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52234" name="Freeform 10"/>
            <p:cNvSpPr/>
            <p:nvPr>
              <p:custDataLst>
                <p:tags r:id="rId8"/>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3" name="Freeform 9"/>
            <p:cNvSpPr/>
            <p:nvPr>
              <p:custDataLst>
                <p:tags r:id="rId9"/>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2" name="Line 8"/>
            <p:cNvSpPr>
              <a:spLocks noChangeShapeType="1"/>
            </p:cNvSpPr>
            <p:nvPr>
              <p:custDataLst>
                <p:tags r:id="rId10"/>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1" name="Freeform 7"/>
            <p:cNvSpPr/>
            <p:nvPr>
              <p:custDataLst>
                <p:tags r:id="rId11"/>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0" name="Freeform 6"/>
            <p:cNvSpPr/>
            <p:nvPr>
              <p:custDataLst>
                <p:tags r:id="rId12"/>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9" name="Line 5"/>
            <p:cNvSpPr>
              <a:spLocks noChangeShapeType="1"/>
            </p:cNvSpPr>
            <p:nvPr>
              <p:custDataLst>
                <p:tags r:id="rId13"/>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8" name="Line 4"/>
            <p:cNvSpPr>
              <a:spLocks noChangeShapeType="1"/>
            </p:cNvSpPr>
            <p:nvPr/>
          </p:nvSpPr>
          <p:spPr bwMode="auto">
            <a:xfrm flipV="1">
              <a:off x="4138180" y="2506838"/>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7" name="Freeform 3"/>
            <p:cNvSpPr/>
            <p:nvPr>
              <p:custDataLst>
                <p:tags r:id="rId14"/>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6" name="Freeform 2"/>
            <p:cNvSpPr/>
            <p:nvPr>
              <p:custDataLst>
                <p:tags r:id="rId15"/>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3" name="TextBox 2"/>
          <p:cNvSpPr txBox="1"/>
          <p:nvPr/>
        </p:nvSpPr>
        <p:spPr>
          <a:xfrm>
            <a:off x="978360" y="880819"/>
            <a:ext cx="9862265" cy="1323439"/>
          </a:xfrm>
          <a:prstGeom prst="rect">
            <a:avLst/>
          </a:prstGeom>
          <a:noFill/>
        </p:spPr>
        <p:txBody>
          <a:bodyPr wrap="square" rtlCol="0">
            <a:spAutoFit/>
          </a:bodyPr>
          <a:lstStyle/>
          <a:p>
            <a:pPr>
              <a:lnSpc>
                <a:spcPct val="2000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采用邻接表存储，设计一个算法判断顶点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之间是否有路径。并对于以下有向图，判断从顶点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是否有路径。</a:t>
            </a:r>
          </a:p>
        </p:txBody>
      </p:sp>
      <p:sp>
        <p:nvSpPr>
          <p:cNvPr id="24" name="文本框 23"/>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4" name="图片 3" descr="卡通人物&#10;&#10;描述已自动生成"/>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67577" y="2280550"/>
            <a:ext cx="3752851" cy="4029075"/>
          </a:xfrm>
          <a:prstGeom prst="rect">
            <a:avLst/>
          </a:prstGeom>
        </p:spPr>
      </p:pic>
    </p:spTree>
    <p:extLst>
      <p:ext uri="{BB962C8B-B14F-4D97-AF65-F5344CB8AC3E}">
        <p14:creationId xmlns:p14="http://schemas.microsoft.com/office/powerpoint/2010/main" val="71401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9" name="Rectangle 13"/>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2" name="组合 31"/>
          <p:cNvGrpSpPr/>
          <p:nvPr/>
        </p:nvGrpSpPr>
        <p:grpSpPr>
          <a:xfrm>
            <a:off x="6875689" y="1856870"/>
            <a:ext cx="4032919" cy="3369728"/>
            <a:chOff x="2285984" y="642918"/>
            <a:chExt cx="4032918" cy="3369728"/>
          </a:xfrm>
        </p:grpSpPr>
        <p:sp>
          <p:nvSpPr>
            <p:cNvPr id="16" name="TextBox 15"/>
            <p:cNvSpPr txBox="1"/>
            <p:nvPr>
              <p:custDataLst>
                <p:tags r:id="rId4"/>
              </p:custDataLst>
            </p:nvPr>
          </p:nvSpPr>
          <p:spPr>
            <a:xfrm>
              <a:off x="2285984" y="642918"/>
              <a:ext cx="1428760" cy="35242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7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(G,u,v)</a:t>
              </a:r>
            </a:p>
          </p:txBody>
        </p:sp>
        <p:sp>
          <p:nvSpPr>
            <p:cNvPr id="17" name="TextBox 16"/>
            <p:cNvSpPr txBox="1"/>
            <p:nvPr/>
          </p:nvSpPr>
          <p:spPr>
            <a:xfrm>
              <a:off x="3082952" y="1254614"/>
              <a:ext cx="2042516" cy="369332"/>
            </a:xfrm>
            <a:prstGeom prst="rect">
              <a:avLst/>
            </a:prstGeom>
            <a:noFill/>
          </p:spPr>
          <p:txBody>
            <a:bodyPr wrap="square" rtlCol="0">
              <a:spAutoFit/>
            </a:bodyPr>
            <a:lstStyle/>
            <a:p>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visited[u]=1</a:t>
              </a:r>
            </a:p>
          </p:txBody>
        </p:sp>
        <p:sp>
          <p:nvSpPr>
            <p:cNvPr id="18" name="TextBox 17"/>
            <p:cNvSpPr txBox="1"/>
            <p:nvPr>
              <p:custDataLst>
                <p:tags r:id="rId5"/>
              </p:custDataLst>
            </p:nvPr>
          </p:nvSpPr>
          <p:spPr>
            <a:xfrm>
              <a:off x="2285984" y="1785926"/>
              <a:ext cx="1428760" cy="35242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7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(G,u</a:t>
              </a:r>
              <a:r>
                <a:rPr lang="en-US" altLang="zh-CN" sz="17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p>
          </p:txBody>
        </p:sp>
        <p:cxnSp>
          <p:nvCxnSpPr>
            <p:cNvPr id="24" name="直接箭头连接符 23"/>
            <p:cNvCxnSpPr>
              <a:stCxn id="16" idx="2"/>
              <a:endCxn id="18" idx="0"/>
            </p:cNvCxnSpPr>
            <p:nvPr>
              <p:custDataLst>
                <p:tags r:id="rId6"/>
              </p:custDataLst>
            </p:nvPr>
          </p:nvCxnSpPr>
          <p:spPr>
            <a:xfrm>
              <a:off x="3000523" y="995114"/>
              <a:ext cx="0" cy="790575"/>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6" name="直接箭头连接符 25"/>
            <p:cNvCxnSpPr/>
            <p:nvPr>
              <p:custDataLst>
                <p:tags r:id="rId7"/>
              </p:custDataLst>
            </p:nvPr>
          </p:nvCxnSpPr>
          <p:spPr>
            <a:xfrm rot="5400000">
              <a:off x="2702316" y="2443258"/>
              <a:ext cx="57600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2837392" y="2825258"/>
              <a:ext cx="357190"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28" name="直接箭头连接符 27"/>
            <p:cNvCxnSpPr/>
            <p:nvPr>
              <p:custDataLst>
                <p:tags r:id="rId8"/>
              </p:custDataLst>
            </p:nvPr>
          </p:nvCxnSpPr>
          <p:spPr>
            <a:xfrm rot="5400000">
              <a:off x="2864353" y="3422135"/>
              <a:ext cx="27361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9" name="TextBox 28"/>
            <p:cNvSpPr txBox="1"/>
            <p:nvPr>
              <p:custDataLst>
                <p:tags r:id="rId9"/>
              </p:custDataLst>
            </p:nvPr>
          </p:nvSpPr>
          <p:spPr>
            <a:xfrm>
              <a:off x="2285984" y="3631172"/>
              <a:ext cx="1428760" cy="35242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7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(G,u</a:t>
              </a:r>
              <a:r>
                <a:rPr lang="en-US" altLang="zh-CN" sz="17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p>
          </p:txBody>
        </p:sp>
        <p:sp>
          <p:nvSpPr>
            <p:cNvPr id="30" name="TextBox 29"/>
            <p:cNvSpPr txBox="1"/>
            <p:nvPr/>
          </p:nvSpPr>
          <p:spPr>
            <a:xfrm>
              <a:off x="3082952" y="2254746"/>
              <a:ext cx="2274866" cy="369332"/>
            </a:xfrm>
            <a:prstGeom prst="rect">
              <a:avLst/>
            </a:prstGeom>
            <a:noFill/>
          </p:spPr>
          <p:txBody>
            <a:bodyPr wrap="square" rtlCol="0">
              <a:spAutoFit/>
            </a:bodyPr>
            <a:lstStyle/>
            <a:p>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visited[u</a:t>
              </a:r>
              <a:r>
                <a:rPr lang="en-US" altLang="zh-CN"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1" name="TextBox 30"/>
            <p:cNvSpPr txBox="1"/>
            <p:nvPr/>
          </p:nvSpPr>
          <p:spPr>
            <a:xfrm>
              <a:off x="3786182" y="3643314"/>
              <a:ext cx="2532720" cy="369332"/>
            </a:xfrm>
            <a:prstGeom prst="rect">
              <a:avLst/>
            </a:prstGeom>
            <a:noFill/>
          </p:spPr>
          <p:txBody>
            <a:bodyPr wrap="square" rtlCol="0">
              <a:spAutoFit/>
            </a:bodyPr>
            <a:lstStyle/>
            <a:p>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true</a:t>
              </a:r>
            </a:p>
          </p:txBody>
        </p:sp>
      </p:grpSp>
      <p:sp>
        <p:nvSpPr>
          <p:cNvPr id="20" name="文本框 19"/>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1"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grpSp>
        <p:nvGrpSpPr>
          <p:cNvPr id="22" name="组合 21"/>
          <p:cNvGrpSpPr/>
          <p:nvPr/>
        </p:nvGrpSpPr>
        <p:grpSpPr>
          <a:xfrm>
            <a:off x="1264275" y="1421535"/>
            <a:ext cx="975967" cy="517274"/>
            <a:chOff x="1396240" y="2304668"/>
            <a:chExt cx="1890287" cy="480002"/>
          </a:xfrm>
        </p:grpSpPr>
        <p:sp>
          <p:nvSpPr>
            <p:cNvPr id="23" name="矩形: 圆角 22"/>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5" name="文本框 24"/>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思路</a:t>
              </a:r>
            </a:p>
          </p:txBody>
        </p:sp>
      </p:grpSp>
      <p:pic>
        <p:nvPicPr>
          <p:cNvPr id="3" name="图片 2" descr="卡通人物&#10;&#10;描述已自动生成"/>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9597" y="2210813"/>
            <a:ext cx="3733800" cy="3886200"/>
          </a:xfrm>
          <a:prstGeom prst="rect">
            <a:avLst/>
          </a:prstGeom>
        </p:spPr>
      </p:pic>
    </p:spTree>
    <p:extLst>
      <p:ext uri="{BB962C8B-B14F-4D97-AF65-F5344CB8AC3E}">
        <p14:creationId xmlns:p14="http://schemas.microsoft.com/office/powerpoint/2010/main" val="421728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588203" y="1645943"/>
            <a:ext cx="9015596" cy="4599684"/>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from AdjGraph import AdjGraph,INF</a:t>
            </a:r>
            <a:endParaRPr lang="zh-CN"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MAXV=100                         	   #</a:t>
            </a:r>
            <a:r>
              <a:rPr lang="zh-CN" altLang="zh-CN">
                <a:solidFill>
                  <a:srgbClr val="000000"/>
                </a:solidFill>
                <a:latin typeface="微软雅黑" panose="020B0503020204020204" pitchFamily="34" charset="-122"/>
                <a:ea typeface="微软雅黑" panose="020B0503020204020204" pitchFamily="34" charset="-122"/>
              </a:rPr>
              <a:t>全局变量，表示最多顶点个数</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visited=[0]*MAXV                       #</a:t>
            </a:r>
            <a:r>
              <a:rPr lang="zh-CN" altLang="zh-CN">
                <a:solidFill>
                  <a:srgbClr val="000000"/>
                </a:solidFill>
                <a:latin typeface="微软雅黑" panose="020B0503020204020204" pitchFamily="34" charset="-122"/>
                <a:ea typeface="微软雅黑" panose="020B0503020204020204" pitchFamily="34" charset="-122"/>
              </a:rPr>
              <a:t>全局访问标志数组</a:t>
            </a:r>
          </a:p>
          <a:p>
            <a:pPr>
              <a:lnSpc>
                <a:spcPct val="200000"/>
              </a:lnSpc>
            </a:pP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def HasPath(G,u,v):                    #</a:t>
            </a:r>
            <a:r>
              <a:rPr lang="zh-CN" altLang="zh-CN">
                <a:solidFill>
                  <a:srgbClr val="000000"/>
                </a:solidFill>
                <a:latin typeface="微软雅黑" panose="020B0503020204020204" pitchFamily="34" charset="-122"/>
                <a:ea typeface="微软雅黑" panose="020B0503020204020204" pitchFamily="34" charset="-122"/>
              </a:rPr>
              <a:t>判断</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是否有简单路径</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for i in range(G.n): visited[i]=0    #</a:t>
            </a:r>
            <a:r>
              <a:rPr lang="zh-CN" altLang="zh-CN">
                <a:solidFill>
                  <a:srgbClr val="000000"/>
                </a:solidFill>
                <a:latin typeface="微软雅黑" panose="020B0503020204020204" pitchFamily="34" charset="-122"/>
                <a:ea typeface="微软雅黑" panose="020B0503020204020204" pitchFamily="34" charset="-122"/>
              </a:rPr>
              <a:t>初始化</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return HasPath1(G,u,v)</a:t>
            </a:r>
          </a:p>
        </p:txBody>
      </p:sp>
      <p:sp>
        <p:nvSpPr>
          <p:cNvPr id="4" name="文本框 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6"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spTree>
    <p:extLst>
      <p:ext uri="{BB962C8B-B14F-4D97-AF65-F5344CB8AC3E}">
        <p14:creationId xmlns:p14="http://schemas.microsoft.com/office/powerpoint/2010/main" val="3154079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504828" y="5397307"/>
            <a:ext cx="5110909" cy="1207952"/>
            <a:chOff x="1214413" y="4947834"/>
            <a:chExt cx="5110909" cy="1207952"/>
          </a:xfrm>
        </p:grpSpPr>
        <p:sp>
          <p:nvSpPr>
            <p:cNvPr id="5" name="Oval 14"/>
            <p:cNvSpPr>
              <a:spLocks noChangeArrowheads="1"/>
            </p:cNvSpPr>
            <p:nvPr>
              <p:custDataLst>
                <p:tags r:id="rId2"/>
              </p:custDataLst>
            </p:nvPr>
          </p:nvSpPr>
          <p:spPr bwMode="auto">
            <a:xfrm>
              <a:off x="1214413" y="5165666"/>
              <a:ext cx="396000" cy="396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u</a:t>
              </a:r>
            </a:p>
          </p:txBody>
        </p:sp>
        <p:sp>
          <p:nvSpPr>
            <p:cNvPr id="6" name="Oval 14"/>
            <p:cNvSpPr>
              <a:spLocks noChangeArrowheads="1"/>
            </p:cNvSpPr>
            <p:nvPr>
              <p:custDataLst>
                <p:tags r:id="rId3"/>
              </p:custDataLst>
            </p:nvPr>
          </p:nvSpPr>
          <p:spPr bwMode="auto">
            <a:xfrm>
              <a:off x="2571736" y="5165666"/>
              <a:ext cx="396000" cy="396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w</a:t>
              </a:r>
            </a:p>
          </p:txBody>
        </p:sp>
        <p:sp>
          <p:nvSpPr>
            <p:cNvPr id="7" name="Oval 14"/>
            <p:cNvSpPr>
              <a:spLocks noChangeArrowheads="1"/>
            </p:cNvSpPr>
            <p:nvPr>
              <p:custDataLst>
                <p:tags r:id="rId4"/>
              </p:custDataLst>
            </p:nvPr>
          </p:nvSpPr>
          <p:spPr bwMode="auto">
            <a:xfrm>
              <a:off x="5929322" y="5165666"/>
              <a:ext cx="396000" cy="396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v</a:t>
              </a:r>
            </a:p>
          </p:txBody>
        </p:sp>
        <p:cxnSp>
          <p:nvCxnSpPr>
            <p:cNvPr id="9" name="直接箭头连接符 8"/>
            <p:cNvCxnSpPr>
              <a:stCxn id="5" idx="6"/>
              <a:endCxn id="6" idx="2"/>
            </p:cNvCxnSpPr>
            <p:nvPr>
              <p:custDataLst>
                <p:tags r:id="rId5"/>
              </p:custDataLst>
            </p:nvPr>
          </p:nvCxnSpPr>
          <p:spPr>
            <a:xfrm>
              <a:off x="1610413" y="5363666"/>
              <a:ext cx="961323"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a:stCxn id="6" idx="6"/>
              <a:endCxn id="7" idx="2"/>
            </p:cNvCxnSpPr>
            <p:nvPr>
              <p:custDataLst>
                <p:tags r:id="rId6"/>
              </p:custDataLst>
            </p:nvPr>
          </p:nvCxnSpPr>
          <p:spPr>
            <a:xfrm>
              <a:off x="2967736" y="5363666"/>
              <a:ext cx="296158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071802" y="5786454"/>
              <a:ext cx="2357455"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HasPath1(G,u,v)</a:t>
              </a:r>
            </a:p>
          </p:txBody>
        </p:sp>
        <p:sp>
          <p:nvSpPr>
            <p:cNvPr id="13" name="TextBox 12"/>
            <p:cNvSpPr txBox="1"/>
            <p:nvPr/>
          </p:nvSpPr>
          <p:spPr>
            <a:xfrm>
              <a:off x="3500430" y="4947834"/>
              <a:ext cx="2071703"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HasPath1(G,w,v)</a:t>
              </a:r>
            </a:p>
          </p:txBody>
        </p:sp>
        <p:sp>
          <p:nvSpPr>
            <p:cNvPr id="14" name="TextBox 13"/>
            <p:cNvSpPr txBox="1"/>
            <p:nvPr/>
          </p:nvSpPr>
          <p:spPr>
            <a:xfrm>
              <a:off x="1714480" y="5000636"/>
              <a:ext cx="857256" cy="64516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&lt;u,w&gt;</a:t>
              </a:r>
            </a:p>
          </p:txBody>
        </p:sp>
        <p:sp>
          <p:nvSpPr>
            <p:cNvPr id="15" name="左大括号 14"/>
            <p:cNvSpPr/>
            <p:nvPr>
              <p:custDataLst>
                <p:tags r:id="rId7"/>
              </p:custDataLst>
            </p:nvPr>
          </p:nvSpPr>
          <p:spPr>
            <a:xfrm rot="16200000">
              <a:off x="3768728" y="3343771"/>
              <a:ext cx="142876" cy="4680000"/>
            </a:xfrm>
            <a:prstGeom prst="leftBrac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solidFill>
                  <a:srgbClr val="525252"/>
                </a:solidFill>
              </a:endParaRPr>
            </a:p>
          </p:txBody>
        </p:sp>
      </p:grpSp>
      <p:sp>
        <p:nvSpPr>
          <p:cNvPr id="17" name="TextBox 16"/>
          <p:cNvSpPr txBox="1"/>
          <p:nvPr>
            <p:custDataLst>
              <p:tags r:id="rId1"/>
            </p:custDataLst>
          </p:nvPr>
        </p:nvSpPr>
        <p:spPr>
          <a:xfrm>
            <a:off x="1774008" y="1368623"/>
            <a:ext cx="8643999" cy="3614799"/>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def HasPath1(G,u,v):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HasPath</a:t>
            </a:r>
            <a:r>
              <a:rPr lang="zh-CN" altLang="zh-CN">
                <a:solidFill>
                  <a:srgbClr val="000000"/>
                </a:solidFill>
                <a:latin typeface="微软雅黑" panose="020B0503020204020204" pitchFamily="34" charset="-122"/>
                <a:ea typeface="微软雅黑" panose="020B0503020204020204" pitchFamily="34" charset="-122"/>
              </a:rPr>
              <a:t>方法调用</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visited[u]=1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w==v:		    			#</a:t>
            </a:r>
            <a:r>
              <a:rPr lang="zh-CN" altLang="zh-CN">
                <a:solidFill>
                  <a:srgbClr val="000000"/>
                </a:solidFill>
                <a:latin typeface="微软雅黑" panose="020B0503020204020204" pitchFamily="34" charset="-122"/>
                <a:ea typeface="微软雅黑" panose="020B0503020204020204" pitchFamily="34" charset="-122"/>
              </a:rPr>
              <a:t>找到目标点后返回真</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return True	    			#</a:t>
            </a:r>
            <a:r>
              <a:rPr lang="zh-CN" altLang="zh-CN">
                <a:solidFill>
                  <a:srgbClr val="000000"/>
                </a:solidFill>
                <a:latin typeface="微软雅黑" panose="020B0503020204020204" pitchFamily="34" charset="-122"/>
                <a:ea typeface="微软雅黑" panose="020B0503020204020204" pitchFamily="34" charset="-122"/>
              </a:rPr>
              <a:t>表示</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有路径</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visited[w]==0:</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HasPath1(G,w,v)==True: return True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return False</a:t>
            </a:r>
          </a:p>
        </p:txBody>
      </p:sp>
      <p:sp>
        <p:nvSpPr>
          <p:cNvPr id="19" name="文本框 18"/>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0"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spTree>
    <p:extLst>
      <p:ext uri="{BB962C8B-B14F-4D97-AF65-F5344CB8AC3E}">
        <p14:creationId xmlns:p14="http://schemas.microsoft.com/office/powerpoint/2010/main" val="123350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9" grpId="0"/>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168553" y="2127456"/>
            <a:ext cx="6534995" cy="4599684"/>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主程序</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G=AdjGraph()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n,e=6,9</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a=[[0,1,0,1,0,0],[0,0,0,0,0,1],[0,1,0,0,0,1], [0,1,0,0,1,0],[0,1,0,0,0,1],[0,0,0,0,0,0]]</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G.CreateAdjGraph(a,n,e)	#</a:t>
            </a:r>
            <a:r>
              <a:rPr lang="zh-CN" altLang="zh-CN">
                <a:solidFill>
                  <a:srgbClr val="000000"/>
                </a:solidFill>
                <a:latin typeface="微软雅黑" panose="020B0503020204020204" pitchFamily="34" charset="-122"/>
                <a:ea typeface="微软雅黑" panose="020B0503020204020204" pitchFamily="34" charset="-122"/>
              </a:rPr>
              <a:t>创建图</a:t>
            </a:r>
            <a:r>
              <a:rPr lang="en-US" altLang="zh-CN">
                <a:solidFill>
                  <a:srgbClr val="000000"/>
                </a:solidFill>
                <a:latin typeface="微软雅黑" panose="020B0503020204020204" pitchFamily="34" charset="-122"/>
                <a:ea typeface="微软雅黑" panose="020B0503020204020204" pitchFamily="34" charset="-122"/>
              </a:rPr>
              <a:t>7.14</a:t>
            </a:r>
            <a:r>
              <a:rPr lang="zh-CN" altLang="zh-CN">
                <a:solidFill>
                  <a:srgbClr val="000000"/>
                </a:solidFill>
                <a:latin typeface="微软雅黑" panose="020B0503020204020204" pitchFamily="34" charset="-122"/>
                <a:ea typeface="微软雅黑" panose="020B0503020204020204" pitchFamily="34" charset="-122"/>
              </a:rPr>
              <a:t>的邻接表</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图</a:t>
            </a:r>
            <a:r>
              <a:rPr lang="en-US" altLang="zh-CN">
                <a:solidFill>
                  <a:srgbClr val="000000"/>
                </a:solidFill>
                <a:latin typeface="微软雅黑" panose="020B0503020204020204" pitchFamily="34" charset="-122"/>
                <a:ea typeface="微软雅黑" panose="020B0503020204020204" pitchFamily="34" charset="-122"/>
              </a:rPr>
              <a:t>G");G.DispAdjGraph()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u,v=0,5</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求解结果</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到顶点</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路径</a:t>
            </a:r>
            <a:r>
              <a:rPr lang="en-US" altLang="zh-CN">
                <a:solidFill>
                  <a:srgbClr val="000000"/>
                </a:solidFill>
                <a:latin typeface="微软雅黑" panose="020B0503020204020204" pitchFamily="34" charset="-122"/>
                <a:ea typeface="微软雅黑" panose="020B0503020204020204" pitchFamily="34" charset="-122"/>
              </a:rPr>
              <a:t>: " %(u,v),end='')</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有</a:t>
            </a:r>
            <a:r>
              <a:rPr lang="en-US" altLang="zh-CN">
                <a:solidFill>
                  <a:srgbClr val="000000"/>
                </a:solidFill>
                <a:latin typeface="微软雅黑" panose="020B0503020204020204" pitchFamily="34" charset="-122"/>
                <a:ea typeface="微软雅黑" panose="020B0503020204020204" pitchFamily="34" charset="-122"/>
              </a:rPr>
              <a:t>" if HasPath(G,u,v) else "</a:t>
            </a:r>
            <a:r>
              <a:rPr lang="zh-CN" altLang="zh-CN">
                <a:solidFill>
                  <a:srgbClr val="000000"/>
                </a:solidFill>
                <a:latin typeface="微软雅黑" panose="020B0503020204020204" pitchFamily="34" charset="-122"/>
                <a:ea typeface="微软雅黑" panose="020B0503020204020204" pitchFamily="34" charset="-122"/>
              </a:rPr>
              <a:t>没有</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u,v=0,2</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到顶点</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路径</a:t>
            </a:r>
            <a:r>
              <a:rPr lang="en-US" altLang="zh-CN">
                <a:solidFill>
                  <a:srgbClr val="000000"/>
                </a:solidFill>
                <a:latin typeface="微软雅黑" panose="020B0503020204020204" pitchFamily="34" charset="-122"/>
                <a:ea typeface="微软雅黑" panose="020B0503020204020204" pitchFamily="34" charset="-122"/>
              </a:rPr>
              <a:t>: " %(u,v),end='')</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有</a:t>
            </a:r>
            <a:r>
              <a:rPr lang="en-US" altLang="zh-CN">
                <a:solidFill>
                  <a:srgbClr val="000000"/>
                </a:solidFill>
                <a:latin typeface="微软雅黑" panose="020B0503020204020204" pitchFamily="34" charset="-122"/>
                <a:ea typeface="微软雅黑" panose="020B0503020204020204" pitchFamily="34" charset="-122"/>
              </a:rPr>
              <a:t>" if HasPath(G,u,v) else "</a:t>
            </a:r>
            <a:r>
              <a:rPr lang="zh-CN" altLang="zh-CN">
                <a:solidFill>
                  <a:srgbClr val="000000"/>
                </a:solidFill>
                <a:latin typeface="微软雅黑" panose="020B0503020204020204" pitchFamily="34" charset="-122"/>
                <a:ea typeface="微软雅黑" panose="020B0503020204020204" pitchFamily="34" charset="-122"/>
              </a:rPr>
              <a:t>没有</a:t>
            </a:r>
            <a:r>
              <a:rPr lang="en-US" altLang="zh-CN">
                <a:solidFill>
                  <a:srgbClr val="000000"/>
                </a:solidFill>
                <a:latin typeface="微软雅黑" panose="020B0503020204020204" pitchFamily="34" charset="-122"/>
                <a:ea typeface="微软雅黑" panose="020B0503020204020204" pitchFamily="34" charset="-122"/>
              </a:rPr>
              <a:t>")</a:t>
            </a:r>
          </a:p>
        </p:txBody>
      </p:sp>
      <p:pic>
        <p:nvPicPr>
          <p:cNvPr id="2050" name="Picture 2"/>
          <p:cNvPicPr>
            <a:picLocks noChangeAspect="1" noChangeArrowheads="1"/>
          </p:cNvPicPr>
          <p:nvPr/>
        </p:nvPicPr>
        <p:blipFill>
          <a:blip r:embed="rId20" cstate="print"/>
          <a:srcRect/>
          <a:stretch>
            <a:fillRect/>
          </a:stretch>
        </p:blipFill>
        <p:spPr bwMode="auto">
          <a:xfrm>
            <a:off x="8498305" y="2127455"/>
            <a:ext cx="3079355" cy="2786082"/>
          </a:xfrm>
          <a:prstGeom prst="rect">
            <a:avLst/>
          </a:prstGeom>
          <a:noFill/>
          <a:ln w="9525">
            <a:noFill/>
            <a:miter lim="800000"/>
            <a:headEnd/>
            <a:tailEnd/>
          </a:ln>
        </p:spPr>
      </p:pic>
      <p:sp>
        <p:nvSpPr>
          <p:cNvPr id="5" name="上弧形箭头 4"/>
          <p:cNvSpPr/>
          <p:nvPr>
            <p:custDataLst>
              <p:tags r:id="rId2"/>
            </p:custDataLst>
          </p:nvPr>
        </p:nvSpPr>
        <p:spPr>
          <a:xfrm>
            <a:off x="7246375" y="1267331"/>
            <a:ext cx="1540988" cy="671489"/>
          </a:xfrm>
          <a:prstGeom prst="curved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dk1"/>
              </a:solidFill>
            </a:endParaRPr>
          </a:p>
        </p:txBody>
      </p:sp>
      <p:grpSp>
        <p:nvGrpSpPr>
          <p:cNvPr id="6" name="组合 5"/>
          <p:cNvGrpSpPr/>
          <p:nvPr/>
        </p:nvGrpSpPr>
        <p:grpSpPr>
          <a:xfrm>
            <a:off x="8787370" y="5319678"/>
            <a:ext cx="2236087" cy="1340140"/>
            <a:chOff x="3008952" y="2151707"/>
            <a:chExt cx="2236087" cy="1340140"/>
          </a:xfrm>
        </p:grpSpPr>
        <p:sp>
          <p:nvSpPr>
            <p:cNvPr id="7" name="Oval 16"/>
            <p:cNvSpPr>
              <a:spLocks noChangeArrowheads="1"/>
            </p:cNvSpPr>
            <p:nvPr>
              <p:custDataLst>
                <p:tags r:id="rId5"/>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8" name="Oval 15"/>
            <p:cNvSpPr>
              <a:spLocks noChangeArrowheads="1"/>
            </p:cNvSpPr>
            <p:nvPr>
              <p:custDataLst>
                <p:tags r:id="rId6"/>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9" name="Oval 14"/>
            <p:cNvSpPr>
              <a:spLocks noChangeArrowheads="1"/>
            </p:cNvSpPr>
            <p:nvPr>
              <p:custDataLst>
                <p:tags r:id="rId7"/>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10" name="Oval 13"/>
            <p:cNvSpPr>
              <a:spLocks noChangeArrowheads="1"/>
            </p:cNvSpPr>
            <p:nvPr>
              <p:custDataLst>
                <p:tags r:id="rId8"/>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1" name="Oval 12"/>
            <p:cNvSpPr>
              <a:spLocks noChangeArrowheads="1"/>
            </p:cNvSpPr>
            <p:nvPr>
              <p:custDataLst>
                <p:tags r:id="rId9"/>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2" name="Oval 11"/>
            <p:cNvSpPr>
              <a:spLocks noChangeArrowheads="1"/>
            </p:cNvSpPr>
            <p:nvPr>
              <p:custDataLst>
                <p:tags r:id="rId10"/>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3" name="Freeform 10"/>
            <p:cNvSpPr/>
            <p:nvPr>
              <p:custDataLst>
                <p:tags r:id="rId11"/>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Freeform 9"/>
            <p:cNvSpPr/>
            <p:nvPr>
              <p:custDataLst>
                <p:tags r:id="rId12"/>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Line 8"/>
            <p:cNvSpPr>
              <a:spLocks noChangeShapeType="1"/>
            </p:cNvSpPr>
            <p:nvPr>
              <p:custDataLst>
                <p:tags r:id="rId13"/>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7"/>
            <p:cNvSpPr/>
            <p:nvPr>
              <p:custDataLst>
                <p:tags r:id="rId14"/>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Freeform 6"/>
            <p:cNvSpPr/>
            <p:nvPr>
              <p:custDataLst>
                <p:tags r:id="rId15"/>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5"/>
            <p:cNvSpPr>
              <a:spLocks noChangeShapeType="1"/>
            </p:cNvSpPr>
            <p:nvPr>
              <p:custDataLst>
                <p:tags r:id="rId16"/>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Line 4"/>
            <p:cNvSpPr>
              <a:spLocks noChangeShapeType="1"/>
            </p:cNvSpPr>
            <p:nvPr/>
          </p:nvSpPr>
          <p:spPr bwMode="auto">
            <a:xfrm flipV="1">
              <a:off x="4138180" y="2506838"/>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3"/>
            <p:cNvSpPr/>
            <p:nvPr>
              <p:custDataLst>
                <p:tags r:id="rId17"/>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Freeform 2"/>
            <p:cNvSpPr/>
            <p:nvPr>
              <p:custDataLst>
                <p:tags r:id="rId18"/>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4" name="文本框 2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5"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grpSp>
        <p:nvGrpSpPr>
          <p:cNvPr id="26" name="组合 25"/>
          <p:cNvGrpSpPr/>
          <p:nvPr/>
        </p:nvGrpSpPr>
        <p:grpSpPr>
          <a:xfrm>
            <a:off x="1264269" y="1421535"/>
            <a:ext cx="1390443" cy="517274"/>
            <a:chOff x="1396240" y="2304668"/>
            <a:chExt cx="1890287" cy="480002"/>
          </a:xfrm>
        </p:grpSpPr>
        <p:sp>
          <p:nvSpPr>
            <p:cNvPr id="27" name="矩形: 圆角 26"/>
            <p:cNvSpPr/>
            <p:nvPr>
              <p:custDataLst>
                <p:tags r:id="rId3"/>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8" name="文本框 27"/>
            <p:cNvSpPr txBox="1"/>
            <p:nvPr>
              <p:custDataLst>
                <p:tags r:id="rId4"/>
              </p:custDataLst>
            </p:nvPr>
          </p:nvSpPr>
          <p:spPr>
            <a:xfrm>
              <a:off x="1433294" y="2360437"/>
              <a:ext cx="1853233"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程序验证</a:t>
              </a:r>
            </a:p>
          </p:txBody>
        </p:sp>
      </p:grpSp>
    </p:spTree>
    <p:extLst>
      <p:ext uri="{BB962C8B-B14F-4D97-AF65-F5344CB8AC3E}">
        <p14:creationId xmlns:p14="http://schemas.microsoft.com/office/powerpoint/2010/main" val="3686045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24" grpId="0"/>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86174" y="3990339"/>
            <a:ext cx="2236087" cy="1340140"/>
            <a:chOff x="3008952" y="2151707"/>
            <a:chExt cx="2236087" cy="1340140"/>
          </a:xfrm>
        </p:grpSpPr>
        <p:sp>
          <p:nvSpPr>
            <p:cNvPr id="6" name="Oval 16"/>
            <p:cNvSpPr>
              <a:spLocks noChangeArrowheads="1"/>
            </p:cNvSpPr>
            <p:nvPr>
              <p:custDataLst>
                <p:tags r:id="rId1"/>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 name="Oval 15"/>
            <p:cNvSpPr>
              <a:spLocks noChangeArrowheads="1"/>
            </p:cNvSpPr>
            <p:nvPr>
              <p:custDataLst>
                <p:tags r:id="rId2"/>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8" name="Oval 14"/>
            <p:cNvSpPr>
              <a:spLocks noChangeArrowheads="1"/>
            </p:cNvSpPr>
            <p:nvPr>
              <p:custDataLst>
                <p:tags r:id="rId3"/>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 name="Oval 13"/>
            <p:cNvSpPr>
              <a:spLocks noChangeArrowheads="1"/>
            </p:cNvSpPr>
            <p:nvPr>
              <p:custDataLst>
                <p:tags r:id="rId4"/>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 name="Oval 12"/>
            <p:cNvSpPr>
              <a:spLocks noChangeArrowheads="1"/>
            </p:cNvSpPr>
            <p:nvPr>
              <p:custDataLst>
                <p:tags r:id="rId5"/>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1" name="Oval 11"/>
            <p:cNvSpPr>
              <a:spLocks noChangeArrowheads="1"/>
            </p:cNvSpPr>
            <p:nvPr>
              <p:custDataLst>
                <p:tags r:id="rId6"/>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2" name="Freeform 10"/>
            <p:cNvSpPr/>
            <p:nvPr>
              <p:custDataLst>
                <p:tags r:id="rId7"/>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8"/>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9"/>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10"/>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11"/>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12"/>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13"/>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14"/>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2" name="TextBox 2"/>
          <p:cNvSpPr txBox="1"/>
          <p:nvPr/>
        </p:nvSpPr>
        <p:spPr>
          <a:xfrm>
            <a:off x="978360" y="880814"/>
            <a:ext cx="9862265" cy="1938020"/>
          </a:xfrm>
          <a:prstGeom prst="rect">
            <a:avLst/>
          </a:prstGeom>
          <a:noFill/>
        </p:spPr>
        <p:txBody>
          <a:bodyPr wrap="square" rtlCol="0">
            <a:spAutoFit/>
          </a:bodyPr>
          <a:lstStyle/>
          <a:p>
            <a:pPr>
              <a:lnSpc>
                <a:spcPct val="2000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7.6</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采用邻接表存储，设计一个算法求顶点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之间的一条简单路径（假设两顶点之间存在一条或多条简单路径）。并对于以下有向图，求从顶点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的一条简单路径。</a:t>
            </a:r>
          </a:p>
        </p:txBody>
      </p:sp>
      <p:sp>
        <p:nvSpPr>
          <p:cNvPr id="23" name="文本框 22"/>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24" name="图片 23" descr="卡通人物&#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67577" y="2280550"/>
            <a:ext cx="3752851" cy="4029075"/>
          </a:xfrm>
          <a:prstGeom prst="rect">
            <a:avLst/>
          </a:prstGeom>
        </p:spPr>
      </p:pic>
    </p:spTree>
    <p:extLst>
      <p:ext uri="{BB962C8B-B14F-4D97-AF65-F5344CB8AC3E}">
        <p14:creationId xmlns:p14="http://schemas.microsoft.com/office/powerpoint/2010/main" val="1448664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9" name="Rectangle 13"/>
          <p:cNvSpPr>
            <a:spLocks noChangeArrowheads="1"/>
          </p:cNvSpPr>
          <p:nvPr>
            <p:custDataLst>
              <p:tags r:id="rId1"/>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62477" name="Rectangle 13"/>
          <p:cNvSpPr>
            <a:spLocks noChangeArrowheads="1"/>
          </p:cNvSpPr>
          <p:nvPr>
            <p:custDataLst>
              <p:tags r:id="rId2"/>
            </p:custDataLst>
          </p:nvPr>
        </p:nvSpPr>
        <p:spPr bwMode="auto">
          <a:xfrm>
            <a:off x="1524009"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7" name="组合 36"/>
          <p:cNvGrpSpPr/>
          <p:nvPr/>
        </p:nvGrpSpPr>
        <p:grpSpPr>
          <a:xfrm>
            <a:off x="5885233" y="2610389"/>
            <a:ext cx="5143539" cy="3369728"/>
            <a:chOff x="2500298" y="1285860"/>
            <a:chExt cx="5143538" cy="3369728"/>
          </a:xfrm>
        </p:grpSpPr>
        <p:sp>
          <p:nvSpPr>
            <p:cNvPr id="16" name="TextBox 15"/>
            <p:cNvSpPr txBox="1"/>
            <p:nvPr>
              <p:custDataLst>
                <p:tags r:id="rId5"/>
              </p:custDataLst>
            </p:nvPr>
          </p:nvSpPr>
          <p:spPr>
            <a:xfrm>
              <a:off x="2500298" y="1285860"/>
              <a:ext cx="2232000" cy="35242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7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(G,u,v,path,d)</a:t>
              </a:r>
            </a:p>
          </p:txBody>
        </p:sp>
        <p:sp>
          <p:nvSpPr>
            <p:cNvPr id="17" name="TextBox 16"/>
            <p:cNvSpPr txBox="1"/>
            <p:nvPr/>
          </p:nvSpPr>
          <p:spPr>
            <a:xfrm>
              <a:off x="3714745" y="1876000"/>
              <a:ext cx="3929091" cy="369332"/>
            </a:xfrm>
            <a:prstGeom prst="rect">
              <a:avLst/>
            </a:prstGeom>
            <a:noFill/>
          </p:spPr>
          <p:txBody>
            <a:bodyPr wrap="square" rtlCol="0">
              <a:spAutoFit/>
            </a:bodyPr>
            <a:lstStyle/>
            <a:p>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visited[u]=1,</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添加的</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p>
          </p:txBody>
        </p:sp>
        <p:sp>
          <p:nvSpPr>
            <p:cNvPr id="18" name="TextBox 17"/>
            <p:cNvSpPr txBox="1"/>
            <p:nvPr>
              <p:custDataLst>
                <p:tags r:id="rId6"/>
              </p:custDataLst>
            </p:nvPr>
          </p:nvSpPr>
          <p:spPr>
            <a:xfrm>
              <a:off x="2500298" y="2428868"/>
              <a:ext cx="2232000" cy="35242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7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(G,u</a:t>
              </a:r>
              <a:r>
                <a:rPr lang="en-US" altLang="zh-CN" sz="17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,v,path,d)</a:t>
              </a:r>
            </a:p>
          </p:txBody>
        </p:sp>
        <p:cxnSp>
          <p:nvCxnSpPr>
            <p:cNvPr id="24" name="直接箭头连接符 23"/>
            <p:cNvCxnSpPr>
              <a:stCxn id="16" idx="2"/>
              <a:endCxn id="18" idx="0"/>
            </p:cNvCxnSpPr>
            <p:nvPr>
              <p:custDataLst>
                <p:tags r:id="rId7"/>
              </p:custDataLst>
            </p:nvPr>
          </p:nvCxnSpPr>
          <p:spPr>
            <a:xfrm>
              <a:off x="3616458" y="1638692"/>
              <a:ext cx="0" cy="790575"/>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6" name="直接箭头连接符 25"/>
            <p:cNvCxnSpPr/>
            <p:nvPr>
              <p:custDataLst>
                <p:tags r:id="rId8"/>
              </p:custDataLst>
            </p:nvPr>
          </p:nvCxnSpPr>
          <p:spPr>
            <a:xfrm rot="5400000">
              <a:off x="3335210" y="3086200"/>
              <a:ext cx="57600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3470286" y="3468200"/>
              <a:ext cx="357190"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28" name="直接箭头连接符 27"/>
            <p:cNvCxnSpPr/>
            <p:nvPr>
              <p:custDataLst>
                <p:tags r:id="rId9"/>
              </p:custDataLst>
            </p:nvPr>
          </p:nvCxnSpPr>
          <p:spPr>
            <a:xfrm rot="5400000">
              <a:off x="3487199" y="4065077"/>
              <a:ext cx="27361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9" name="TextBox 28"/>
            <p:cNvSpPr txBox="1"/>
            <p:nvPr>
              <p:custDataLst>
                <p:tags r:id="rId10"/>
              </p:custDataLst>
            </p:nvPr>
          </p:nvSpPr>
          <p:spPr>
            <a:xfrm>
              <a:off x="2500298" y="4274114"/>
              <a:ext cx="2232000" cy="35242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7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(G,u</a:t>
              </a:r>
              <a:r>
                <a:rPr lang="en-US" altLang="zh-CN" sz="1700" baseline="-25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700">
                  <a:solidFill>
                    <a:srgbClr val="FFFFFF"/>
                  </a:solidFill>
                  <a:latin typeface="微软雅黑" panose="020B0503020204020204" pitchFamily="34" charset="-122"/>
                  <a:ea typeface="微软雅黑" panose="020B0503020204020204" pitchFamily="34" charset="-122"/>
                  <a:cs typeface="Consolas" panose="020B0609020204030204" pitchFamily="49" charset="0"/>
                </a:rPr>
                <a:t>,v,path,d)</a:t>
              </a:r>
            </a:p>
          </p:txBody>
        </p:sp>
        <p:sp>
          <p:nvSpPr>
            <p:cNvPr id="31" name="TextBox 30"/>
            <p:cNvSpPr txBox="1"/>
            <p:nvPr/>
          </p:nvSpPr>
          <p:spPr>
            <a:xfrm>
              <a:off x="4857751" y="4286256"/>
              <a:ext cx="2701249" cy="369332"/>
            </a:xfrm>
            <a:prstGeom prst="rect">
              <a:avLst/>
            </a:prstGeom>
            <a:noFill/>
          </p:spPr>
          <p:txBody>
            <a:bodyPr wrap="square" rtlCol="0">
              <a:spAutoFit/>
            </a:bodyPr>
            <a:lstStyle/>
            <a:p>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即为所求</a:t>
              </a:r>
            </a:p>
          </p:txBody>
        </p:sp>
        <p:sp>
          <p:nvSpPr>
            <p:cNvPr id="36" name="TextBox 35"/>
            <p:cNvSpPr txBox="1"/>
            <p:nvPr/>
          </p:nvSpPr>
          <p:spPr>
            <a:xfrm>
              <a:off x="3714745" y="2947570"/>
              <a:ext cx="3929090" cy="369332"/>
            </a:xfrm>
            <a:prstGeom prst="rect">
              <a:avLst/>
            </a:prstGeom>
            <a:noFill/>
          </p:spPr>
          <p:txBody>
            <a:bodyPr wrap="square" rtlCol="0">
              <a:spAutoFit/>
            </a:bodyPr>
            <a:lstStyle/>
            <a:p>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visited[u</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添加的</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p>
          </p:txBody>
        </p:sp>
      </p:grpSp>
      <p:sp>
        <p:nvSpPr>
          <p:cNvPr id="38" name="TextBox 37"/>
          <p:cNvSpPr txBox="1"/>
          <p:nvPr/>
        </p:nvSpPr>
        <p:spPr>
          <a:xfrm>
            <a:off x="6936981" y="1653171"/>
            <a:ext cx="3429024" cy="40011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path[0..d]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存放一条路径</a:t>
            </a:r>
          </a:p>
        </p:txBody>
      </p:sp>
      <p:sp>
        <p:nvSpPr>
          <p:cNvPr id="21" name="文本框 20"/>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2"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grpSp>
        <p:nvGrpSpPr>
          <p:cNvPr id="23" name="组合 22"/>
          <p:cNvGrpSpPr/>
          <p:nvPr/>
        </p:nvGrpSpPr>
        <p:grpSpPr>
          <a:xfrm>
            <a:off x="1264275" y="1421535"/>
            <a:ext cx="975967" cy="517274"/>
            <a:chOff x="1396240" y="2304668"/>
            <a:chExt cx="1890287" cy="480002"/>
          </a:xfrm>
        </p:grpSpPr>
        <p:sp>
          <p:nvSpPr>
            <p:cNvPr id="25" name="矩形: 圆角 24"/>
            <p:cNvSpPr/>
            <p:nvPr>
              <p:custDataLst>
                <p:tags r:id="rId3"/>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30" name="文本框 29"/>
            <p:cNvSpPr txBox="1"/>
            <p:nvPr>
              <p:custDataLst>
                <p:tags r:id="rId4"/>
              </p:custDataLst>
            </p:nvPr>
          </p:nvSpPr>
          <p:spPr>
            <a:xfrm>
              <a:off x="1433295" y="2360437"/>
              <a:ext cx="1853232" cy="370046"/>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思路</a:t>
              </a:r>
            </a:p>
          </p:txBody>
        </p:sp>
      </p:grpSp>
      <p:pic>
        <p:nvPicPr>
          <p:cNvPr id="32" name="图片 31" descr="卡通人物&#10;&#10;描述已自动生成"/>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9597" y="2210813"/>
            <a:ext cx="3733800" cy="3886200"/>
          </a:xfrm>
          <a:prstGeom prst="rect">
            <a:avLst/>
          </a:prstGeom>
        </p:spPr>
      </p:pic>
    </p:spTree>
    <p:extLst>
      <p:ext uri="{BB962C8B-B14F-4D97-AF65-F5344CB8AC3E}">
        <p14:creationId xmlns:p14="http://schemas.microsoft.com/office/powerpoint/2010/main" val="2094542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063" y="1481170"/>
            <a:ext cx="8301048" cy="3449763"/>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中，如果代表边的顶点对（或序偶）是无序的，则称</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为无向图。无向图中代表边的无序顶点对通常用圆括号括起来，用以表示一条无向边。如</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的一条无向边，显然，</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所代表的是同一条边。</a:t>
            </a:r>
          </a:p>
          <a:p>
            <a:pPr marL="252095" indent="-252095">
              <a:lnSpc>
                <a:spcPct val="15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在图</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中，如果表示边的顶点对（或序偶）是有序的，则称</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为有向图。在有向图中代表边的顶点对通常用尖括号括起来，用以表示一条有向边（又称为弧），如</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j&gt;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表示从顶点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的一条边。</a:t>
            </a:r>
          </a:p>
        </p:txBody>
      </p:sp>
      <p:pic>
        <p:nvPicPr>
          <p:cNvPr id="9" name="图片 8"/>
          <p:cNvPicPr>
            <a:picLocks noChangeAspect="1"/>
          </p:cNvPicPr>
          <p:nvPr/>
        </p:nvPicPr>
        <p:blipFill rotWithShape="1">
          <a:blip r:embed="rId28" cstate="print">
            <a:extLst>
              <a:ext uri="{28A0092B-C50C-407E-A947-70E740481C1C}">
                <a14:useLocalDpi xmlns:a14="http://schemas.microsoft.com/office/drawing/2010/main" val="0"/>
              </a:ext>
            </a:extLst>
          </a:blip>
          <a:srcRect r="7351" b="-600"/>
          <a:stretch>
            <a:fillRect/>
          </a:stretch>
        </p:blipFill>
        <p:spPr>
          <a:xfrm flipH="1">
            <a:off x="8383111" y="1411107"/>
            <a:ext cx="3754304" cy="4025593"/>
          </a:xfrm>
          <a:prstGeom prst="rect">
            <a:avLst/>
          </a:prstGeom>
        </p:spPr>
      </p:pic>
      <p:grpSp>
        <p:nvGrpSpPr>
          <p:cNvPr id="10" name="组合 9"/>
          <p:cNvGrpSpPr/>
          <p:nvPr/>
        </p:nvGrpSpPr>
        <p:grpSpPr>
          <a:xfrm>
            <a:off x="548505" y="904788"/>
            <a:ext cx="3082335" cy="517274"/>
            <a:chOff x="1396240" y="2304668"/>
            <a:chExt cx="2107000" cy="480002"/>
          </a:xfrm>
        </p:grpSpPr>
        <p:sp>
          <p:nvSpPr>
            <p:cNvPr id="11" name="矩形: 圆角 10"/>
            <p:cNvSpPr/>
            <p:nvPr>
              <p:custDataLst>
                <p:tags r:id="rId25"/>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26"/>
              </p:custDataLst>
            </p:nvPr>
          </p:nvSpPr>
          <p:spPr>
            <a:xfrm>
              <a:off x="1433295" y="2360437"/>
              <a:ext cx="2069945" cy="341762"/>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无向图和有向图</a:t>
              </a:r>
            </a:p>
          </p:txBody>
        </p:sp>
      </p:grpSp>
      <p:sp>
        <p:nvSpPr>
          <p:cNvPr id="8" name="文本框 7"/>
          <p:cNvSpPr txBox="1"/>
          <p:nvPr/>
        </p:nvSpPr>
        <p:spPr>
          <a:xfrm>
            <a:off x="1089761" y="149579"/>
            <a:ext cx="2813591" cy="461665"/>
          </a:xfrm>
          <a:prstGeom prst="rect">
            <a:avLst/>
          </a:prstGeom>
          <a:noFill/>
        </p:spPr>
        <p:txBody>
          <a:bodyPr wrap="none" rtlCol="0" anchor="ctr">
            <a:spAutoFit/>
          </a:bodyPr>
          <a:lstStyle/>
          <a:p>
            <a:r>
              <a:rPr lang="en-US" altLang="zh-CN" sz="2400" dirty="0" smtClean="0">
                <a:solidFill>
                  <a:schemeClr val="accent1"/>
                </a:solidFill>
                <a:latin typeface="微软雅黑" panose="020B0503020204020204" pitchFamily="34" charset="-122"/>
                <a:ea typeface="微软雅黑" panose="020B0503020204020204" pitchFamily="34" charset="-122"/>
                <a:cs typeface="Arial" panose="020B0604020202020204"/>
              </a:rPr>
              <a:t>7.1.1 </a:t>
            </a:r>
            <a:r>
              <a:rPr lang="zh-CN" altLang="en-US" sz="2400" dirty="0" smtClean="0">
                <a:solidFill>
                  <a:schemeClr val="accent1"/>
                </a:solidFill>
                <a:latin typeface="微软雅黑" panose="020B0503020204020204" pitchFamily="34" charset="-122"/>
                <a:ea typeface="微软雅黑" panose="020B0503020204020204" pitchFamily="34" charset="-122"/>
                <a:cs typeface="Arial" panose="020B0604020202020204"/>
              </a:rPr>
              <a:t>图的基本概念</a:t>
            </a:r>
          </a:p>
        </p:txBody>
      </p:sp>
      <p:grpSp>
        <p:nvGrpSpPr>
          <p:cNvPr id="13" name="组合 12"/>
          <p:cNvGrpSpPr/>
          <p:nvPr/>
        </p:nvGrpSpPr>
        <p:grpSpPr>
          <a:xfrm>
            <a:off x="2601052" y="4911969"/>
            <a:ext cx="4913440" cy="1770930"/>
            <a:chOff x="2214546" y="4222346"/>
            <a:chExt cx="4266515" cy="1778422"/>
          </a:xfrm>
        </p:grpSpPr>
        <p:sp>
          <p:nvSpPr>
            <p:cNvPr id="14" name="Line 27"/>
            <p:cNvSpPr>
              <a:spLocks noChangeShapeType="1"/>
            </p:cNvSpPr>
            <p:nvPr>
              <p:custDataLst>
                <p:tags r:id="rId1"/>
              </p:custDataLst>
            </p:nvPr>
          </p:nvSpPr>
          <p:spPr bwMode="auto">
            <a:xfrm>
              <a:off x="5626439" y="4401129"/>
              <a:ext cx="10353" cy="32651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Line 26"/>
            <p:cNvSpPr>
              <a:spLocks noChangeShapeType="1"/>
            </p:cNvSpPr>
            <p:nvPr>
              <p:custDataLst>
                <p:tags r:id="rId2"/>
              </p:custDataLst>
            </p:nvPr>
          </p:nvSpPr>
          <p:spPr bwMode="auto">
            <a:xfrm flipV="1">
              <a:off x="5641498" y="5015579"/>
              <a:ext cx="941" cy="29264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Freeform 25"/>
            <p:cNvSpPr/>
            <p:nvPr>
              <p:custDataLst>
                <p:tags r:id="rId3"/>
              </p:custDataLst>
            </p:nvPr>
          </p:nvSpPr>
          <p:spPr bwMode="auto">
            <a:xfrm>
              <a:off x="5774209" y="4891371"/>
              <a:ext cx="408486" cy="941"/>
            </a:xfrm>
            <a:custGeom>
              <a:avLst/>
              <a:gdLst/>
              <a:ahLst/>
              <a:cxnLst>
                <a:cxn ang="0">
                  <a:pos x="434" y="0"/>
                </a:cxn>
                <a:cxn ang="0">
                  <a:pos x="0" y="22"/>
                </a:cxn>
              </a:cxnLst>
              <a:rect l="0" t="0" r="r" b="b"/>
              <a:pathLst>
                <a:path w="434" h="22">
                  <a:moveTo>
                    <a:pt x="434" y="0"/>
                  </a:moveTo>
                  <a:lnTo>
                    <a:pt x="0" y="2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Line 24"/>
            <p:cNvSpPr>
              <a:spLocks noChangeShapeType="1"/>
            </p:cNvSpPr>
            <p:nvPr>
              <p:custDataLst>
                <p:tags r:id="rId4"/>
              </p:custDataLst>
            </p:nvPr>
          </p:nvSpPr>
          <p:spPr bwMode="auto">
            <a:xfrm>
              <a:off x="5153951" y="4894194"/>
              <a:ext cx="337895" cy="94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Freeform 23"/>
            <p:cNvSpPr/>
            <p:nvPr>
              <p:custDataLst>
                <p:tags r:id="rId5"/>
              </p:custDataLst>
            </p:nvPr>
          </p:nvSpPr>
          <p:spPr bwMode="auto">
            <a:xfrm>
              <a:off x="5079595" y="4978881"/>
              <a:ext cx="442370" cy="370740"/>
            </a:xfrm>
            <a:custGeom>
              <a:avLst/>
              <a:gdLst/>
              <a:ahLst/>
              <a:cxnLst>
                <a:cxn ang="0">
                  <a:pos x="0" y="0"/>
                </a:cxn>
                <a:cxn ang="0">
                  <a:pos x="470" y="394"/>
                </a:cxn>
              </a:cxnLst>
              <a:rect l="0" t="0" r="r" b="b"/>
              <a:pathLst>
                <a:path w="470" h="394">
                  <a:moveTo>
                    <a:pt x="0" y="0"/>
                  </a:moveTo>
                  <a:lnTo>
                    <a:pt x="470" y="394"/>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Freeform 22"/>
            <p:cNvSpPr/>
            <p:nvPr>
              <p:custDataLst>
                <p:tags r:id="rId6"/>
              </p:custDataLst>
            </p:nvPr>
          </p:nvSpPr>
          <p:spPr bwMode="auto">
            <a:xfrm>
              <a:off x="5742208" y="4979822"/>
              <a:ext cx="501666" cy="378268"/>
            </a:xfrm>
            <a:custGeom>
              <a:avLst/>
              <a:gdLst/>
              <a:ahLst/>
              <a:cxnLst>
                <a:cxn ang="0">
                  <a:pos x="0" y="402"/>
                </a:cxn>
                <a:cxn ang="0">
                  <a:pos x="533" y="0"/>
                </a:cxn>
              </a:cxnLst>
              <a:rect l="0" t="0" r="r" b="b"/>
              <a:pathLst>
                <a:path w="533" h="402">
                  <a:moveTo>
                    <a:pt x="0" y="402"/>
                  </a:moveTo>
                  <a:lnTo>
                    <a:pt x="53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0" name="Freeform 21"/>
            <p:cNvSpPr/>
            <p:nvPr>
              <p:custDataLst>
                <p:tags r:id="rId7"/>
              </p:custDataLst>
            </p:nvPr>
          </p:nvSpPr>
          <p:spPr bwMode="auto">
            <a:xfrm>
              <a:off x="5782680" y="4417125"/>
              <a:ext cx="437663" cy="332160"/>
            </a:xfrm>
            <a:custGeom>
              <a:avLst/>
              <a:gdLst/>
              <a:ahLst/>
              <a:cxnLst>
                <a:cxn ang="0">
                  <a:pos x="465" y="353"/>
                </a:cxn>
                <a:cxn ang="0">
                  <a:pos x="0" y="0"/>
                </a:cxn>
              </a:cxnLst>
              <a:rect l="0" t="0" r="r" b="b"/>
              <a:pathLst>
                <a:path w="465" h="353">
                  <a:moveTo>
                    <a:pt x="465" y="353"/>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Freeform 20"/>
            <p:cNvSpPr/>
            <p:nvPr>
              <p:custDataLst>
                <p:tags r:id="rId8"/>
              </p:custDataLst>
            </p:nvPr>
          </p:nvSpPr>
          <p:spPr bwMode="auto">
            <a:xfrm>
              <a:off x="2457379" y="4989232"/>
              <a:ext cx="466841" cy="388618"/>
            </a:xfrm>
            <a:custGeom>
              <a:avLst/>
              <a:gdLst/>
              <a:ahLst/>
              <a:cxnLst>
                <a:cxn ang="0">
                  <a:pos x="0" y="0"/>
                </a:cxn>
                <a:cxn ang="0">
                  <a:pos x="495" y="412"/>
                </a:cxn>
              </a:cxnLst>
              <a:rect l="0" t="0" r="r" b="b"/>
              <a:pathLst>
                <a:path w="495" h="412">
                  <a:moveTo>
                    <a:pt x="0" y="0"/>
                  </a:moveTo>
                  <a:lnTo>
                    <a:pt x="495" y="41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Freeform 19"/>
            <p:cNvSpPr/>
            <p:nvPr>
              <p:custDataLst>
                <p:tags r:id="rId9"/>
              </p:custDataLst>
            </p:nvPr>
          </p:nvSpPr>
          <p:spPr bwMode="auto">
            <a:xfrm>
              <a:off x="3164229" y="4976058"/>
              <a:ext cx="451782" cy="402733"/>
            </a:xfrm>
            <a:custGeom>
              <a:avLst/>
              <a:gdLst/>
              <a:ahLst/>
              <a:cxnLst>
                <a:cxn ang="0">
                  <a:pos x="0" y="428"/>
                </a:cxn>
                <a:cxn ang="0">
                  <a:pos x="480" y="0"/>
                </a:cxn>
              </a:cxnLst>
              <a:rect l="0" t="0" r="r" b="b"/>
              <a:pathLst>
                <a:path w="480" h="428">
                  <a:moveTo>
                    <a:pt x="0" y="428"/>
                  </a:moveTo>
                  <a:lnTo>
                    <a:pt x="480" y="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3" name="Freeform 18"/>
            <p:cNvSpPr/>
            <p:nvPr>
              <p:custDataLst>
                <p:tags r:id="rId10"/>
              </p:custDataLst>
            </p:nvPr>
          </p:nvSpPr>
          <p:spPr bwMode="auto">
            <a:xfrm>
              <a:off x="3156699" y="4428417"/>
              <a:ext cx="486606" cy="366976"/>
            </a:xfrm>
            <a:custGeom>
              <a:avLst/>
              <a:gdLst/>
              <a:ahLst/>
              <a:cxnLst>
                <a:cxn ang="0">
                  <a:pos x="0" y="0"/>
                </a:cxn>
                <a:cxn ang="0">
                  <a:pos x="517" y="390"/>
                </a:cxn>
              </a:cxnLst>
              <a:rect l="0" t="0" r="r" b="b"/>
              <a:pathLst>
                <a:path w="517" h="390">
                  <a:moveTo>
                    <a:pt x="0" y="0"/>
                  </a:moveTo>
                  <a:lnTo>
                    <a:pt x="517" y="39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4" name="Freeform 17"/>
            <p:cNvSpPr/>
            <p:nvPr>
              <p:custDataLst>
                <p:tags r:id="rId11"/>
              </p:custDataLst>
            </p:nvPr>
          </p:nvSpPr>
          <p:spPr bwMode="auto">
            <a:xfrm>
              <a:off x="2415024" y="4431240"/>
              <a:ext cx="529902" cy="409319"/>
            </a:xfrm>
            <a:custGeom>
              <a:avLst/>
              <a:gdLst/>
              <a:ahLst/>
              <a:cxnLst>
                <a:cxn ang="0">
                  <a:pos x="562" y="0"/>
                </a:cxn>
                <a:cxn ang="0">
                  <a:pos x="0" y="435"/>
                </a:cxn>
              </a:cxnLst>
              <a:rect l="0" t="0" r="r" b="b"/>
              <a:pathLst>
                <a:path w="562" h="435">
                  <a:moveTo>
                    <a:pt x="562" y="0"/>
                  </a:moveTo>
                  <a:lnTo>
                    <a:pt x="0" y="43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Line 16"/>
            <p:cNvSpPr>
              <a:spLocks noChangeShapeType="1"/>
            </p:cNvSpPr>
            <p:nvPr>
              <p:custDataLst>
                <p:tags r:id="rId12"/>
              </p:custDataLst>
            </p:nvPr>
          </p:nvSpPr>
          <p:spPr bwMode="auto">
            <a:xfrm>
              <a:off x="2391494" y="4882903"/>
              <a:ext cx="1355345" cy="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6" name="Line 15"/>
            <p:cNvSpPr>
              <a:spLocks noChangeShapeType="1"/>
            </p:cNvSpPr>
            <p:nvPr>
              <p:custDataLst>
                <p:tags r:id="rId13"/>
              </p:custDataLst>
            </p:nvPr>
          </p:nvSpPr>
          <p:spPr bwMode="auto">
            <a:xfrm>
              <a:off x="3035283" y="4532864"/>
              <a:ext cx="941" cy="8807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27" name="Oval 14"/>
            <p:cNvSpPr>
              <a:spLocks noChangeArrowheads="1"/>
            </p:cNvSpPr>
            <p:nvPr>
              <p:custDataLst>
                <p:tags r:id="rId14"/>
              </p:custDataLst>
            </p:nvPr>
          </p:nvSpPr>
          <p:spPr bwMode="auto">
            <a:xfrm>
              <a:off x="2899748" y="4242106"/>
              <a:ext cx="265422"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 name="Oval 13"/>
            <p:cNvSpPr>
              <a:spLocks noChangeArrowheads="1"/>
            </p:cNvSpPr>
            <p:nvPr>
              <p:custDataLst>
                <p:tags r:id="rId15"/>
              </p:custDataLst>
            </p:nvPr>
          </p:nvSpPr>
          <p:spPr bwMode="auto">
            <a:xfrm>
              <a:off x="2899748" y="4736112"/>
              <a:ext cx="265422"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9" name="Oval 12"/>
            <p:cNvSpPr>
              <a:spLocks noChangeArrowheads="1"/>
            </p:cNvSpPr>
            <p:nvPr>
              <p:custDataLst>
                <p:tags r:id="rId16"/>
              </p:custDataLst>
            </p:nvPr>
          </p:nvSpPr>
          <p:spPr bwMode="auto">
            <a:xfrm>
              <a:off x="3577421" y="4736112"/>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0" name="Oval 11"/>
            <p:cNvSpPr>
              <a:spLocks noChangeArrowheads="1"/>
            </p:cNvSpPr>
            <p:nvPr>
              <p:custDataLst>
                <p:tags r:id="rId17"/>
              </p:custDataLst>
            </p:nvPr>
          </p:nvSpPr>
          <p:spPr bwMode="auto">
            <a:xfrm>
              <a:off x="2222076" y="4736112"/>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1" name="Oval 10"/>
            <p:cNvSpPr>
              <a:spLocks noChangeArrowheads="1"/>
            </p:cNvSpPr>
            <p:nvPr>
              <p:custDataLst>
                <p:tags r:id="rId18"/>
              </p:custDataLst>
            </p:nvPr>
          </p:nvSpPr>
          <p:spPr bwMode="auto">
            <a:xfrm>
              <a:off x="2898807" y="5280930"/>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2" name="Freeform 9"/>
            <p:cNvSpPr/>
            <p:nvPr>
              <p:custDataLst>
                <p:tags r:id="rId19"/>
              </p:custDataLst>
            </p:nvPr>
          </p:nvSpPr>
          <p:spPr bwMode="auto">
            <a:xfrm>
              <a:off x="5078654" y="4431240"/>
              <a:ext cx="458370" cy="348157"/>
            </a:xfrm>
            <a:custGeom>
              <a:avLst/>
              <a:gdLst/>
              <a:ahLst/>
              <a:cxnLst>
                <a:cxn ang="0">
                  <a:pos x="487" y="0"/>
                </a:cxn>
                <a:cxn ang="0">
                  <a:pos x="0" y="369"/>
                </a:cxn>
              </a:cxnLst>
              <a:rect l="0" t="0" r="r" b="b"/>
              <a:pathLst>
                <a:path w="487" h="369">
                  <a:moveTo>
                    <a:pt x="487" y="0"/>
                  </a:moveTo>
                  <a:lnTo>
                    <a:pt x="0" y="36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楷体" panose="02010609060101010101" pitchFamily="49" charset="-122"/>
                <a:ea typeface="楷体" panose="02010609060101010101" pitchFamily="49" charset="-122"/>
                <a:cs typeface="Consolas" panose="020B0609020204030204" pitchFamily="49" charset="0"/>
              </a:endParaRPr>
            </a:p>
          </p:txBody>
        </p:sp>
        <p:sp>
          <p:nvSpPr>
            <p:cNvPr id="33" name="Oval 8"/>
            <p:cNvSpPr>
              <a:spLocks noChangeArrowheads="1"/>
            </p:cNvSpPr>
            <p:nvPr>
              <p:custDataLst>
                <p:tags r:id="rId20"/>
              </p:custDataLst>
            </p:nvPr>
          </p:nvSpPr>
          <p:spPr bwMode="auto">
            <a:xfrm>
              <a:off x="5505964" y="4222346"/>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4" name="Oval 7"/>
            <p:cNvSpPr>
              <a:spLocks noChangeArrowheads="1"/>
            </p:cNvSpPr>
            <p:nvPr>
              <p:custDataLst>
                <p:tags r:id="rId21"/>
              </p:custDataLst>
            </p:nvPr>
          </p:nvSpPr>
          <p:spPr bwMode="auto">
            <a:xfrm>
              <a:off x="5505964" y="4734230"/>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5" name="Oval 6"/>
            <p:cNvSpPr>
              <a:spLocks noChangeArrowheads="1"/>
            </p:cNvSpPr>
            <p:nvPr>
              <p:custDataLst>
                <p:tags r:id="rId22"/>
              </p:custDataLst>
            </p:nvPr>
          </p:nvSpPr>
          <p:spPr bwMode="auto">
            <a:xfrm>
              <a:off x="6184577" y="4734230"/>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6" name="Oval 5"/>
            <p:cNvSpPr>
              <a:spLocks noChangeArrowheads="1"/>
            </p:cNvSpPr>
            <p:nvPr>
              <p:custDataLst>
                <p:tags r:id="rId23"/>
              </p:custDataLst>
            </p:nvPr>
          </p:nvSpPr>
          <p:spPr bwMode="auto">
            <a:xfrm>
              <a:off x="4862175" y="4734230"/>
              <a:ext cx="266363"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7" name="Oval 4"/>
            <p:cNvSpPr>
              <a:spLocks noChangeArrowheads="1"/>
            </p:cNvSpPr>
            <p:nvPr>
              <p:custDataLst>
                <p:tags r:id="rId24"/>
              </p:custDataLst>
            </p:nvPr>
          </p:nvSpPr>
          <p:spPr bwMode="auto">
            <a:xfrm>
              <a:off x="5505023" y="5279048"/>
              <a:ext cx="267304" cy="29358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8" name="Text Box 3"/>
            <p:cNvSpPr txBox="1">
              <a:spLocks noChangeArrowheads="1"/>
            </p:cNvSpPr>
            <p:nvPr/>
          </p:nvSpPr>
          <p:spPr bwMode="auto">
            <a:xfrm>
              <a:off x="2214546" y="5707187"/>
              <a:ext cx="1714512" cy="293581"/>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）一个无向图</a:t>
              </a:r>
            </a:p>
          </p:txBody>
        </p:sp>
        <p:sp>
          <p:nvSpPr>
            <p:cNvPr id="39" name="Text Box 2"/>
            <p:cNvSpPr txBox="1">
              <a:spLocks noChangeArrowheads="1"/>
            </p:cNvSpPr>
            <p:nvPr/>
          </p:nvSpPr>
          <p:spPr bwMode="auto">
            <a:xfrm>
              <a:off x="4929190" y="5707187"/>
              <a:ext cx="1551871" cy="293581"/>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）一个有向图</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000"/>
                                        <p:tgtEl>
                                          <p:spTgt spid="5"/>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6"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pic>
        <p:nvPicPr>
          <p:cNvPr id="7" name="图片 6"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8577"/>
            <a:ext cx="3367088" cy="4648200"/>
          </a:xfrm>
          <a:prstGeom prst="rect">
            <a:avLst/>
          </a:prstGeom>
        </p:spPr>
      </p:pic>
      <p:sp>
        <p:nvSpPr>
          <p:cNvPr id="3" name="TextBox 2"/>
          <p:cNvSpPr txBox="1"/>
          <p:nvPr>
            <p:custDataLst>
              <p:tags r:id="rId1"/>
            </p:custDataLst>
          </p:nvPr>
        </p:nvSpPr>
        <p:spPr>
          <a:xfrm>
            <a:off x="3180608" y="2210900"/>
            <a:ext cx="8682297" cy="336857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def FindaPath1(G,u,v):             	 #</a:t>
            </a:r>
            <a:r>
              <a:rPr lang="zh-CN" altLang="en-US">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1</a:t>
            </a:r>
            <a:r>
              <a:rPr lang="zh-CN" altLang="en-US">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求</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的一条简单路径</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path=[-1]*MAXV</a:t>
            </a:r>
            <a:endParaRPr lang="zh-CN"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d=-1					 #path[0..d]</a:t>
            </a:r>
            <a:r>
              <a:rPr lang="zh-CN" altLang="zh-CN">
                <a:solidFill>
                  <a:srgbClr val="000000"/>
                </a:solidFill>
                <a:latin typeface="微软雅黑" panose="020B0503020204020204" pitchFamily="34" charset="-122"/>
                <a:ea typeface="微软雅黑" panose="020B0503020204020204" pitchFamily="34" charset="-122"/>
              </a:rPr>
              <a:t>存放一条路径</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for i in range(G.n): visited[i]=0  #visited</a:t>
            </a:r>
            <a:r>
              <a:rPr lang="zh-CN" altLang="en-US">
                <a:solidFill>
                  <a:srgbClr val="000000"/>
                </a:solidFill>
                <a:latin typeface="微软雅黑" panose="020B0503020204020204" pitchFamily="34" charset="-122"/>
                <a:ea typeface="微软雅黑" panose="020B0503020204020204" pitchFamily="34" charset="-122"/>
              </a:rPr>
              <a:t>数组</a:t>
            </a:r>
            <a:r>
              <a:rPr lang="zh-CN" altLang="zh-CN">
                <a:solidFill>
                  <a:srgbClr val="000000"/>
                </a:solidFill>
                <a:latin typeface="微软雅黑" panose="020B0503020204020204" pitchFamily="34" charset="-122"/>
                <a:ea typeface="微软雅黑" panose="020B0503020204020204" pitchFamily="34" charset="-122"/>
              </a:rPr>
              <a:t>初始化</a:t>
            </a:r>
          </a:p>
          <a:p>
            <a:pPr>
              <a:lnSpc>
                <a:spcPct val="200000"/>
              </a:lnSpc>
            </a:pPr>
            <a:r>
              <a:rPr lang="en-US" altLang="zh-CN">
                <a:solidFill>
                  <a:srgbClr val="000000"/>
                </a:solidFill>
                <a:latin typeface="微软雅黑" panose="020B0503020204020204" pitchFamily="34" charset="-122"/>
                <a:ea typeface="微软雅黑" panose="020B0503020204020204" pitchFamily="34" charset="-122"/>
              </a:rPr>
              <a:t>  FindaPath11(G,u,v,path,d)</a:t>
            </a:r>
          </a:p>
        </p:txBody>
      </p:sp>
    </p:spTree>
    <p:extLst>
      <p:ext uri="{BB962C8B-B14F-4D97-AF65-F5344CB8AC3E}">
        <p14:creationId xmlns:p14="http://schemas.microsoft.com/office/powerpoint/2010/main" val="1506830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459744" y="1561946"/>
            <a:ext cx="9272512" cy="472279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2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def FindaPath11(G,u,v,path,d):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Findapath1</a:t>
            </a:r>
            <a:r>
              <a:rPr lang="zh-CN" altLang="zh-CN">
                <a:solidFill>
                  <a:srgbClr val="000000"/>
                </a:solidFill>
                <a:latin typeface="微软雅黑" panose="020B0503020204020204" pitchFamily="34" charset="-122"/>
                <a:ea typeface="微软雅黑" panose="020B0503020204020204" pitchFamily="34" charset="-122"/>
              </a:rPr>
              <a:t>调用</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visited[u]=1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d+=1; path[d]=u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加入到路径中</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u==v:				     #</a:t>
            </a:r>
            <a:r>
              <a:rPr lang="zh-CN" altLang="zh-CN">
                <a:solidFill>
                  <a:srgbClr val="000000"/>
                </a:solidFill>
                <a:latin typeface="微软雅黑" panose="020B0503020204020204" pitchFamily="34" charset="-122"/>
                <a:ea typeface="微软雅黑" panose="020B0503020204020204" pitchFamily="34" charset="-122"/>
              </a:rPr>
              <a:t>找到一条路径后输出并返回</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for i in range(d+1):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print(path[i],end=' ')</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print()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return</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visited[w]==0:		     #w</a:t>
            </a:r>
            <a:r>
              <a:rPr lang="zh-CN" altLang="zh-CN">
                <a:solidFill>
                  <a:srgbClr val="000000"/>
                </a:solidFill>
                <a:latin typeface="微软雅黑" panose="020B0503020204020204" pitchFamily="34" charset="-122"/>
                <a:ea typeface="微软雅黑" panose="020B0503020204020204" pitchFamily="34" charset="-122"/>
              </a:rPr>
              <a:t>没有访问过</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FindaPath11(G,w,v,path,d);	     #</a:t>
            </a:r>
            <a:r>
              <a:rPr lang="zh-CN" altLang="zh-CN">
                <a:solidFill>
                  <a:srgbClr val="000000"/>
                </a:solidFill>
                <a:latin typeface="微软雅黑" panose="020B0503020204020204" pitchFamily="34" charset="-122"/>
                <a:ea typeface="微软雅黑" panose="020B0503020204020204" pitchFamily="34" charset="-122"/>
              </a:rPr>
              <a:t>递归调用</a:t>
            </a:r>
          </a:p>
        </p:txBody>
      </p:sp>
      <p:sp>
        <p:nvSpPr>
          <p:cNvPr id="4" name="文本框 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6"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spTree>
    <p:extLst>
      <p:ext uri="{BB962C8B-B14F-4D97-AF65-F5344CB8AC3E}">
        <p14:creationId xmlns:p14="http://schemas.microsoft.com/office/powerpoint/2010/main" val="478769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004840" y="4517759"/>
            <a:ext cx="3143272" cy="422405"/>
          </a:xfrm>
          <a:prstGeom prst="rect">
            <a:avLst/>
          </a:prstGeom>
          <a:solidFill>
            <a:schemeClr val="lt1"/>
          </a:solidFill>
          <a:ln>
            <a:noFill/>
          </a:ln>
        </p:spPr>
        <p:style>
          <a:lnRef idx="2">
            <a:schemeClr val="accent2"/>
          </a:lnRef>
          <a:fillRef idx="1">
            <a:schemeClr val="lt1"/>
          </a:fillRef>
          <a:effectRef idx="0">
            <a:schemeClr val="accent2"/>
          </a:effectRef>
          <a:fontRef idx="minor">
            <a:schemeClr val="dk1"/>
          </a:fontRef>
        </p:style>
        <p:txBody>
          <a:bodyPr wrap="square" lIns="252000" tIns="72000" bIns="72000" rtlCol="0">
            <a:spAutoFit/>
          </a:bodyPr>
          <a:lstStyle/>
          <a:p>
            <a:pPr algn="l">
              <a:lnSpc>
                <a:spcPct val="100000"/>
              </a:lnSpc>
            </a:pP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路径</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0 3 4</a:t>
            </a:r>
          </a:p>
        </p:txBody>
      </p:sp>
      <p:grpSp>
        <p:nvGrpSpPr>
          <p:cNvPr id="2" name="组合 4"/>
          <p:cNvGrpSpPr/>
          <p:nvPr/>
        </p:nvGrpSpPr>
        <p:grpSpPr>
          <a:xfrm>
            <a:off x="2290601" y="2017423"/>
            <a:ext cx="2236087" cy="1340140"/>
            <a:chOff x="3008952" y="2151707"/>
            <a:chExt cx="2236087" cy="1340140"/>
          </a:xfrm>
        </p:grpSpPr>
        <p:sp>
          <p:nvSpPr>
            <p:cNvPr id="6" name="Oval 16"/>
            <p:cNvSpPr>
              <a:spLocks noChangeArrowheads="1"/>
            </p:cNvSpPr>
            <p:nvPr>
              <p:custDataLst>
                <p:tags r:id="rId3"/>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 name="Oval 15"/>
            <p:cNvSpPr>
              <a:spLocks noChangeArrowheads="1"/>
            </p:cNvSpPr>
            <p:nvPr>
              <p:custDataLst>
                <p:tags r:id="rId4"/>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8" name="Oval 14"/>
            <p:cNvSpPr>
              <a:spLocks noChangeArrowheads="1"/>
            </p:cNvSpPr>
            <p:nvPr>
              <p:custDataLst>
                <p:tags r:id="rId5"/>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 name="Oval 13"/>
            <p:cNvSpPr>
              <a:spLocks noChangeArrowheads="1"/>
            </p:cNvSpPr>
            <p:nvPr>
              <p:custDataLst>
                <p:tags r:id="rId6"/>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 name="Oval 12"/>
            <p:cNvSpPr>
              <a:spLocks noChangeArrowheads="1"/>
            </p:cNvSpPr>
            <p:nvPr>
              <p:custDataLst>
                <p:tags r:id="rId7"/>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1" name="Oval 11"/>
            <p:cNvSpPr>
              <a:spLocks noChangeArrowheads="1"/>
            </p:cNvSpPr>
            <p:nvPr>
              <p:custDataLst>
                <p:tags r:id="rId8"/>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2" name="Freeform 10"/>
            <p:cNvSpPr/>
            <p:nvPr>
              <p:custDataLst>
                <p:tags r:id="rId9"/>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10"/>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11"/>
              </p:custDataLst>
            </p:nvPr>
          </p:nvSpPr>
          <p:spPr bwMode="auto">
            <a:xfrm>
              <a:off x="3163535" y="2486742"/>
              <a:ext cx="1073" cy="670070"/>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12"/>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13"/>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14"/>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15"/>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16"/>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1" name="下箭头 20"/>
          <p:cNvSpPr/>
          <p:nvPr>
            <p:custDataLst>
              <p:tags r:id="rId2"/>
            </p:custDataLst>
          </p:nvPr>
        </p:nvSpPr>
        <p:spPr>
          <a:xfrm>
            <a:off x="3219287" y="3660497"/>
            <a:ext cx="285752" cy="78581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22" name="TextBox 21"/>
          <p:cNvSpPr txBox="1"/>
          <p:nvPr/>
        </p:nvSpPr>
        <p:spPr>
          <a:xfrm>
            <a:off x="3505045" y="3803374"/>
            <a:ext cx="2357455"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FindaPath1(G,0,4)</a:t>
            </a:r>
          </a:p>
        </p:txBody>
      </p:sp>
      <p:pic>
        <p:nvPicPr>
          <p:cNvPr id="5" name="图片 4" descr="卡通人物&#10;&#10;描述已自动生成"/>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92110" y="1683547"/>
            <a:ext cx="3500439" cy="3490913"/>
          </a:xfrm>
          <a:prstGeom prst="rect">
            <a:avLst/>
          </a:prstGeom>
        </p:spPr>
      </p:pic>
      <p:sp>
        <p:nvSpPr>
          <p:cNvPr id="24" name="文本框 2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5"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spTree>
    <p:extLst>
      <p:ext uri="{BB962C8B-B14F-4D97-AF65-F5344CB8AC3E}">
        <p14:creationId xmlns:p14="http://schemas.microsoft.com/office/powerpoint/2010/main" val="3745750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1" grpId="0" bldLvl="0" animBg="1"/>
      <p:bldP spid="22" grpId="0"/>
      <p:bldP spid="24" grpId="0"/>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9"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grpSp>
        <p:nvGrpSpPr>
          <p:cNvPr id="10" name="组合 9"/>
          <p:cNvGrpSpPr/>
          <p:nvPr/>
        </p:nvGrpSpPr>
        <p:grpSpPr>
          <a:xfrm>
            <a:off x="1264275" y="1421535"/>
            <a:ext cx="975967" cy="517274"/>
            <a:chOff x="1396240" y="2304668"/>
            <a:chExt cx="1890287" cy="480002"/>
          </a:xfrm>
        </p:grpSpPr>
        <p:sp>
          <p:nvSpPr>
            <p:cNvPr id="11" name="矩形: 圆角 10"/>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2" name="文本框 11"/>
            <p:cNvSpPr txBox="1"/>
            <p:nvPr>
              <p:custDataLst>
                <p:tags r:id="rId3"/>
              </p:custDataLst>
            </p:nvPr>
          </p:nvSpPr>
          <p:spPr>
            <a:xfrm>
              <a:off x="1433296" y="2360437"/>
              <a:ext cx="1853231" cy="370046"/>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重点</a:t>
              </a:r>
            </a:p>
          </p:txBody>
        </p:sp>
      </p:grpSp>
      <p:grpSp>
        <p:nvGrpSpPr>
          <p:cNvPr id="13" name="组合 12"/>
          <p:cNvGrpSpPr/>
          <p:nvPr/>
        </p:nvGrpSpPr>
        <p:grpSpPr>
          <a:xfrm>
            <a:off x="472835" y="2286576"/>
            <a:ext cx="11246332" cy="4102828"/>
            <a:chOff x="1113577" y="2755172"/>
            <a:chExt cx="11246332" cy="4102828"/>
          </a:xfrm>
        </p:grpSpPr>
        <p:pic>
          <p:nvPicPr>
            <p:cNvPr id="14" name="图片 13" descr="图片包含 白板&#10;&#10;描述已自动生成"/>
            <p:cNvPicPr>
              <a:picLocks noChangeAspect="1"/>
            </p:cNvPicPr>
            <p:nvPr/>
          </p:nvPicPr>
          <p:blipFill rotWithShape="1">
            <a:blip r:embed="rId5">
              <a:extLst>
                <a:ext uri="{28A0092B-C50C-407E-A947-70E740481C1C}">
                  <a14:useLocalDpi xmlns:a14="http://schemas.microsoft.com/office/drawing/2010/main" val="0"/>
                </a:ext>
              </a:extLst>
            </a:blip>
            <a:srcRect t="21254" r="57008"/>
            <a:stretch>
              <a:fillRect/>
            </a:stretch>
          </p:blipFill>
          <p:spPr>
            <a:xfrm>
              <a:off x="1113577" y="2755172"/>
              <a:ext cx="2315690" cy="4102828"/>
            </a:xfrm>
            <a:prstGeom prst="rect">
              <a:avLst/>
            </a:prstGeom>
          </p:spPr>
        </p:pic>
        <p:sp>
          <p:nvSpPr>
            <p:cNvPr id="15" name="TextBox 29"/>
            <p:cNvSpPr txBox="1"/>
            <p:nvPr>
              <p:custDataLst>
                <p:tags r:id="rId1"/>
              </p:custDataLst>
            </p:nvPr>
          </p:nvSpPr>
          <p:spPr>
            <a:xfrm>
              <a:off x="3306673" y="3007126"/>
              <a:ext cx="9053236" cy="2141713"/>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上述算法中是将</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作为一个长度为</a:t>
              </a:r>
              <a:r>
                <a:rPr lang="en-US" altLang="zh-CN">
                  <a:solidFill>
                    <a:srgbClr val="000000"/>
                  </a:solidFill>
                  <a:latin typeface="微软雅黑" panose="020B0503020204020204" pitchFamily="34" charset="-122"/>
                  <a:ea typeface="微软雅黑" panose="020B0503020204020204" pitchFamily="34" charset="-122"/>
                </a:rPr>
                <a:t>MAXV</a:t>
              </a:r>
              <a:r>
                <a:rPr lang="zh-CN" altLang="zh-CN">
                  <a:solidFill>
                    <a:srgbClr val="000000"/>
                  </a:solidFill>
                  <a:latin typeface="微软雅黑" panose="020B0503020204020204" pitchFamily="34" charset="-122"/>
                  <a:ea typeface="微软雅黑" panose="020B0503020204020204" pitchFamily="34" charset="-122"/>
                </a:rPr>
                <a:t>的数组，通过</a:t>
              </a:r>
              <a:r>
                <a:rPr lang="en-US" altLang="zh-CN">
                  <a:solidFill>
                    <a:srgbClr val="000000"/>
                  </a:solidFill>
                  <a:latin typeface="微软雅黑" panose="020B0503020204020204" pitchFamily="34" charset="-122"/>
                  <a:ea typeface="微软雅黑" panose="020B0503020204020204" pitchFamily="34" charset="-122"/>
                </a:rPr>
                <a:t>path[0..d]</a:t>
              </a:r>
              <a:r>
                <a:rPr lang="zh-CN" altLang="zh-CN">
                  <a:solidFill>
                    <a:srgbClr val="000000"/>
                  </a:solidFill>
                  <a:latin typeface="微软雅黑" panose="020B0503020204020204" pitchFamily="34" charset="-122"/>
                  <a:ea typeface="微软雅黑" panose="020B0503020204020204" pitchFamily="34" charset="-122"/>
                </a:rPr>
                <a:t>表示路径的（</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参数为</a:t>
              </a:r>
              <a:r>
                <a:rPr lang="en-US" altLang="zh-CN">
                  <a:solidFill>
                    <a:srgbClr val="000000"/>
                  </a:solidFill>
                  <a:latin typeface="微软雅黑" panose="020B0503020204020204" pitchFamily="34" charset="-122"/>
                  <a:ea typeface="微软雅黑" panose="020B0503020204020204" pitchFamily="34" charset="-122"/>
                </a:rPr>
                <a:t>int</a:t>
              </a:r>
              <a:r>
                <a:rPr lang="zh-CN" altLang="zh-CN">
                  <a:solidFill>
                    <a:srgbClr val="000000"/>
                  </a:solidFill>
                  <a:latin typeface="微软雅黑" panose="020B0503020204020204" pitchFamily="34" charset="-122"/>
                  <a:ea typeface="微软雅黑" panose="020B0503020204020204" pitchFamily="34" charset="-122"/>
                </a:rPr>
                <a:t>的不可变类型，具有自动回退功能）</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能不能直接用</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列表存放路径呢？</a:t>
              </a:r>
            </a:p>
          </p:txBody>
        </p:sp>
      </p:grpSp>
    </p:spTree>
    <p:extLst>
      <p:ext uri="{BB962C8B-B14F-4D97-AF65-F5344CB8AC3E}">
        <p14:creationId xmlns:p14="http://schemas.microsoft.com/office/powerpoint/2010/main" val="3051811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890989" y="1442565"/>
            <a:ext cx="9111307" cy="4907461"/>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FindaPath2(G,u,v):             	#</a:t>
            </a:r>
            <a:r>
              <a:rPr lang="zh-CN" altLang="en-US">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a:t>
            </a:r>
            <a:r>
              <a:rPr lang="zh-CN" altLang="en-US">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求</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的一条简单路径</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for i in range(G.n): visited[i]=0   	#</a:t>
            </a:r>
            <a:r>
              <a:rPr lang="zh-CN" altLang="zh-CN">
                <a:solidFill>
                  <a:srgbClr val="000000"/>
                </a:solidFill>
                <a:latin typeface="微软雅黑" panose="020B0503020204020204" pitchFamily="34" charset="-122"/>
                <a:ea typeface="微软雅黑" panose="020B0503020204020204" pitchFamily="34" charset="-122"/>
              </a:rPr>
              <a:t>初始化</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FindaPath21(G,u,v,path)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FindaPath21(G,u,v,path):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Findapath2</a:t>
            </a:r>
            <a:r>
              <a:rPr lang="zh-CN" altLang="zh-CN">
                <a:solidFill>
                  <a:srgbClr val="000000"/>
                </a:solidFill>
                <a:latin typeface="微软雅黑" panose="020B0503020204020204" pitchFamily="34" charset="-122"/>
                <a:ea typeface="微软雅黑" panose="020B0503020204020204" pitchFamily="34" charset="-122"/>
              </a:rPr>
              <a:t>调用</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visited[u]=1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path.append(u)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加入到路径中</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u==v:				#</a:t>
            </a:r>
            <a:r>
              <a:rPr lang="zh-CN" altLang="zh-CN">
                <a:solidFill>
                  <a:srgbClr val="000000"/>
                </a:solidFill>
                <a:latin typeface="微软雅黑" panose="020B0503020204020204" pitchFamily="34" charset="-122"/>
                <a:ea typeface="微软雅黑" panose="020B0503020204020204" pitchFamily="34" charset="-122"/>
              </a:rPr>
              <a:t>找到一条路径后输出并返回</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print(path)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visited[w]==0:			#w</a:t>
            </a:r>
            <a:r>
              <a:rPr lang="zh-CN" altLang="zh-CN">
                <a:solidFill>
                  <a:srgbClr val="000000"/>
                </a:solidFill>
                <a:latin typeface="微软雅黑" panose="020B0503020204020204" pitchFamily="34" charset="-122"/>
                <a:ea typeface="微软雅黑" panose="020B0503020204020204" pitchFamily="34" charset="-122"/>
              </a:rPr>
              <a:t>没有访问过</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FindaPath21(G,w,v,path);		#</a:t>
            </a:r>
            <a:r>
              <a:rPr lang="zh-CN" altLang="zh-CN">
                <a:solidFill>
                  <a:srgbClr val="000000"/>
                </a:solidFill>
                <a:latin typeface="微软雅黑" panose="020B0503020204020204" pitchFamily="34" charset="-122"/>
                <a:ea typeface="微软雅黑" panose="020B0503020204020204" pitchFamily="34" charset="-122"/>
              </a:rPr>
              <a:t>递归调用</a:t>
            </a:r>
          </a:p>
        </p:txBody>
      </p:sp>
      <p:sp>
        <p:nvSpPr>
          <p:cNvPr id="5" name="TextBox 4"/>
          <p:cNvSpPr txBox="1"/>
          <p:nvPr/>
        </p:nvSpPr>
        <p:spPr>
          <a:xfrm>
            <a:off x="952317" y="878403"/>
            <a:ext cx="2786083"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列表存放路径</a:t>
            </a:r>
          </a:p>
        </p:txBody>
      </p:sp>
      <p:sp>
        <p:nvSpPr>
          <p:cNvPr id="6" name="下箭头 5"/>
          <p:cNvSpPr/>
          <p:nvPr>
            <p:custDataLst>
              <p:tags r:id="rId2"/>
            </p:custDataLst>
          </p:nvPr>
        </p:nvSpPr>
        <p:spPr>
          <a:xfrm>
            <a:off x="4001257" y="986850"/>
            <a:ext cx="214315" cy="357190"/>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8" name="文本框 7"/>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Tree>
    <p:extLst>
      <p:ext uri="{BB962C8B-B14F-4D97-AF65-F5344CB8AC3E}">
        <p14:creationId xmlns:p14="http://schemas.microsoft.com/office/powerpoint/2010/main" val="1443417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bldLvl="0" animBg="1"/>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073371" y="4589196"/>
            <a:ext cx="3571900" cy="422405"/>
          </a:xfrm>
          <a:prstGeom prst="rect">
            <a:avLst/>
          </a:prstGeom>
          <a:solidFill>
            <a:schemeClr val="lt1"/>
          </a:solidFill>
          <a:ln>
            <a:noFill/>
          </a:ln>
        </p:spPr>
        <p:style>
          <a:lnRef idx="2">
            <a:schemeClr val="accent2"/>
          </a:lnRef>
          <a:fillRef idx="1">
            <a:schemeClr val="lt1"/>
          </a:fillRef>
          <a:effectRef idx="0">
            <a:schemeClr val="accent2"/>
          </a:effectRef>
          <a:fontRef idx="minor">
            <a:schemeClr val="dk1"/>
          </a:fontRef>
        </p:style>
        <p:txBody>
          <a:bodyPr wrap="square" lIns="252000" tIns="72000" bIns="72000" rtlCol="0">
            <a:spAutoFit/>
          </a:bodyPr>
          <a:lstStyle/>
          <a:p>
            <a:pPr algn="l">
              <a:lnSpc>
                <a:spcPct val="100000"/>
              </a:lnSpc>
            </a:pP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路径</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0 1 5 3 4</a:t>
            </a:r>
          </a:p>
        </p:txBody>
      </p:sp>
      <p:grpSp>
        <p:nvGrpSpPr>
          <p:cNvPr id="5" name="组合 4"/>
          <p:cNvGrpSpPr/>
          <p:nvPr/>
        </p:nvGrpSpPr>
        <p:grpSpPr>
          <a:xfrm>
            <a:off x="1787758" y="2088860"/>
            <a:ext cx="2236087" cy="1340140"/>
            <a:chOff x="3008952" y="2151707"/>
            <a:chExt cx="2236087" cy="1340140"/>
          </a:xfrm>
        </p:grpSpPr>
        <p:sp>
          <p:nvSpPr>
            <p:cNvPr id="6" name="Oval 16"/>
            <p:cNvSpPr>
              <a:spLocks noChangeArrowheads="1"/>
            </p:cNvSpPr>
            <p:nvPr>
              <p:custDataLst>
                <p:tags r:id="rId3"/>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 name="Oval 15"/>
            <p:cNvSpPr>
              <a:spLocks noChangeArrowheads="1"/>
            </p:cNvSpPr>
            <p:nvPr>
              <p:custDataLst>
                <p:tags r:id="rId4"/>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8" name="Oval 14"/>
            <p:cNvSpPr>
              <a:spLocks noChangeArrowheads="1"/>
            </p:cNvSpPr>
            <p:nvPr>
              <p:custDataLst>
                <p:tags r:id="rId5"/>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 name="Oval 13"/>
            <p:cNvSpPr>
              <a:spLocks noChangeArrowheads="1"/>
            </p:cNvSpPr>
            <p:nvPr>
              <p:custDataLst>
                <p:tags r:id="rId6"/>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 name="Oval 12"/>
            <p:cNvSpPr>
              <a:spLocks noChangeArrowheads="1"/>
            </p:cNvSpPr>
            <p:nvPr>
              <p:custDataLst>
                <p:tags r:id="rId7"/>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1" name="Oval 11"/>
            <p:cNvSpPr>
              <a:spLocks noChangeArrowheads="1"/>
            </p:cNvSpPr>
            <p:nvPr>
              <p:custDataLst>
                <p:tags r:id="rId8"/>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2" name="Freeform 10"/>
            <p:cNvSpPr/>
            <p:nvPr>
              <p:custDataLst>
                <p:tags r:id="rId9"/>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10"/>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11"/>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12"/>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13"/>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14"/>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15"/>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16"/>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accent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1" name="下箭头 20"/>
          <p:cNvSpPr/>
          <p:nvPr>
            <p:custDataLst>
              <p:tags r:id="rId2"/>
            </p:custDataLst>
          </p:nvPr>
        </p:nvSpPr>
        <p:spPr>
          <a:xfrm>
            <a:off x="2716443" y="3731934"/>
            <a:ext cx="285752" cy="78581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22" name="TextBox 21"/>
          <p:cNvSpPr txBox="1"/>
          <p:nvPr/>
        </p:nvSpPr>
        <p:spPr>
          <a:xfrm>
            <a:off x="3002202" y="3874816"/>
            <a:ext cx="2357455"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FindaPath2(G,0,4)</a:t>
            </a:r>
          </a:p>
        </p:txBody>
      </p:sp>
      <p:sp>
        <p:nvSpPr>
          <p:cNvPr id="23" name="TextBox 22"/>
          <p:cNvSpPr txBox="1"/>
          <p:nvPr/>
        </p:nvSpPr>
        <p:spPr>
          <a:xfrm>
            <a:off x="4788145" y="4374877"/>
            <a:ext cx="857256" cy="768350"/>
          </a:xfrm>
          <a:prstGeom prst="rect">
            <a:avLst/>
          </a:prstGeom>
          <a:noFill/>
        </p:spPr>
        <p:txBody>
          <a:bodyPr wrap="square" rtlCol="0">
            <a:spAutoFit/>
          </a:bodyPr>
          <a:lstStyle/>
          <a:p>
            <a:r>
              <a:rPr lang="en-US" altLang="zh-CN" sz="4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 name="文本框 24"/>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6"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pic>
        <p:nvPicPr>
          <p:cNvPr id="27" name="图片 26" descr="卡通人物&#10;&#10;描述已自动生成"/>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92110" y="1683547"/>
            <a:ext cx="3500439" cy="3490913"/>
          </a:xfrm>
          <a:prstGeom prst="rect">
            <a:avLst/>
          </a:prstGeom>
        </p:spPr>
      </p:pic>
    </p:spTree>
    <p:extLst>
      <p:ext uri="{BB962C8B-B14F-4D97-AF65-F5344CB8AC3E}">
        <p14:creationId xmlns:p14="http://schemas.microsoft.com/office/powerpoint/2010/main" val="3550494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26" presetClass="emph" presetSubtype="0" fill="hold" grpId="1" nodeType="afterEffect">
                                  <p:stCondLst>
                                    <p:cond delay="0"/>
                                  </p:stCondLst>
                                  <p:childTnLst>
                                    <p:animEffect transition="out" filter="fade">
                                      <p:cBhvr>
                                        <p:cTn id="35" dur="500" tmFilter="0, 0; .2, .5; .8, .5; 1, 0"/>
                                        <p:tgtEl>
                                          <p:spTgt spid="23"/>
                                        </p:tgtEl>
                                      </p:cBhvr>
                                    </p:animEffect>
                                    <p:animScale>
                                      <p:cBhvr>
                                        <p:cTn id="36"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1" grpId="0" bldLvl="0" animBg="1"/>
      <p:bldP spid="22" grpId="0"/>
      <p:bldP spid="23" grpId="0"/>
      <p:bldP spid="23" grpId="1"/>
      <p:bldP spid="25" grpId="0"/>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5885241" y="948061"/>
            <a:ext cx="6144471" cy="5296423"/>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zh-CN">
                <a:solidFill>
                  <a:srgbClr val="000000"/>
                </a:solidFill>
                <a:latin typeface="微软雅黑" panose="020B0503020204020204" pitchFamily="34" charset="-122"/>
                <a:ea typeface="微软雅黑" panose="020B0503020204020204" pitchFamily="34" charset="-122"/>
              </a:rPr>
              <a:t>因为</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列表是可变类型的参数，相当于全局变量，没有自动回退功能</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zh-CN">
                <a:solidFill>
                  <a:srgbClr val="000000"/>
                </a:solidFill>
                <a:latin typeface="微软雅黑" panose="020B0503020204020204" pitchFamily="34" charset="-122"/>
                <a:ea typeface="微软雅黑" panose="020B0503020204020204" pitchFamily="34" charset="-122"/>
              </a:rPr>
              <a:t>执行</a:t>
            </a:r>
            <a:r>
              <a:rPr lang="en-US" altLang="zh-CN">
                <a:solidFill>
                  <a:srgbClr val="000000"/>
                </a:solidFill>
                <a:latin typeface="微软雅黑" panose="020B0503020204020204" pitchFamily="34" charset="-122"/>
                <a:ea typeface="微软雅黑" panose="020B0503020204020204" pitchFamily="34" charset="-122"/>
              </a:rPr>
              <a:t>FindaPath2(G,0,4)</a:t>
            </a:r>
            <a:r>
              <a:rPr lang="zh-CN" altLang="zh-CN">
                <a:solidFill>
                  <a:srgbClr val="000000"/>
                </a:solidFill>
                <a:latin typeface="微软雅黑" panose="020B0503020204020204" pitchFamily="34" charset="-122"/>
                <a:ea typeface="微软雅黑" panose="020B0503020204020204" pitchFamily="34" charset="-122"/>
              </a:rPr>
              <a:t>语句时</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中存放的是搜索轨迹，而不是从顶点</a:t>
            </a:r>
            <a:r>
              <a:rPr lang="en-US" altLang="zh-CN">
                <a:solidFill>
                  <a:srgbClr val="000000"/>
                </a:solidFill>
                <a:latin typeface="微软雅黑" panose="020B0503020204020204" pitchFamily="34" charset="-122"/>
                <a:ea typeface="微软雅黑" panose="020B0503020204020204" pitchFamily="34" charset="-122"/>
              </a:rPr>
              <a:t>0</a:t>
            </a:r>
            <a:r>
              <a:rPr lang="zh-CN" altLang="zh-CN">
                <a:solidFill>
                  <a:srgbClr val="000000"/>
                </a:solidFill>
                <a:latin typeface="微软雅黑" panose="020B0503020204020204" pitchFamily="34" charset="-122"/>
                <a:ea typeface="微软雅黑" panose="020B0503020204020204" pitchFamily="34" charset="-122"/>
              </a:rPr>
              <a:t>到顶点</a:t>
            </a:r>
            <a:r>
              <a:rPr lang="en-US" altLang="zh-CN">
                <a:solidFill>
                  <a:srgbClr val="000000"/>
                </a:solidFill>
                <a:latin typeface="微软雅黑" panose="020B0503020204020204" pitchFamily="34" charset="-122"/>
                <a:ea typeface="微软雅黑" panose="020B0503020204020204" pitchFamily="34" charset="-122"/>
              </a:rPr>
              <a:t>4</a:t>
            </a:r>
            <a:r>
              <a:rPr lang="zh-CN" altLang="zh-CN">
                <a:solidFill>
                  <a:srgbClr val="000000"/>
                </a:solidFill>
                <a:latin typeface="微软雅黑" panose="020B0503020204020204" pitchFamily="34" charset="-122"/>
                <a:ea typeface="微软雅黑" panose="020B0503020204020204" pitchFamily="34" charset="-122"/>
              </a:rPr>
              <a:t>的路径</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zh-CN">
                <a:solidFill>
                  <a:srgbClr val="000000"/>
                </a:solidFill>
                <a:latin typeface="微软雅黑" panose="020B0503020204020204" pitchFamily="34" charset="-122"/>
                <a:ea typeface="微软雅黑" panose="020B0503020204020204" pitchFamily="34" charset="-122"/>
              </a:rPr>
              <a:t>改正的方式是增加具有回退功能的代码，即访问顶点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时，将</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添加到</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中，如果从</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出发没有找到终点</a:t>
            </a:r>
            <a:r>
              <a:rPr lang="en-US" altLang="zh-CN">
                <a:solidFill>
                  <a:srgbClr val="000000"/>
                </a:solidFill>
                <a:latin typeface="微软雅黑" panose="020B0503020204020204" pitchFamily="34" charset="-122"/>
                <a:ea typeface="微软雅黑" panose="020B0503020204020204" pitchFamily="34" charset="-122"/>
              </a:rPr>
              <a:t>v</a:t>
            </a:r>
            <a:r>
              <a:rPr lang="zh-CN" altLang="zh-CN">
                <a:solidFill>
                  <a:srgbClr val="000000"/>
                </a:solidFill>
                <a:latin typeface="微软雅黑" panose="020B0503020204020204" pitchFamily="34" charset="-122"/>
                <a:ea typeface="微软雅黑" panose="020B0503020204020204" pitchFamily="34" charset="-122"/>
              </a:rPr>
              <a:t>，则回退，也就是将顶点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从</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中删除（</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是</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中最后添加的顶点）。</a:t>
            </a:r>
          </a:p>
        </p:txBody>
      </p:sp>
      <p:sp>
        <p:nvSpPr>
          <p:cNvPr id="5" name="TextBox 4"/>
          <p:cNvSpPr txBox="1"/>
          <p:nvPr>
            <p:custDataLst>
              <p:tags r:id="rId2"/>
            </p:custDataLst>
          </p:nvPr>
        </p:nvSpPr>
        <p:spPr>
          <a:xfrm>
            <a:off x="1433191" y="4661413"/>
            <a:ext cx="3571900" cy="422405"/>
          </a:xfrm>
          <a:prstGeom prst="rect">
            <a:avLst/>
          </a:prstGeom>
          <a:solidFill>
            <a:schemeClr val="lt1"/>
          </a:solidFill>
          <a:ln>
            <a:noFill/>
          </a:ln>
        </p:spPr>
        <p:style>
          <a:lnRef idx="2">
            <a:schemeClr val="accent2"/>
          </a:lnRef>
          <a:fillRef idx="1">
            <a:schemeClr val="lt1"/>
          </a:fillRef>
          <a:effectRef idx="0">
            <a:schemeClr val="accent2"/>
          </a:effectRef>
          <a:fontRef idx="minor">
            <a:schemeClr val="dk1"/>
          </a:fontRef>
        </p:style>
        <p:txBody>
          <a:bodyPr wrap="square" lIns="252000" tIns="72000" bIns="72000" rtlCol="0">
            <a:spAutoFit/>
          </a:bodyPr>
          <a:lstStyle/>
          <a:p>
            <a:pPr algn="l">
              <a:lnSpc>
                <a:spcPct val="100000"/>
              </a:lnSpc>
            </a:pP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路径</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0 1 5 3 4</a:t>
            </a:r>
          </a:p>
        </p:txBody>
      </p:sp>
      <p:grpSp>
        <p:nvGrpSpPr>
          <p:cNvPr id="6" name="组合 5"/>
          <p:cNvGrpSpPr/>
          <p:nvPr/>
        </p:nvGrpSpPr>
        <p:grpSpPr>
          <a:xfrm>
            <a:off x="2147579" y="2161077"/>
            <a:ext cx="2236087" cy="1340140"/>
            <a:chOff x="3008952" y="2151707"/>
            <a:chExt cx="2236087" cy="1340140"/>
          </a:xfrm>
        </p:grpSpPr>
        <p:sp>
          <p:nvSpPr>
            <p:cNvPr id="7" name="Oval 16"/>
            <p:cNvSpPr>
              <a:spLocks noChangeArrowheads="1"/>
            </p:cNvSpPr>
            <p:nvPr>
              <p:custDataLst>
                <p:tags r:id="rId4"/>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8" name="Oval 15"/>
            <p:cNvSpPr>
              <a:spLocks noChangeArrowheads="1"/>
            </p:cNvSpPr>
            <p:nvPr>
              <p:custDataLst>
                <p:tags r:id="rId5"/>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9" name="Oval 14"/>
            <p:cNvSpPr>
              <a:spLocks noChangeArrowheads="1"/>
            </p:cNvSpPr>
            <p:nvPr>
              <p:custDataLst>
                <p:tags r:id="rId6"/>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10" name="Oval 13"/>
            <p:cNvSpPr>
              <a:spLocks noChangeArrowheads="1"/>
            </p:cNvSpPr>
            <p:nvPr>
              <p:custDataLst>
                <p:tags r:id="rId7"/>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1" name="Oval 12"/>
            <p:cNvSpPr>
              <a:spLocks noChangeArrowheads="1"/>
            </p:cNvSpPr>
            <p:nvPr>
              <p:custDataLst>
                <p:tags r:id="rId8"/>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2" name="Oval 11"/>
            <p:cNvSpPr>
              <a:spLocks noChangeArrowheads="1"/>
            </p:cNvSpPr>
            <p:nvPr>
              <p:custDataLst>
                <p:tags r:id="rId9"/>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3" name="Freeform 10"/>
            <p:cNvSpPr/>
            <p:nvPr>
              <p:custDataLst>
                <p:tags r:id="rId10"/>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Freeform 9"/>
            <p:cNvSpPr/>
            <p:nvPr>
              <p:custDataLst>
                <p:tags r:id="rId11"/>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Line 8"/>
            <p:cNvSpPr>
              <a:spLocks noChangeShapeType="1"/>
            </p:cNvSpPr>
            <p:nvPr>
              <p:custDataLst>
                <p:tags r:id="rId12"/>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7"/>
            <p:cNvSpPr/>
            <p:nvPr>
              <p:custDataLst>
                <p:tags r:id="rId13"/>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Freeform 6"/>
            <p:cNvSpPr/>
            <p:nvPr>
              <p:custDataLst>
                <p:tags r:id="rId14"/>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5"/>
            <p:cNvSpPr>
              <a:spLocks noChangeShapeType="1"/>
            </p:cNvSpPr>
            <p:nvPr>
              <p:custDataLst>
                <p:tags r:id="rId15"/>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3"/>
            <p:cNvSpPr/>
            <p:nvPr>
              <p:custDataLst>
                <p:tags r:id="rId16"/>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Freeform 2"/>
            <p:cNvSpPr/>
            <p:nvPr>
              <p:custDataLst>
                <p:tags r:id="rId17"/>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accent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2" name="下箭头 21"/>
          <p:cNvSpPr/>
          <p:nvPr>
            <p:custDataLst>
              <p:tags r:id="rId3"/>
            </p:custDataLst>
          </p:nvPr>
        </p:nvSpPr>
        <p:spPr>
          <a:xfrm>
            <a:off x="3076264" y="3804151"/>
            <a:ext cx="285752" cy="78581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23" name="TextBox 22"/>
          <p:cNvSpPr txBox="1"/>
          <p:nvPr/>
        </p:nvSpPr>
        <p:spPr>
          <a:xfrm>
            <a:off x="3362023" y="3947033"/>
            <a:ext cx="2357455" cy="369332"/>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FindaPath2(G,0,4)</a:t>
            </a:r>
          </a:p>
        </p:txBody>
      </p:sp>
      <p:sp>
        <p:nvSpPr>
          <p:cNvPr id="26" name="文本框 25"/>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7"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spTree>
    <p:extLst>
      <p:ext uri="{BB962C8B-B14F-4D97-AF65-F5344CB8AC3E}">
        <p14:creationId xmlns:p14="http://schemas.microsoft.com/office/powerpoint/2010/main" val="3725801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22" grpId="0" bldLvl="0" animBg="1"/>
      <p:bldP spid="23" grpId="0"/>
      <p:bldP spid="26" grpId="0"/>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518864" y="1566415"/>
            <a:ext cx="9154272" cy="4353463"/>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def FindaPath21(G,u,v,path):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Findapath2</a:t>
            </a:r>
            <a:r>
              <a:rPr lang="zh-CN" altLang="zh-CN">
                <a:solidFill>
                  <a:srgbClr val="000000"/>
                </a:solidFill>
                <a:latin typeface="微软雅黑" panose="020B0503020204020204" pitchFamily="34" charset="-122"/>
                <a:ea typeface="微软雅黑" panose="020B0503020204020204" pitchFamily="34" charset="-122"/>
              </a:rPr>
              <a:t>调用</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visited[u]=1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path.append(u)				#</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加入到路径中</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u==v:		        		#</a:t>
            </a:r>
            <a:r>
              <a:rPr lang="zh-CN" altLang="zh-CN">
                <a:solidFill>
                  <a:srgbClr val="000000"/>
                </a:solidFill>
                <a:latin typeface="微软雅黑" panose="020B0503020204020204" pitchFamily="34" charset="-122"/>
                <a:ea typeface="微软雅黑" panose="020B0503020204020204" pitchFamily="34" charset="-122"/>
              </a:rPr>
              <a:t>找到一条路径后输出并返回</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print(path)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return</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for j in range(len(G.adjlist[u])):    	#</a:t>
            </a:r>
            <a:r>
              <a:rPr lang="zh-CN" altLang="zh-CN">
                <a:solidFill>
                  <a:srgbClr val="000000"/>
                </a:solidFill>
                <a:latin typeface="微软雅黑" panose="020B0503020204020204" pitchFamily="34" charset="-122"/>
                <a:ea typeface="微软雅黑" panose="020B0503020204020204" pitchFamily="34" charset="-122"/>
              </a:rPr>
              <a:t>处理顶点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的所有出边</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w=G.adjlist[u][j].adjvex           	#</a:t>
            </a:r>
            <a:r>
              <a:rPr lang="zh-CN" altLang="zh-CN">
                <a:solidFill>
                  <a:srgbClr val="000000"/>
                </a:solidFill>
                <a:latin typeface="微软雅黑" panose="020B0503020204020204" pitchFamily="34" charset="-122"/>
                <a:ea typeface="微软雅黑" panose="020B0503020204020204" pitchFamily="34" charset="-122"/>
              </a:rPr>
              <a:t>取顶点</a:t>
            </a:r>
            <a:r>
              <a:rPr lang="en-US" altLang="zh-CN">
                <a:solidFill>
                  <a:srgbClr val="000000"/>
                </a:solidFill>
                <a:latin typeface="微软雅黑" panose="020B0503020204020204" pitchFamily="34" charset="-122"/>
                <a:ea typeface="微软雅黑" panose="020B0503020204020204" pitchFamily="34" charset="-122"/>
              </a:rPr>
              <a:t>u</a:t>
            </a:r>
            <a:r>
              <a:rPr lang="zh-CN" altLang="zh-CN">
                <a:solidFill>
                  <a:srgbClr val="000000"/>
                </a:solidFill>
                <a:latin typeface="微软雅黑" panose="020B0503020204020204" pitchFamily="34" charset="-122"/>
                <a:ea typeface="微软雅黑" panose="020B0503020204020204" pitchFamily="34" charset="-122"/>
              </a:rPr>
              <a:t>的第</a:t>
            </a:r>
            <a:r>
              <a:rPr lang="en-US" altLang="zh-CN">
                <a:solidFill>
                  <a:srgbClr val="000000"/>
                </a:solidFill>
                <a:latin typeface="微软雅黑" panose="020B0503020204020204" pitchFamily="34" charset="-122"/>
                <a:ea typeface="微软雅黑" panose="020B0503020204020204" pitchFamily="34" charset="-122"/>
              </a:rPr>
              <a:t>j</a:t>
            </a:r>
            <a:r>
              <a:rPr lang="zh-CN" altLang="zh-CN">
                <a:solidFill>
                  <a:srgbClr val="000000"/>
                </a:solidFill>
                <a:latin typeface="微软雅黑" panose="020B0503020204020204" pitchFamily="34" charset="-122"/>
                <a:ea typeface="微软雅黑" panose="020B0503020204020204" pitchFamily="34" charset="-122"/>
              </a:rPr>
              <a:t>个邻接点</a:t>
            </a:r>
            <a:r>
              <a:rPr lang="en-US" altLang="zh-CN">
                <a:solidFill>
                  <a:srgbClr val="000000"/>
                </a:solidFill>
                <a:latin typeface="微软雅黑" panose="020B0503020204020204" pitchFamily="34" charset="-122"/>
                <a:ea typeface="微软雅黑" panose="020B0503020204020204" pitchFamily="34" charset="-122"/>
              </a:rPr>
              <a:t>w</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visited[w]==0:			#w</a:t>
            </a:r>
            <a:r>
              <a:rPr lang="zh-CN" altLang="zh-CN">
                <a:solidFill>
                  <a:srgbClr val="000000"/>
                </a:solidFill>
                <a:latin typeface="微软雅黑" panose="020B0503020204020204" pitchFamily="34" charset="-122"/>
                <a:ea typeface="微软雅黑" panose="020B0503020204020204" pitchFamily="34" charset="-122"/>
              </a:rPr>
              <a:t>没有访问过</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FindaPath21(G,w,v,path);		#</a:t>
            </a:r>
            <a:r>
              <a:rPr lang="zh-CN" altLang="zh-CN">
                <a:solidFill>
                  <a:srgbClr val="000000"/>
                </a:solidFill>
                <a:latin typeface="微软雅黑" panose="020B0503020204020204" pitchFamily="34" charset="-122"/>
                <a:ea typeface="微软雅黑" panose="020B0503020204020204" pitchFamily="34" charset="-122"/>
              </a:rPr>
              <a:t>递归调用</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path.pop()                         	#</a:t>
            </a:r>
            <a:r>
              <a:rPr lang="zh-CN" altLang="zh-CN">
                <a:solidFill>
                  <a:srgbClr val="000000"/>
                </a:solidFill>
                <a:latin typeface="微软雅黑" panose="020B0503020204020204" pitchFamily="34" charset="-122"/>
                <a:ea typeface="微软雅黑" panose="020B0503020204020204" pitchFamily="34" charset="-122"/>
              </a:rPr>
              <a:t>增加的具有回退功能的代码</a:t>
            </a:r>
          </a:p>
        </p:txBody>
      </p:sp>
      <p:sp>
        <p:nvSpPr>
          <p:cNvPr id="5" name="TextBox 4"/>
          <p:cNvSpPr txBox="1"/>
          <p:nvPr/>
        </p:nvSpPr>
        <p:spPr>
          <a:xfrm>
            <a:off x="1188915" y="987177"/>
            <a:ext cx="3214711" cy="40011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增加具有回退功能的代码</a:t>
            </a:r>
          </a:p>
        </p:txBody>
      </p:sp>
      <p:sp>
        <p:nvSpPr>
          <p:cNvPr id="6" name="下箭头 5"/>
          <p:cNvSpPr/>
          <p:nvPr>
            <p:custDataLst>
              <p:tags r:id="rId2"/>
            </p:custDataLst>
          </p:nvPr>
        </p:nvSpPr>
        <p:spPr>
          <a:xfrm>
            <a:off x="4403617" y="987177"/>
            <a:ext cx="214315" cy="357190"/>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7" name="TextBox 6"/>
          <p:cNvSpPr txBox="1"/>
          <p:nvPr/>
        </p:nvSpPr>
        <p:spPr>
          <a:xfrm>
            <a:off x="1867336" y="6381602"/>
            <a:ext cx="8643349" cy="40011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理解为：当顶点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存放的邻接点都处理后，从</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回退到路径上的前一个顶点</a:t>
            </a:r>
          </a:p>
        </p:txBody>
      </p:sp>
      <p:cxnSp>
        <p:nvCxnSpPr>
          <p:cNvPr id="9" name="直接箭头连接符 8"/>
          <p:cNvCxnSpPr/>
          <p:nvPr>
            <p:custDataLst>
              <p:tags r:id="rId3"/>
            </p:custDataLst>
          </p:nvPr>
        </p:nvCxnSpPr>
        <p:spPr>
          <a:xfrm rot="5400000" flipH="1" flipV="1">
            <a:off x="2148684" y="6059343"/>
            <a:ext cx="64294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0" name="文本框 9"/>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Tree>
    <p:extLst>
      <p:ext uri="{BB962C8B-B14F-4D97-AF65-F5344CB8AC3E}">
        <p14:creationId xmlns:p14="http://schemas.microsoft.com/office/powerpoint/2010/main" val="47228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bldLvl="0" animBg="1"/>
      <p:bldP spid="7" grpId="0"/>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193888" y="2244609"/>
            <a:ext cx="7167288" cy="4291908"/>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主程序</a:t>
            </a:r>
          </a:p>
          <a:p>
            <a:r>
              <a:rPr lang="en-US" altLang="zh-CN">
                <a:solidFill>
                  <a:srgbClr val="000000"/>
                </a:solidFill>
                <a:latin typeface="微软雅黑" panose="020B0503020204020204" pitchFamily="34" charset="-122"/>
                <a:ea typeface="微软雅黑" panose="020B0503020204020204" pitchFamily="34" charset="-122"/>
              </a:rPr>
              <a:t>G=AdjGraph()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n,e=6,9</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a=[[0,1,0,1,0,0],[0,0,0,0,0,1],[0,1,0,0,0,1], </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[0,1,0,0,1,0],[0,1,0,0,0,1],[0,0,0,0,0,0]]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G.CreateAdjGraph(a,n,e)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图</a:t>
            </a:r>
            <a:r>
              <a:rPr lang="en-US" altLang="zh-CN">
                <a:solidFill>
                  <a:srgbClr val="000000"/>
                </a:solidFill>
                <a:latin typeface="微软雅黑" panose="020B0503020204020204" pitchFamily="34" charset="-122"/>
                <a:ea typeface="微软雅黑" panose="020B0503020204020204" pitchFamily="34" charset="-122"/>
              </a:rPr>
              <a:t>G");G.DispAdjGraph()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u,v=0,4</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求解结果</a:t>
            </a:r>
            <a:r>
              <a:rPr lang="en-US" altLang="zh-CN">
                <a:solidFill>
                  <a:srgbClr val="000000"/>
                </a:solidFill>
                <a:latin typeface="微软雅黑" panose="020B0503020204020204" pitchFamily="34" charset="-122"/>
                <a:ea typeface="微软雅黑" panose="020B0503020204020204" pitchFamily="34" charset="-122"/>
              </a:rPr>
              <a: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  </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的一条路径</a:t>
            </a:r>
            <a:r>
              <a:rPr lang="en-US" altLang="zh-CN">
                <a:solidFill>
                  <a:srgbClr val="000000"/>
                </a:solidFill>
                <a:latin typeface="微软雅黑" panose="020B0503020204020204" pitchFamily="34" charset="-122"/>
                <a:ea typeface="微软雅黑" panose="020B0503020204020204" pitchFamily="34" charset="-122"/>
              </a:rPr>
              <a:t>:" %(u,v),end='') </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FindaPath1(G,u,v)</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  </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a:t>
            </a:r>
            <a:r>
              <a:rPr lang="zh-CN" altLang="zh-CN">
                <a:solidFill>
                  <a:srgbClr val="000000"/>
                </a:solidFill>
                <a:latin typeface="微软雅黑" panose="020B0503020204020204" pitchFamily="34" charset="-122"/>
                <a:ea typeface="微软雅黑" panose="020B0503020204020204" pitchFamily="34" charset="-122"/>
              </a:rPr>
              <a:t>：顶点</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到</a:t>
            </a:r>
            <a:r>
              <a:rPr lang="en-US" altLang="zh-CN">
                <a:solidFill>
                  <a:srgbClr val="000000"/>
                </a:solidFill>
                <a:latin typeface="微软雅黑" panose="020B0503020204020204" pitchFamily="34" charset="-122"/>
                <a:ea typeface="微软雅黑" panose="020B0503020204020204" pitchFamily="34" charset="-122"/>
              </a:rPr>
              <a:t>%d</a:t>
            </a:r>
            <a:r>
              <a:rPr lang="zh-CN" altLang="zh-CN">
                <a:solidFill>
                  <a:srgbClr val="000000"/>
                </a:solidFill>
                <a:latin typeface="微软雅黑" panose="020B0503020204020204" pitchFamily="34" charset="-122"/>
                <a:ea typeface="微软雅黑" panose="020B0503020204020204" pitchFamily="34" charset="-122"/>
              </a:rPr>
              <a:t>的一条路径</a:t>
            </a:r>
            <a:r>
              <a:rPr lang="en-US" altLang="zh-CN">
                <a:solidFill>
                  <a:srgbClr val="000000"/>
                </a:solidFill>
                <a:latin typeface="微软雅黑" panose="020B0503020204020204" pitchFamily="34" charset="-122"/>
                <a:ea typeface="微软雅黑" panose="020B0503020204020204" pitchFamily="34" charset="-122"/>
              </a:rPr>
              <a:t>:" %(u,v),end='') </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FindaPath2(G,u,v)</a:t>
            </a:r>
          </a:p>
        </p:txBody>
      </p:sp>
      <p:pic>
        <p:nvPicPr>
          <p:cNvPr id="3074" name="Picture 2"/>
          <p:cNvPicPr>
            <a:picLocks noChangeAspect="1" noChangeArrowheads="1"/>
          </p:cNvPicPr>
          <p:nvPr/>
        </p:nvPicPr>
        <p:blipFill>
          <a:blip r:embed="rId20" cstate="print"/>
          <a:srcRect/>
          <a:stretch>
            <a:fillRect/>
          </a:stretch>
        </p:blipFill>
        <p:spPr bwMode="auto">
          <a:xfrm>
            <a:off x="8905463" y="4058535"/>
            <a:ext cx="2661868" cy="2291324"/>
          </a:xfrm>
          <a:prstGeom prst="rect">
            <a:avLst/>
          </a:prstGeom>
          <a:noFill/>
          <a:ln w="9525">
            <a:noFill/>
            <a:miter lim="800000"/>
            <a:headEnd/>
            <a:tailEnd/>
          </a:ln>
        </p:spPr>
      </p:pic>
      <p:grpSp>
        <p:nvGrpSpPr>
          <p:cNvPr id="5" name="组合 4"/>
          <p:cNvGrpSpPr/>
          <p:nvPr/>
        </p:nvGrpSpPr>
        <p:grpSpPr>
          <a:xfrm>
            <a:off x="8985783" y="2244602"/>
            <a:ext cx="2236087" cy="1340140"/>
            <a:chOff x="3008952" y="2151707"/>
            <a:chExt cx="2236087" cy="1340140"/>
          </a:xfrm>
        </p:grpSpPr>
        <p:sp>
          <p:nvSpPr>
            <p:cNvPr id="6" name="Oval 16"/>
            <p:cNvSpPr>
              <a:spLocks noChangeArrowheads="1"/>
            </p:cNvSpPr>
            <p:nvPr>
              <p:custDataLst>
                <p:tags r:id="rId5"/>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 name="Oval 15"/>
            <p:cNvSpPr>
              <a:spLocks noChangeArrowheads="1"/>
            </p:cNvSpPr>
            <p:nvPr>
              <p:custDataLst>
                <p:tags r:id="rId6"/>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8" name="Oval 14"/>
            <p:cNvSpPr>
              <a:spLocks noChangeArrowheads="1"/>
            </p:cNvSpPr>
            <p:nvPr>
              <p:custDataLst>
                <p:tags r:id="rId7"/>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 name="Oval 13"/>
            <p:cNvSpPr>
              <a:spLocks noChangeArrowheads="1"/>
            </p:cNvSpPr>
            <p:nvPr>
              <p:custDataLst>
                <p:tags r:id="rId8"/>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 name="Oval 12"/>
            <p:cNvSpPr>
              <a:spLocks noChangeArrowheads="1"/>
            </p:cNvSpPr>
            <p:nvPr>
              <p:custDataLst>
                <p:tags r:id="rId9"/>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1" name="Oval 11"/>
            <p:cNvSpPr>
              <a:spLocks noChangeArrowheads="1"/>
            </p:cNvSpPr>
            <p:nvPr>
              <p:custDataLst>
                <p:tags r:id="rId10"/>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2" name="Freeform 10"/>
            <p:cNvSpPr/>
            <p:nvPr>
              <p:custDataLst>
                <p:tags r:id="rId11"/>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12"/>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13"/>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14"/>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15"/>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16"/>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17"/>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18"/>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accent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1" name="上弧形箭头 20"/>
          <p:cNvSpPr/>
          <p:nvPr>
            <p:custDataLst>
              <p:tags r:id="rId2"/>
            </p:custDataLst>
          </p:nvPr>
        </p:nvSpPr>
        <p:spPr>
          <a:xfrm rot="10601227" flipH="1">
            <a:off x="7849225" y="6173915"/>
            <a:ext cx="1171155" cy="616425"/>
          </a:xfrm>
          <a:prstGeom prst="curved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dk1"/>
              </a:solidFill>
            </a:endParaRPr>
          </a:p>
        </p:txBody>
      </p:sp>
      <p:sp>
        <p:nvSpPr>
          <p:cNvPr id="24" name="文本框 23"/>
          <p:cNvSpPr txBox="1"/>
          <p:nvPr/>
        </p:nvSpPr>
        <p:spPr>
          <a:xfrm>
            <a:off x="1073377" y="143609"/>
            <a:ext cx="3174267" cy="46166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7.4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图遍历算法的应用</a:t>
            </a:r>
          </a:p>
        </p:txBody>
      </p:sp>
      <p:sp>
        <p:nvSpPr>
          <p:cNvPr id="25" name="Text Box 5"/>
          <p:cNvSpPr txBox="1">
            <a:spLocks noChangeArrowheads="1"/>
          </p:cNvSpPr>
          <p:nvPr/>
        </p:nvSpPr>
        <p:spPr bwMode="auto">
          <a:xfrm>
            <a:off x="1038681" y="847545"/>
            <a:ext cx="4846561" cy="40011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7.4.1 </a:t>
            </a:r>
            <a:r>
              <a:rPr lang="zh-CN" altLang="en-US">
                <a:solidFill>
                  <a:srgbClr val="000000"/>
                </a:solidFill>
                <a:latin typeface="微软雅黑" panose="020B0503020204020204" pitchFamily="34" charset="-122"/>
                <a:ea typeface="微软雅黑" panose="020B0503020204020204" pitchFamily="34" charset="-122"/>
              </a:rPr>
              <a:t>深度优先遍历算法的应用</a:t>
            </a:r>
          </a:p>
        </p:txBody>
      </p:sp>
      <p:grpSp>
        <p:nvGrpSpPr>
          <p:cNvPr id="26" name="组合 25"/>
          <p:cNvGrpSpPr/>
          <p:nvPr/>
        </p:nvGrpSpPr>
        <p:grpSpPr>
          <a:xfrm>
            <a:off x="1264269" y="1421535"/>
            <a:ext cx="1390443" cy="517274"/>
            <a:chOff x="1396240" y="2304668"/>
            <a:chExt cx="1890287" cy="480002"/>
          </a:xfrm>
        </p:grpSpPr>
        <p:sp>
          <p:nvSpPr>
            <p:cNvPr id="27" name="矩形: 圆角 26"/>
            <p:cNvSpPr/>
            <p:nvPr>
              <p:custDataLst>
                <p:tags r:id="rId3"/>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8" name="文本框 27"/>
            <p:cNvSpPr txBox="1"/>
            <p:nvPr>
              <p:custDataLst>
                <p:tags r:id="rId4"/>
              </p:custDataLst>
            </p:nvPr>
          </p:nvSpPr>
          <p:spPr>
            <a:xfrm>
              <a:off x="1433294" y="2360437"/>
              <a:ext cx="1853233" cy="371280"/>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程序验证</a:t>
              </a:r>
            </a:p>
          </p:txBody>
        </p:sp>
      </p:grpSp>
    </p:spTree>
    <p:extLst>
      <p:ext uri="{BB962C8B-B14F-4D97-AF65-F5344CB8AC3E}">
        <p14:creationId xmlns:p14="http://schemas.microsoft.com/office/powerpoint/2010/main" val="2524909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1" grpId="0" bldLvl="0" animBg="1"/>
      <p:bldP spid="24" grpId="0"/>
      <p:bldP spid="2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53121" y="3848409"/>
            <a:ext cx="2236087" cy="1340140"/>
            <a:chOff x="3008952" y="2151707"/>
            <a:chExt cx="2236087" cy="1340140"/>
          </a:xfrm>
        </p:grpSpPr>
        <p:sp>
          <p:nvSpPr>
            <p:cNvPr id="6" name="Oval 16"/>
            <p:cNvSpPr>
              <a:spLocks noChangeArrowheads="1"/>
            </p:cNvSpPr>
            <p:nvPr>
              <p:custDataLst>
                <p:tags r:id="rId1"/>
              </p:custDataLst>
            </p:nvPr>
          </p:nvSpPr>
          <p:spPr bwMode="auto">
            <a:xfrm>
              <a:off x="3975096"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7" name="Oval 15"/>
            <p:cNvSpPr>
              <a:spLocks noChangeArrowheads="1"/>
            </p:cNvSpPr>
            <p:nvPr>
              <p:custDataLst>
                <p:tags r:id="rId2"/>
              </p:custDataLst>
            </p:nvPr>
          </p:nvSpPr>
          <p:spPr bwMode="auto">
            <a:xfrm>
              <a:off x="4941240" y="2151707"/>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8" name="Oval 14"/>
            <p:cNvSpPr>
              <a:spLocks noChangeArrowheads="1"/>
            </p:cNvSpPr>
            <p:nvPr>
              <p:custDataLst>
                <p:tags r:id="rId3"/>
              </p:custDataLst>
            </p:nvPr>
          </p:nvSpPr>
          <p:spPr bwMode="auto">
            <a:xfrm>
              <a:off x="3008952"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3</a:t>
              </a:r>
            </a:p>
          </p:txBody>
        </p:sp>
        <p:sp>
          <p:nvSpPr>
            <p:cNvPr id="9" name="Oval 13"/>
            <p:cNvSpPr>
              <a:spLocks noChangeArrowheads="1"/>
            </p:cNvSpPr>
            <p:nvPr>
              <p:custDataLst>
                <p:tags r:id="rId4"/>
              </p:custDataLst>
            </p:nvPr>
          </p:nvSpPr>
          <p:spPr bwMode="auto">
            <a:xfrm>
              <a:off x="3975096"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4</a:t>
              </a:r>
            </a:p>
          </p:txBody>
        </p:sp>
        <p:sp>
          <p:nvSpPr>
            <p:cNvPr id="10" name="Oval 12"/>
            <p:cNvSpPr>
              <a:spLocks noChangeArrowheads="1"/>
            </p:cNvSpPr>
            <p:nvPr>
              <p:custDataLst>
                <p:tags r:id="rId5"/>
              </p:custDataLst>
            </p:nvPr>
          </p:nvSpPr>
          <p:spPr bwMode="auto">
            <a:xfrm>
              <a:off x="3008952" y="2151707"/>
              <a:ext cx="303799" cy="335035"/>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0</a:t>
              </a:r>
            </a:p>
          </p:txBody>
        </p:sp>
        <p:sp>
          <p:nvSpPr>
            <p:cNvPr id="11" name="Oval 11"/>
            <p:cNvSpPr>
              <a:spLocks noChangeArrowheads="1"/>
            </p:cNvSpPr>
            <p:nvPr>
              <p:custDataLst>
                <p:tags r:id="rId6"/>
              </p:custDataLst>
            </p:nvPr>
          </p:nvSpPr>
          <p:spPr bwMode="auto">
            <a:xfrm>
              <a:off x="4941240" y="3156812"/>
              <a:ext cx="303799" cy="33503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5</a:t>
              </a:r>
            </a:p>
          </p:txBody>
        </p:sp>
        <p:sp>
          <p:nvSpPr>
            <p:cNvPr id="12" name="Freeform 10"/>
            <p:cNvSpPr/>
            <p:nvPr>
              <p:custDataLst>
                <p:tags r:id="rId7"/>
              </p:custDataLst>
            </p:nvPr>
          </p:nvSpPr>
          <p:spPr bwMode="auto">
            <a:xfrm>
              <a:off x="3318118" y="2309560"/>
              <a:ext cx="639802" cy="1074"/>
            </a:xfrm>
            <a:custGeom>
              <a:avLst/>
              <a:gdLst/>
              <a:ahLst/>
              <a:cxnLst>
                <a:cxn ang="0">
                  <a:pos x="0" y="6"/>
                </a:cxn>
                <a:cxn ang="0">
                  <a:pos x="596" y="0"/>
                </a:cxn>
              </a:cxnLst>
              <a:rect l="0" t="0" r="r" b="b"/>
              <a:pathLst>
                <a:path w="596" h="6">
                  <a:moveTo>
                    <a:pt x="0" y="6"/>
                  </a:moveTo>
                  <a:lnTo>
                    <a:pt x="5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9"/>
            <p:cNvSpPr/>
            <p:nvPr>
              <p:custDataLst>
                <p:tags r:id="rId8"/>
              </p:custDataLst>
            </p:nvPr>
          </p:nvSpPr>
          <p:spPr bwMode="auto">
            <a:xfrm>
              <a:off x="4259571" y="2316003"/>
              <a:ext cx="681668" cy="1074"/>
            </a:xfrm>
            <a:custGeom>
              <a:avLst/>
              <a:gdLst/>
              <a:ahLst/>
              <a:cxnLst>
                <a:cxn ang="0">
                  <a:pos x="635" y="0"/>
                </a:cxn>
                <a:cxn ang="0">
                  <a:pos x="0" y="12"/>
                </a:cxn>
              </a:cxnLst>
              <a:rect l="0" t="0" r="r" b="b"/>
              <a:pathLst>
                <a:path w="635" h="12">
                  <a:moveTo>
                    <a:pt x="635" y="0"/>
                  </a:moveTo>
                  <a:lnTo>
                    <a:pt x="0" y="1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8"/>
            <p:cNvSpPr>
              <a:spLocks noChangeShapeType="1"/>
            </p:cNvSpPr>
            <p:nvPr>
              <p:custDataLst>
                <p:tags r:id="rId9"/>
              </p:custDataLst>
            </p:nvPr>
          </p:nvSpPr>
          <p:spPr bwMode="auto">
            <a:xfrm>
              <a:off x="3163535" y="2486742"/>
              <a:ext cx="1073"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7"/>
            <p:cNvSpPr/>
            <p:nvPr>
              <p:custDataLst>
                <p:tags r:id="rId10"/>
              </p:custDataLst>
            </p:nvPr>
          </p:nvSpPr>
          <p:spPr bwMode="auto">
            <a:xfrm>
              <a:off x="3325632" y="3351176"/>
              <a:ext cx="649463" cy="1074"/>
            </a:xfrm>
            <a:custGeom>
              <a:avLst/>
              <a:gdLst/>
              <a:ahLst/>
              <a:cxnLst>
                <a:cxn ang="0">
                  <a:pos x="0" y="0"/>
                </a:cxn>
                <a:cxn ang="0">
                  <a:pos x="605" y="30"/>
                </a:cxn>
              </a:cxnLst>
              <a:rect l="0" t="0" r="r" b="b"/>
              <a:pathLst>
                <a:path w="605" h="30">
                  <a:moveTo>
                    <a:pt x="0" y="0"/>
                  </a:moveTo>
                  <a:lnTo>
                    <a:pt x="605" y="3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6"/>
            <p:cNvSpPr/>
            <p:nvPr>
              <p:custDataLst>
                <p:tags r:id="rId11"/>
              </p:custDataLst>
            </p:nvPr>
          </p:nvSpPr>
          <p:spPr bwMode="auto">
            <a:xfrm>
              <a:off x="4299291" y="3323256"/>
              <a:ext cx="641949" cy="2148"/>
            </a:xfrm>
            <a:custGeom>
              <a:avLst/>
              <a:gdLst/>
              <a:ahLst/>
              <a:cxnLst>
                <a:cxn ang="0">
                  <a:pos x="0" y="0"/>
                </a:cxn>
                <a:cxn ang="0">
                  <a:pos x="598" y="2"/>
                </a:cxn>
              </a:cxnLst>
              <a:rect l="0" t="0" r="r" b="b"/>
              <a:pathLst>
                <a:path w="598" h="2">
                  <a:moveTo>
                    <a:pt x="0" y="0"/>
                  </a:moveTo>
                  <a:lnTo>
                    <a:pt x="598" y="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Line 5"/>
            <p:cNvSpPr>
              <a:spLocks noChangeShapeType="1"/>
            </p:cNvSpPr>
            <p:nvPr>
              <p:custDataLst>
                <p:tags r:id="rId12"/>
              </p:custDataLst>
            </p:nvPr>
          </p:nvSpPr>
          <p:spPr bwMode="auto">
            <a:xfrm>
              <a:off x="5134468" y="2486742"/>
              <a:ext cx="0" cy="67007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Line 4"/>
            <p:cNvSpPr>
              <a:spLocks noChangeShapeType="1"/>
            </p:cNvSpPr>
            <p:nvPr/>
          </p:nvSpPr>
          <p:spPr bwMode="auto">
            <a:xfrm flipV="1">
              <a:off x="4138180" y="2486742"/>
              <a:ext cx="0" cy="670070"/>
            </a:xfrm>
            <a:prstGeom prst="line">
              <a:avLst/>
            </a:pr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3"/>
            <p:cNvSpPr/>
            <p:nvPr>
              <p:custDataLst>
                <p:tags r:id="rId13"/>
              </p:custDataLst>
            </p:nvPr>
          </p:nvSpPr>
          <p:spPr bwMode="auto">
            <a:xfrm>
              <a:off x="3275178" y="2422312"/>
              <a:ext cx="732122" cy="790339"/>
            </a:xfrm>
            <a:custGeom>
              <a:avLst/>
              <a:gdLst/>
              <a:ahLst/>
              <a:cxnLst>
                <a:cxn ang="0">
                  <a:pos x="0" y="736"/>
                </a:cxn>
                <a:cxn ang="0">
                  <a:pos x="682" y="0"/>
                </a:cxn>
              </a:cxnLst>
              <a:rect l="0" t="0" r="r" b="b"/>
              <a:pathLst>
                <a:path w="682" h="736">
                  <a:moveTo>
                    <a:pt x="0" y="736"/>
                  </a:moveTo>
                  <a:lnTo>
                    <a:pt x="68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Freeform 2"/>
            <p:cNvSpPr/>
            <p:nvPr>
              <p:custDataLst>
                <p:tags r:id="rId14"/>
              </p:custDataLst>
            </p:nvPr>
          </p:nvSpPr>
          <p:spPr bwMode="auto">
            <a:xfrm>
              <a:off x="4259571" y="2419090"/>
              <a:ext cx="717093" cy="772084"/>
            </a:xfrm>
            <a:custGeom>
              <a:avLst/>
              <a:gdLst/>
              <a:ahLst/>
              <a:cxnLst>
                <a:cxn ang="0">
                  <a:pos x="668" y="719"/>
                </a:cxn>
                <a:cxn ang="0">
                  <a:pos x="0" y="0"/>
                </a:cxn>
              </a:cxnLst>
              <a:rect l="0" t="0" r="r" b="b"/>
              <a:pathLst>
                <a:path w="668" h="719">
                  <a:moveTo>
                    <a:pt x="668" y="719"/>
                  </a:moveTo>
                  <a:lnTo>
                    <a:pt x="0" y="0"/>
                  </a:lnTo>
                </a:path>
              </a:pathLst>
            </a:custGeom>
            <a:ln w="19050">
              <a:solidFill>
                <a:schemeClr val="dk1"/>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2" name="TextBox 2"/>
          <p:cNvSpPr txBox="1"/>
          <p:nvPr/>
        </p:nvSpPr>
        <p:spPr>
          <a:xfrm>
            <a:off x="978360" y="880814"/>
            <a:ext cx="9862265" cy="1938020"/>
          </a:xfrm>
          <a:prstGeom prst="rect">
            <a:avLst/>
          </a:prstGeom>
          <a:noFill/>
        </p:spPr>
        <p:txBody>
          <a:bodyPr wrap="square" rtlCol="0">
            <a:spAutoFit/>
          </a:bodyPr>
          <a:lstStyle/>
          <a:p>
            <a:pPr>
              <a:lnSpc>
                <a:spcPct val="2000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7.7</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采用邻接表存储，设计一个算法求顶点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之间的所有简单路径（假设两顶点之间存在一条或多条简单路径）。并对于以下有向图，求从顶点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到顶点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的所有简单路径。</a:t>
            </a:r>
          </a:p>
        </p:txBody>
      </p:sp>
      <p:sp>
        <p:nvSpPr>
          <p:cNvPr id="23" name="文本框 22"/>
          <p:cNvSpPr txBox="1"/>
          <p:nvPr/>
        </p:nvSpPr>
        <p:spPr>
          <a:xfrm>
            <a:off x="1100710" y="166005"/>
            <a:ext cx="800219" cy="461665"/>
          </a:xfrm>
          <a:prstGeom prst="rect">
            <a:avLst/>
          </a:prstGeom>
          <a:noFill/>
        </p:spPr>
        <p:txBody>
          <a:bodyPr wrap="none" rtlCol="0" anchor="ctr">
            <a:spAutoFit/>
          </a:bodyPr>
          <a:lstStyle/>
          <a:p>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示例</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pic>
        <p:nvPicPr>
          <p:cNvPr id="24" name="图片 23" descr="卡通人物&#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67577" y="2280550"/>
            <a:ext cx="3752851" cy="4029075"/>
          </a:xfrm>
          <a:prstGeom prst="rect">
            <a:avLst/>
          </a:prstGeom>
        </p:spPr>
      </p:pic>
    </p:spTree>
    <p:extLst>
      <p:ext uri="{BB962C8B-B14F-4D97-AF65-F5344CB8AC3E}">
        <p14:creationId xmlns:p14="http://schemas.microsoft.com/office/powerpoint/2010/main" val="322820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DY2MjQwNzI0OTM0YTU2NzllMzQyZjJkMjRkOWNhZjQifQ=="/>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0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tags/tag100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ags/tag100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ags/tag1004.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100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00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2.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10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Lst>
</file>

<file path=ppt/tags/tag10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Lst>
</file>

<file path=ppt/tags/tag10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5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5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4"/>
  <p:tag name="KSO_WM_UNIT_TEXT_FILL_TYPE" val="1"/>
</p:tagLst>
</file>

<file path=ppt/tags/tag10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10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9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0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08.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110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1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1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1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1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1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1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1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8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18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9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4.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11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1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2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2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2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2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13"/>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3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3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3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3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3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3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3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3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3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3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3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3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13"/>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4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4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4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4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3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4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4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4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47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7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7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8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8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8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Lst>
</file>

<file path=ppt/tags/tag14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9.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0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9"/>
  <p:tag name="KSO_WM_UNIT_LINE_FILL_TYPE" val="2"/>
</p:tagLst>
</file>

<file path=ppt/tags/tag20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Lst>
</file>

<file path=ppt/tags/tag2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4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8"/>
  <p:tag name="KSO_WM_UNIT_LINE_FILL_TYPE" val="2"/>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
  <p:tag name="KSO_WM_UNIT_LINE_FILL_TYPE" val="2"/>
</p:tagLst>
</file>

<file path=ppt/tags/tag4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Lst>
</file>

<file path=ppt/tags/tag40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2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2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4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4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7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4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68.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LINE_FORE_SCHEMECOLOR_INDEX_BRIGHTNESS" val="-0.25"/>
  <p:tag name="KSO_WM_UNIT_LINE_FORE_SCHEMECOLOR_INDEX" val="6"/>
  <p:tag name="KSO_WM_UNIT_LINE_FILL_TYPE" val="2"/>
</p:tagLst>
</file>

<file path=ppt/tags/tag569.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LINE_FORE_SCHEMECOLOR_INDEX_BRIGHTNESS" val="-0.25"/>
  <p:tag name="KSO_WM_UNIT_LINE_FORE_SCHEMECOLOR_INDEX" val="6"/>
  <p:tag name="KSO_WM_UNIT_LINE_FILL_TYPE" val="2"/>
</p:tagLst>
</file>

<file path=ppt/tags/tag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85.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5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2.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0"/>
  <p:tag name="PROBLEMBLANK" val="[{&quot;num&quot;:1,&quot;caseSensitive&quot;:false,&quot;fuzzyMatch&quot;:false,&quot;Score&quot;:20.0,&quot;answers&quot;:[&quot;9&quot;]}]"/>
</p:tagLst>
</file>

<file path=ppt/tags/tag6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605.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6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1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7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42.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LINE_FORE_SCHEMECOLOR_INDEX_BRIGHTNESS" val="-0.25"/>
  <p:tag name="KSO_WM_UNIT_LINE_FORE_SCHEMECOLOR_INDEX" val="6"/>
  <p:tag name="KSO_WM_UNIT_LINE_FILL_TYPE" val="2"/>
</p:tagLst>
</file>

<file path=ppt/tags/tag743.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LINE_FORE_SCHEMECOLOR_INDEX_BRIGHTNESS" val="-0.25"/>
  <p:tag name="KSO_WM_UNIT_LINE_FORE_SCHEMECOLOR_INDEX" val="6"/>
  <p:tag name="KSO_WM_UNIT_LINE_FILL_TYPE" val="2"/>
</p:tagLst>
</file>

<file path=ppt/tags/tag7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7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9.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792.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7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4.211023622047,&quot;width&quot;:7576.006299212599}"/>
</p:tagLst>
</file>

<file path=ppt/tags/tag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8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8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5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5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8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8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90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0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92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5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9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9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ags/tag9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tags/tag99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ags/tag99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ags/tag998.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99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3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TotalTime>
  <Words>9989</Words>
  <Application>Microsoft Office PowerPoint</Application>
  <PresentationFormat>宽屏</PresentationFormat>
  <Paragraphs>2117</Paragraphs>
  <Slides>154</Slides>
  <Notes>5</Notes>
  <HiddenSlides>0</HiddenSlides>
  <MMClips>0</MMClips>
  <ScaleCrop>false</ScaleCrop>
  <HeadingPairs>
    <vt:vector size="8" baseType="variant">
      <vt:variant>
        <vt:lpstr>已用的字体</vt:lpstr>
      </vt:variant>
      <vt:variant>
        <vt:i4>19</vt:i4>
      </vt:variant>
      <vt:variant>
        <vt:lpstr>主题</vt:lpstr>
      </vt:variant>
      <vt:variant>
        <vt:i4>48</vt:i4>
      </vt:variant>
      <vt:variant>
        <vt:lpstr>嵌入 OLE 服务器</vt:lpstr>
      </vt:variant>
      <vt:variant>
        <vt:i4>2</vt:i4>
      </vt:variant>
      <vt:variant>
        <vt:lpstr>幻灯片标题</vt:lpstr>
      </vt:variant>
      <vt:variant>
        <vt:i4>154</vt:i4>
      </vt:variant>
    </vt:vector>
  </HeadingPairs>
  <TitlesOfParts>
    <vt:vector size="223" baseType="lpstr">
      <vt:lpstr>Arial Unicode MS</vt:lpstr>
      <vt:lpstr>Microsoft Yahei</vt:lpstr>
      <vt:lpstr>等线</vt:lpstr>
      <vt:lpstr>仿宋</vt:lpstr>
      <vt:lpstr>仿宋_GB2312</vt:lpstr>
      <vt:lpstr>华文楷体</vt:lpstr>
      <vt:lpstr>华文行楷</vt:lpstr>
      <vt:lpstr>华文中宋</vt:lpstr>
      <vt:lpstr>楷体</vt:lpstr>
      <vt:lpstr>楷体_GB2312</vt:lpstr>
      <vt:lpstr>宋体</vt:lpstr>
      <vt:lpstr>微软雅黑</vt:lpstr>
      <vt:lpstr>幼圆</vt:lpstr>
      <vt:lpstr>Arial</vt:lpstr>
      <vt:lpstr>Calibri</vt:lpstr>
      <vt:lpstr>Consolas</vt:lpstr>
      <vt:lpstr>Times New Roman</vt:lpstr>
      <vt:lpstr>Wingdings</vt:lpstr>
      <vt:lpstr>Wingdings 2</vt:lpstr>
      <vt:lpstr>Office 主题​​</vt:lpstr>
      <vt:lpstr>2_Office 主题​​</vt:lpstr>
      <vt:lpstr>3_Office 主题​​</vt:lpstr>
      <vt:lpstr>1_Office 主题​​</vt:lpstr>
      <vt:lpstr>5_Office 主题​​</vt:lpstr>
      <vt:lpstr>6_Office 主题​​</vt:lpstr>
      <vt:lpstr>7_Office 主题​​</vt:lpstr>
      <vt:lpstr>4_Office 主题​​</vt:lpstr>
      <vt:lpstr>8_Office 主题​​</vt:lpstr>
      <vt:lpstr>9_Office 主题​​</vt:lpstr>
      <vt:lpstr>10_Office 主题​​</vt:lpstr>
      <vt:lpstr>11_Office 主题​​</vt:lpstr>
      <vt:lpstr>13_Office 主题​​</vt:lpstr>
      <vt:lpstr>14_Office 主题​​</vt:lpstr>
      <vt:lpstr>15_Office 主题​​</vt:lpstr>
      <vt:lpstr>16_Office 主题​​</vt:lpstr>
      <vt:lpstr>17_Office 主题​​</vt:lpstr>
      <vt:lpstr>18_Office 主题​​</vt:lpstr>
      <vt:lpstr>19_Office 主题​​</vt:lpstr>
      <vt:lpstr>12_Office 主题​​</vt:lpstr>
      <vt:lpstr>22_Office 主题​​</vt:lpstr>
      <vt:lpstr>23_Office 主题​​</vt:lpstr>
      <vt:lpstr>24_Office 主题​​</vt:lpstr>
      <vt:lpstr>25_Office 主题​​</vt:lpstr>
      <vt:lpstr>26_Office 主题​​</vt:lpstr>
      <vt:lpstr>27_Office 主题​​</vt:lpstr>
      <vt:lpstr>20_Office 主题​​</vt:lpstr>
      <vt:lpstr>21_Office 主题​​</vt:lpstr>
      <vt:lpstr>28_Office 主题​​</vt:lpstr>
      <vt:lpstr>29_Office 主题​​</vt:lpstr>
      <vt:lpstr>30_Office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41_Office 主题​​</vt:lpstr>
      <vt:lpstr>42_Office 主题​​</vt:lpstr>
      <vt:lpstr>43_Office 主题​​</vt:lpstr>
      <vt:lpstr>A000120150209A05PWBG</vt:lpstr>
      <vt:lpstr>1_A000120150209A05PWBG</vt:lpstr>
      <vt:lpstr>2_A000120150209A05PWBG</vt:lpstr>
      <vt:lpstr>3_A000120150209A05PWBG</vt:lpstr>
      <vt:lpstr>图片</vt:lpstr>
      <vt:lpstr>Equation</vt:lpstr>
      <vt:lpstr>PowerPoint 演示文稿</vt:lpstr>
      <vt:lpstr>PowerPoint 演示文稿</vt:lpstr>
      <vt:lpstr>PowerPoint 演示文稿</vt:lpstr>
      <vt:lpstr>PowerPoint 演示文稿</vt:lpstr>
      <vt:lpstr>图论的发展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美玉</dc:creator>
  <cp:lastModifiedBy>Windows User</cp:lastModifiedBy>
  <cp:revision>163</cp:revision>
  <dcterms:created xsi:type="dcterms:W3CDTF">2022-08-16T12:32:00Z</dcterms:created>
  <dcterms:modified xsi:type="dcterms:W3CDTF">2024-11-28T03:32:22Z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08E615BD148E4B0EBFEB63DE346EB4B3</vt:lpwstr>
  </property>
  <property fmtid="{D5CDD505-2E9C-101B-9397-08002B2CF9AE}" pid="3" name="KSOProductBuildVer">
    <vt:lpwstr>2052-11.1.0.12302</vt:lpwstr>
  </property>
</Properties>
</file>